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4" r:id="rId4"/>
    <p:sldId id="258" r:id="rId5"/>
    <p:sldId id="273" r:id="rId6"/>
    <p:sldId id="262" r:id="rId7"/>
    <p:sldId id="263" r:id="rId8"/>
    <p:sldId id="267" r:id="rId9"/>
    <p:sldId id="268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E5185B-BAB0-4E51-857D-AF4FBB66C044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BB0F16-392F-499E-BE37-25C0C0E6EC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3999" cy="4095336"/>
          </a:xfrm>
        </p:spPr>
        <p:txBody>
          <a:bodyPr/>
          <a:lstStyle/>
          <a:p>
            <a:pPr marL="182880" indent="0">
              <a:buNone/>
            </a:pPr>
            <a:r>
              <a:rPr lang="ru-RU" sz="8000" dirty="0" smtClean="0">
                <a:solidFill>
                  <a:schemeClr val="accent1">
                    <a:lumMod val="75000"/>
                  </a:schemeClr>
                </a:solidFill>
              </a:rPr>
              <a:t>Индивидуальная гигиена</a:t>
            </a:r>
            <a:endParaRPr lang="ru-RU" sz="8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D:\ДЛЯ УЧЕБЫ\картинки\zub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785926"/>
            <a:ext cx="4818831" cy="436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4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80929"/>
            <a:ext cx="637220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309320"/>
          </a:xfrm>
        </p:spPr>
        <p:txBody>
          <a:bodyPr/>
          <a:lstStyle/>
          <a:p>
            <a:r>
              <a:rPr lang="ru-RU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Ирригатор</a:t>
            </a:r>
            <a:r>
              <a:rPr lang="ru-RU" dirty="0"/>
              <a:t> </a:t>
            </a:r>
            <a:r>
              <a:rPr lang="ru-RU" sz="3200" b="1" dirty="0"/>
              <a:t>подаёт мощную струю тёплой воды, которая вымывает остатки пищи из межзубных пространств, очищает зубодесневые складки, массирует дёсны и улучшает кровообращение. </a:t>
            </a:r>
          </a:p>
        </p:txBody>
      </p:sp>
    </p:spTree>
    <p:extLst>
      <p:ext uri="{BB962C8B-B14F-4D97-AF65-F5344CB8AC3E}">
        <p14:creationId xmlns:p14="http://schemas.microsoft.com/office/powerpoint/2010/main" val="27494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4372168"/>
            <a:ext cx="7982272" cy="2225184"/>
          </a:xfrm>
        </p:spPr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92" y="1772816"/>
            <a:ext cx="49428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4089608"/>
          </a:xfrm>
        </p:spPr>
        <p:txBody>
          <a:bodyPr>
            <a:normAutofit/>
          </a:bodyPr>
          <a:lstStyle/>
          <a:p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  <a:cs typeface="Aharoni" pitchFamily="2" charset="-79"/>
              </a:rPr>
              <a:t>Индивидуальная гигиена полости рта</a:t>
            </a:r>
            <a:r>
              <a:rPr lang="ru-RU" sz="3200" dirty="0">
                <a:cs typeface="Aharoni" pitchFamily="2" charset="-79"/>
              </a:rPr>
              <a:t> — </a:t>
            </a:r>
            <a:r>
              <a:rPr lang="ru-RU" sz="3600" b="1" dirty="0">
                <a:cs typeface="Aharoni" pitchFamily="2" charset="-79"/>
              </a:rPr>
              <a:t>это регулярное тщательное удаление остатков пищи и зубного налета с поверхностей зубов и десен с помощью средств специального назначения</a:t>
            </a:r>
            <a:r>
              <a:rPr lang="ru-RU" sz="3200" dirty="0">
                <a:cs typeface="Aharoni" pitchFamily="2" charset="-79"/>
              </a:rPr>
              <a:t>. </a:t>
            </a:r>
            <a:endParaRPr lang="ru-RU" dirty="0"/>
          </a:p>
        </p:txBody>
      </p:sp>
      <p:pic>
        <p:nvPicPr>
          <p:cNvPr id="14338" name="Picture 2" descr="D:\ДЛЯ УЧЕБЫ\картинки\л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3429000"/>
            <a:ext cx="3908527" cy="29176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18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155698" y="1177093"/>
            <a:ext cx="3346704" cy="792088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основные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7302" y="1124744"/>
            <a:ext cx="3346704" cy="864096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дополнительные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5" y="260648"/>
            <a:ext cx="7838256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Средства гигиены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61" y="2132856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71" y="1932362"/>
            <a:ext cx="316207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953">
            <a:off x="4535429" y="4093756"/>
            <a:ext cx="2186501" cy="2332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7892"/>
            <a:ext cx="268605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G:\ол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95742"/>
            <a:ext cx="2852198" cy="2129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G:\ы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593" y="3935556"/>
            <a:ext cx="2409044" cy="15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э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78" y="5120170"/>
            <a:ext cx="2168950" cy="17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5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3" name="Picture 5" descr="G:\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47" y="-18646"/>
            <a:ext cx="3957653" cy="2863138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24936" cy="638363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6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зубные пасты</a:t>
            </a:r>
          </a:p>
          <a:p>
            <a:pPr marL="45720" indent="0">
              <a:buNone/>
            </a:pPr>
            <a:r>
              <a:rPr lang="ru-RU" sz="4000" b="1" i="1" u="sng" dirty="0">
                <a:solidFill>
                  <a:schemeClr val="accent3">
                    <a:lumMod val="75000"/>
                  </a:schemeClr>
                </a:solidFill>
              </a:rPr>
              <a:t>- Гигиенические </a:t>
            </a:r>
            <a:r>
              <a:rPr lang="ru-RU" sz="3600" dirty="0">
                <a:solidFill>
                  <a:srgbClr val="C00000"/>
                </a:solidFill>
              </a:rPr>
              <a:t>(в основном применяются только для удаления мягкого зубного налета не более.)</a:t>
            </a:r>
            <a:br>
              <a:rPr lang="ru-RU" sz="3600" dirty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  <a:p>
            <a:pPr marL="45720" indent="0">
              <a:buNone/>
            </a:pPr>
            <a:r>
              <a:rPr lang="ru-RU" sz="3200" b="1" i="1" u="sng" dirty="0" smtClean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sz="4400" b="1" i="1" u="sng" dirty="0" err="1">
                <a:solidFill>
                  <a:schemeClr val="accent3">
                    <a:lumMod val="75000"/>
                  </a:schemeClr>
                </a:solidFill>
              </a:rPr>
              <a:t>Лечебнопрофилактические</a:t>
            </a:r>
            <a:r>
              <a:rPr lang="ru-RU" sz="4400" b="1" i="1" u="sng" dirty="0"/>
              <a:t>.</a:t>
            </a:r>
          </a:p>
        </p:txBody>
      </p:sp>
      <p:pic>
        <p:nvPicPr>
          <p:cNvPr id="2050" name="Picture 2" descr="G:\ь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19871"/>
            <a:ext cx="2648283" cy="198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шг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9871"/>
            <a:ext cx="2376264" cy="200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ьб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01208"/>
            <a:ext cx="2569294" cy="137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78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715148"/>
          </a:xfrm>
        </p:spPr>
        <p:txBody>
          <a:bodyPr>
            <a:normAutofit lnSpcReduction="10000"/>
          </a:bodyPr>
          <a:lstStyle/>
          <a:p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Разделить визуально зубной ряд на несколько сегментов: коренные, малые коренные, передние зубы.</a:t>
            </a:r>
          </a:p>
          <a:p>
            <a:r>
              <a:rPr lang="ru-RU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Расположить щетку под углом 45º к поверхности зубов (зубные ряды разомкнуты).</a:t>
            </a:r>
          </a:p>
          <a:p>
            <a:r>
              <a:rPr lang="ru-RU" sz="2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зубы с щечно-губной поверхности верхней челюсти слева, выполняя щеткой 10 подметающих движений сверху вниз, затем перейти ко всем остальным сегментам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зубы с небной поверхности верхних зубов, переходя по сегментам от левого к правому, делая на каждом 10 подметающих движений. </a:t>
            </a:r>
          </a:p>
          <a:p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зубы нижней челюсти в той же последовательности.</a:t>
            </a:r>
          </a:p>
          <a:p>
            <a:r>
              <a:rPr lang="ru-RU" sz="24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Чистить все поверхности зубов движениями щетки вперед-назад по 10 движений на каждую поверхность. </a:t>
            </a:r>
          </a:p>
          <a:p>
            <a:r>
              <a:rPr lang="ru-RU" sz="24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Завершить чистку зубов круговыми движениям по щечно-губной поверхности с захватом зубов и десен.</a:t>
            </a:r>
          </a:p>
        </p:txBody>
      </p:sp>
    </p:spTree>
    <p:extLst>
      <p:ext uri="{BB962C8B-B14F-4D97-AF65-F5344CB8AC3E}">
        <p14:creationId xmlns:p14="http://schemas.microsoft.com/office/powerpoint/2010/main" val="39325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867"/>
            <a:ext cx="2051720" cy="233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92696"/>
            <a:ext cx="7190184" cy="4822472"/>
          </a:xfrm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45720" indent="0"/>
            <a:r>
              <a:rPr lang="ru-RU" sz="3600" dirty="0" smtClean="0">
                <a:cs typeface="Aharoni" pitchFamily="2" charset="-79"/>
              </a:rPr>
              <a:t>Зубные щетки.</a:t>
            </a:r>
            <a:br>
              <a:rPr lang="ru-RU" sz="3600" dirty="0" smtClean="0">
                <a:cs typeface="Aharoni" pitchFamily="2" charset="-79"/>
              </a:rPr>
            </a:br>
            <a:r>
              <a:rPr lang="ru-RU" sz="3600" dirty="0" smtClean="0">
                <a:cs typeface="Aharoni" pitchFamily="2" charset="-79"/>
              </a:rPr>
              <a:t>Они </a:t>
            </a:r>
            <a:r>
              <a:rPr lang="ru-RU" sz="3600" dirty="0">
                <a:cs typeface="Aharoni" pitchFamily="2" charset="-79"/>
              </a:rPr>
              <a:t>различаются по жесткости: </a:t>
            </a:r>
            <a:br>
              <a:rPr lang="ru-RU" sz="3600" dirty="0">
                <a:cs typeface="Aharoni" pitchFamily="2" charset="-79"/>
              </a:rPr>
            </a:br>
            <a:r>
              <a:rPr lang="ru-RU" sz="3600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мягкие</a:t>
            </a:r>
            <a:r>
              <a:rPr lang="ru-RU" sz="3600" dirty="0">
                <a:cs typeface="Aharoni" pitchFamily="2" charset="-79"/>
              </a:rPr>
              <a:t> (используют только дети до 5 лет), </a:t>
            </a:r>
            <a:br>
              <a:rPr lang="ru-RU" sz="3600" dirty="0">
                <a:cs typeface="Aharoni" pitchFamily="2" charset="-79"/>
              </a:rPr>
            </a:br>
            <a:r>
              <a:rPr lang="ru-RU" sz="3600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средней жесткости </a:t>
            </a:r>
            <a:r>
              <a:rPr lang="ru-RU" sz="3600" dirty="0">
                <a:cs typeface="Aharoni" pitchFamily="2" charset="-79"/>
              </a:rPr>
              <a:t>(для всех взрослых и детей с 6 лет), </a:t>
            </a:r>
            <a:br>
              <a:rPr lang="ru-RU" sz="3600" dirty="0">
                <a:cs typeface="Aharoni" pitchFamily="2" charset="-79"/>
              </a:rPr>
            </a:br>
            <a:r>
              <a:rPr lang="ru-RU" sz="3600" dirty="0">
                <a:solidFill>
                  <a:schemeClr val="accent3">
                    <a:lumMod val="75000"/>
                  </a:schemeClr>
                </a:solidFill>
                <a:cs typeface="Aharoni" pitchFamily="2" charset="-79"/>
              </a:rPr>
              <a:t>жесткие </a:t>
            </a:r>
            <a:r>
              <a:rPr lang="ru-RU" sz="3600" dirty="0">
                <a:cs typeface="Aharoni" pitchFamily="2" charset="-79"/>
              </a:rPr>
              <a:t>(для чистки съемных протезов и по показаниям врача).</a:t>
            </a:r>
            <a:br>
              <a:rPr lang="ru-RU" sz="3600" dirty="0">
                <a:cs typeface="Aharoni" pitchFamily="2" charset="-79"/>
              </a:rPr>
            </a:br>
            <a:r>
              <a:rPr lang="ru-RU" sz="4800" dirty="0">
                <a:cs typeface="Aharoni" pitchFamily="2" charset="-79"/>
              </a:rPr>
              <a:t>   </a:t>
            </a:r>
            <a:br>
              <a:rPr lang="ru-RU" sz="4800" dirty="0">
                <a:cs typeface="Aharoni" pitchFamily="2" charset="-79"/>
              </a:rPr>
            </a:br>
            <a:endParaRPr lang="ru-RU" dirty="0"/>
          </a:p>
        </p:txBody>
      </p:sp>
      <p:pic>
        <p:nvPicPr>
          <p:cNvPr id="6146" name="Picture 2" descr="D:\ДЛЯ УЧЕБЫ\картинки\Все о зубах и лечении зубов, отбеливание зубов_files\424_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2005575" cy="1504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2664296" cy="17696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4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1554575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076256" cy="387358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8000" b="1" dirty="0" err="1" smtClean="0">
                <a:solidFill>
                  <a:srgbClr val="7030A0"/>
                </a:solidFill>
              </a:rPr>
              <a:t>флоссы</a:t>
            </a:r>
            <a:endParaRPr lang="ru-RU" sz="80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D:\ДЛЯ УЧЕБЫ\картинк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9744">
            <a:off x="181325" y="1758800"/>
            <a:ext cx="2048043" cy="256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50" y="260648"/>
            <a:ext cx="411146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708921"/>
            <a:ext cx="721777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G:\г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22" y="1619053"/>
            <a:ext cx="2006334" cy="164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4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G:\к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29" y="1844824"/>
            <a:ext cx="6641071" cy="48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928992" cy="566124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Ополаскиватели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справляются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теми бактериями, которые остаются во рту после чистки зубов, и лучше пользоваться ополаскивателем после чистки щеткой и зубной нитью. </a:t>
            </a:r>
          </a:p>
        </p:txBody>
      </p:sp>
      <p:pic>
        <p:nvPicPr>
          <p:cNvPr id="5122" name="Picture 2" descr="D:\ДЛЯ УЧЕБЫ\картинки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41503"/>
            <a:ext cx="3456384" cy="28623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39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G:\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7" y="2780928"/>
            <a:ext cx="2180187" cy="14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691680" cy="170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Ополаскиватели </a:t>
            </a:r>
            <a:r>
              <a:rPr lang="ru-RU" sz="2800" b="1" dirty="0"/>
              <a:t>в зависимости от состава оказывают </a:t>
            </a:r>
            <a:r>
              <a:rPr lang="ru-RU" sz="2800" b="1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противокариозное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дезодорирующее, противовоспалительное и вяжущее действие</a:t>
            </a:r>
            <a:r>
              <a:rPr lang="ru-RU" sz="2800" b="1" dirty="0"/>
              <a:t>, а также могут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уменьшать кровоточивость десен </a:t>
            </a:r>
            <a:r>
              <a:rPr lang="ru-RU" sz="2800" b="1" dirty="0"/>
              <a:t>и </a:t>
            </a:r>
            <a:r>
              <a:rPr lang="ru-RU" sz="2800" b="1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способствовать восстановлению слизистой </a:t>
            </a:r>
            <a:r>
              <a:rPr lang="ru-RU" sz="2800" b="1" dirty="0"/>
              <a:t>оболочки полости рта. </a:t>
            </a:r>
            <a:br>
              <a:rPr lang="ru-RU" sz="2800" b="1" dirty="0"/>
            </a:b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7" name="Picture 3" descr="G:\я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30254"/>
            <a:ext cx="4860032" cy="402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271">
            <a:off x="1835696" y="3516860"/>
            <a:ext cx="2376264" cy="316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228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Индивидуальная гигиена</vt:lpstr>
      <vt:lpstr>0</vt:lpstr>
      <vt:lpstr>   Средства гигиены</vt:lpstr>
      <vt:lpstr> </vt:lpstr>
      <vt:lpstr>  </vt:lpstr>
      <vt:lpstr>Зубные щетки. Они различаются по жесткости:  мягкие (используют только дети до 5 лет),  средней жесткости (для всех взрослых и детей с 6 лет),  жесткие (для чистки съемных протезов и по показаниям врача).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Индивидуальная гигиена</dc:title>
  <dc:creator>RYZHIK</dc:creator>
  <cp:lastModifiedBy>Kolchanova</cp:lastModifiedBy>
  <cp:revision>26</cp:revision>
  <dcterms:created xsi:type="dcterms:W3CDTF">2012-01-05T11:30:35Z</dcterms:created>
  <dcterms:modified xsi:type="dcterms:W3CDTF">2014-10-02T17:21:02Z</dcterms:modified>
</cp:coreProperties>
</file>