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737CF9E-B2F0-413F-88DA-C98B8B8BD7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F1FDB-6BFC-4111-83AC-C9F2629910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272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B3A54-ADCB-46B6-99FB-0F808990E0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436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04190-DAD8-4D5B-8D53-CB31876D61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4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EF9F-E908-44C7-A15A-59492B93A4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382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0F1C7-D660-4295-8490-AA3EA3E7BA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406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0F844-CAD7-4430-BF72-E3738BCBBA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351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E06B5-E301-46AE-9FAA-79895C0AFA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46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92683-0697-4B18-A916-98A2D24BCA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806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A4F86-02FE-4438-B722-84C8571273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973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9CDD0-44EA-4259-B263-1536FD4DDA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653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6468D95-1231-4BCA-86AF-7D6D76326C1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ru-RU" sz="4800">
                <a:solidFill>
                  <a:schemeClr val="folHlink"/>
                </a:solidFill>
              </a:rPr>
              <a:t>Диагностика и лечение острого илеофеморального флеботромбоза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905000"/>
            <a:ext cx="8450262" cy="4692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u="sng">
                <a:solidFill>
                  <a:schemeClr val="folHlink"/>
                </a:solidFill>
              </a:rPr>
              <a:t>2. Предотвратить продолжение тромбообразования</a:t>
            </a:r>
            <a:r>
              <a:rPr lang="ru-RU" altLang="ru-RU" sz="2400" b="1">
                <a:solidFill>
                  <a:schemeClr val="folHlink"/>
                </a:solidFill>
              </a:rPr>
              <a:t>. </a:t>
            </a:r>
            <a:r>
              <a:rPr lang="ru-RU" altLang="ru-RU" sz="2400">
                <a:solidFill>
                  <a:schemeClr val="folHlink"/>
                </a:solidFill>
              </a:rPr>
              <a:t>С этой целью используются антиагреганты гепаринового ряда. Возможно введение гепарина в лечебной дозировке – 5000 ед. через 6 часов. В настоящее время наиболее адекватным препаратом, используемым в этих целях, следует считать ФРАКСИПАРИН (надропарин) в дозировке </a:t>
            </a:r>
            <a:r>
              <a:rPr lang="ru-RU" altLang="ru-RU" sz="2400" b="1">
                <a:solidFill>
                  <a:schemeClr val="folHlink"/>
                </a:solidFill>
              </a:rPr>
              <a:t>0,1 мл. /10 кг. веса больного, каждые 12 часов</a:t>
            </a:r>
            <a:r>
              <a:rPr lang="ru-RU" altLang="ru-RU" sz="2400">
                <a:solidFill>
                  <a:schemeClr val="folHlink"/>
                </a:solidFill>
              </a:rPr>
              <a:t>. Фраксипарин отличается от других низкомолекулярных гепаринов и нефракционированного гепарина высокой эффективностью и более низкой опасностью кровотечений и некрозов кожи.</a:t>
            </a:r>
            <a:r>
              <a:rPr lang="ru-RU" altLang="ru-RU" sz="2400" b="1">
                <a:solidFill>
                  <a:schemeClr val="folHlink"/>
                </a:solidFill>
              </a:rPr>
              <a:t> </a:t>
            </a:r>
            <a:r>
              <a:rPr lang="ru-RU" altLang="ru-RU" sz="2400">
                <a:solidFill>
                  <a:schemeClr val="folHlink"/>
                </a:solidFill>
              </a:rPr>
              <a:t>Может применяться пролонгированный препарат (ФРАКСИПАРИН-ФОРТЕ) – 1 раз в сутки в такой же дозировке – 0,1 мл. /10 кг веса пациента.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905000"/>
            <a:ext cx="8594725" cy="4692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u="sng">
                <a:solidFill>
                  <a:schemeClr val="folHlink"/>
                </a:solidFill>
              </a:rPr>
              <a:t>3. Улучшить венозный отток в пораженной конечности</a:t>
            </a:r>
            <a:r>
              <a:rPr lang="ru-RU" altLang="ru-RU" sz="2000" b="1">
                <a:solidFill>
                  <a:schemeClr val="folHlink"/>
                </a:solidFill>
              </a:rPr>
              <a:t>. </a:t>
            </a:r>
            <a:r>
              <a:rPr lang="ru-RU" altLang="ru-RU" sz="2000">
                <a:solidFill>
                  <a:schemeClr val="folHlink"/>
                </a:solidFill>
              </a:rPr>
              <a:t>Эта задача решается двумя путями: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а) гидростатическая разгрузка – уложить конечность на шину Бёлера. Это обеспечивает дополнительный пассивный отток крови из пораженной конечности;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б) лекарственная терапия: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реологические препараты (реополиглюкин, реоглюман –  400-800 мл в сутки внутривенно капельно), пентоксифиллин (трентал) – 800-1200 мг в сутки внутрь,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спазмолитики (папаверин 2% – по 2 мл. 3 раза в сутки или но-шпа),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ингибиторы повышенной активности тромбоцитов (аспирин – по 125 мг., 2 раза в сутки внутрь после еды),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chemeClr val="folHlink"/>
                </a:solidFill>
              </a:rPr>
              <a:t>флавониды, обеспечивающие регуляцию тонуса вен и улучшение лимфодренажной функции (детралекс – 500 мг. или троксевазин 300 мг. 3 раза в сутки внутрь, эскузан по 15 капель 3 раза в сутки внутрь).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>
                <a:solidFill>
                  <a:schemeClr val="folHlink"/>
                </a:solidFill>
              </a:rPr>
              <a:t>	ПРИМЕНЕНИЕ РЕГИОНАРНОГО ТРОМБОЛИЗИСА В ОСТРОМ ПЕРИОДЕ ПРИ ТРОМБОЗАХ В СИСТЕМЕ НИЖНЕЙ ПОЛОЙ ВЕНЫ, В НАСТОЯЩЕЕ ВРЕМЯ СЧИТАЕТСЯ МАЛОФФЕКТИВНЫМ, МОЖЕТ БЫТЬ ОПАСНЫМ, В СВЯЗИ С ВОЗМОЖНОСТЬЮ ФРАГМЕНТАЦИИ ТРОМБА, И ДО КОНЦА НЕ РАЗРАБОТАННЫМ МЕТОДОМ.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05000"/>
            <a:ext cx="8521700" cy="46926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u="sng">
                <a:solidFill>
                  <a:schemeClr val="folHlink"/>
                </a:solidFill>
              </a:rPr>
              <a:t>4. Восстановить проходимость глубоких вен</a:t>
            </a:r>
            <a:r>
              <a:rPr lang="ru-RU" altLang="ru-RU" sz="2400" b="1">
                <a:solidFill>
                  <a:schemeClr val="folHlink"/>
                </a:solidFill>
              </a:rPr>
              <a:t>. </a:t>
            </a:r>
            <a:r>
              <a:rPr lang="ru-RU" altLang="ru-RU" sz="2400">
                <a:solidFill>
                  <a:schemeClr val="folHlink"/>
                </a:solidFill>
              </a:rPr>
              <a:t>Задача не первоочередная, но неразрывно связанная с лечением острого тромбоза. Первые попытки направить кровь в тромбированные вены с целью их реканализации следует начинать с момента фиксации тромба к стенке вены и начала его ретракции, то есть с 10-14 суток. Основой этого лечебного направления является эластическая компрессия конечности путем бинтования. При усилении болей, после наложения бинта, бинтование следует ограничить временем переносимости бинта больным. С этого времени больному можно разрешить ходить, желательно с бинтом. Физиотерапевтические процедуры назначаются после двух недель от момента тромбоза.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05000"/>
            <a:ext cx="8521700" cy="4692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>
                <a:solidFill>
                  <a:schemeClr val="folHlink"/>
                </a:solidFill>
              </a:rPr>
              <a:t>	Применение антибиотиков оправдано только при наличии воспалительных очагов, инфарктной пневмонии, развитии флеботромбоза после операций, при наличии гнойничковых поражений кожи, при наличии сахарного диабета и ВИЧ инфекции (высокий риск септических осложнений). Рекомендуются антибиотики широкого спектра действия, но способные быстро подавить даже резистентную к антибиотикам инфекцию (Аугментин 375 мг. 3 раза в сутки внутрь, Амоксициллин – 500 мг. 3 раза в сутки внутрь и др.).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620713"/>
            <a:ext cx="8377237" cy="5475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Любой тромбоз глубоких вен заканчивается формированием посттромбофлебитического синдрома (ПТФС), клинические проявления которого могут быть выражены в большей или меньшей степени, в зависимости от массивности тромбоза и эффекта от проведенного лечения. Дальнейшее лечение ПТФС следует проводить с применением непрямых антикоагулянтов, которые начинают применять в конце второй, начале третьей недели лечения острого флеботромбоза </a:t>
            </a:r>
            <a:r>
              <a:rPr lang="ru-RU" altLang="ru-RU" sz="2800" u="sng">
                <a:solidFill>
                  <a:schemeClr val="folHlink"/>
                </a:solidFill>
              </a:rPr>
              <a:t>на фоне вводимого фраксипарина, а не после его отмены,</a:t>
            </a:r>
            <a:r>
              <a:rPr lang="ru-RU" altLang="ru-RU" sz="2800">
                <a:solidFill>
                  <a:schemeClr val="folHlink"/>
                </a:solidFill>
              </a:rPr>
              <a:t> под контролем свертывающей системы (профилактика рецидива) и под наблюдением ангиохирурга.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412875"/>
            <a:ext cx="8450262" cy="4683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</a:rPr>
              <a:t>	Среди методов профилактики рецидивирующих тромбоэмболий легочной артерии, ведущее место продолжает занимать установка кава-фильтров или кава-пликация (прошивание нижней полой вены) с помощью специальных сшивающих аппаратов.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692150"/>
            <a:ext cx="8353425" cy="5761038"/>
          </a:xfrm>
        </p:spPr>
        <p:txBody>
          <a:bodyPr/>
          <a:lstStyle/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По данным В.С.Савельева, количество венозных тромбозов в Российской Федерации в 1999 году вдвое превысило количество больных с первично выявленным туберкулезом и впятеро – больных с ВИЧ-инфекцией, при этом </a:t>
            </a:r>
          </a:p>
          <a:p>
            <a:pPr>
              <a:buClr>
                <a:srgbClr val="FF0066"/>
              </a:buClr>
            </a:pPr>
            <a:endParaRPr lang="ru-RU" altLang="ru-RU">
              <a:solidFill>
                <a:schemeClr val="folHlink"/>
              </a:solidFill>
            </a:endParaRPr>
          </a:p>
          <a:p>
            <a:pPr>
              <a:buClr>
                <a:srgbClr val="FF0066"/>
              </a:buClr>
            </a:pPr>
            <a:r>
              <a:rPr lang="ru-RU" altLang="ru-RU" b="1">
                <a:solidFill>
                  <a:schemeClr val="folHlink"/>
                </a:solidFill>
              </a:rPr>
              <a:t>до 40% тромбозов несут в себе угрозу тромбоэмболии легочной артерии (ТЭЛА)</a:t>
            </a:r>
            <a:r>
              <a:rPr lang="ru-RU" altLang="ru-RU">
                <a:solidFill>
                  <a:schemeClr val="folHlink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692150"/>
            <a:ext cx="8521700" cy="5403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  <a:latin typeface="Arial Black" pitchFamily="34" charset="0"/>
              </a:rPr>
              <a:t>Основными факторами, которые способствуют тромбообразованию, считаются: </a:t>
            </a:r>
          </a:p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повреждения венозной стенки (механические или за счет воспалительной и аутоиммунной реакций);</a:t>
            </a:r>
          </a:p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800">
                <a:solidFill>
                  <a:schemeClr val="folHlink"/>
                </a:solidFill>
              </a:rPr>
              <a:t>	замедление венозного кровотока (тяжелые лежачие больные, нарушение деятельности мышечно-венозной помпы при наложении циркулярных гипсовых повязок на нижние конечности, сдавление тазовых вен опухолями, беременной маткой);</a:t>
            </a:r>
          </a:p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800">
                <a:solidFill>
                  <a:schemeClr val="folHlink"/>
                </a:solidFill>
              </a:rPr>
              <a:t>	нарушение свертываемости крови (врожденные и приобретенные тромбофилии).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>
                <a:solidFill>
                  <a:schemeClr val="folHlink"/>
                </a:solidFill>
              </a:rPr>
              <a:t>Основными клиническими признаками, позволяющими заподозрить острый тромбоз глубоких вен, являются: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05000"/>
            <a:ext cx="8521700" cy="469265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0066"/>
              </a:buClr>
            </a:pPr>
            <a:r>
              <a:rPr lang="ru-RU" altLang="ru-RU" sz="2800" b="1">
                <a:solidFill>
                  <a:schemeClr val="folHlink"/>
                </a:solidFill>
              </a:rPr>
              <a:t>Внезапно развившийся отек конечности</a:t>
            </a:r>
            <a:r>
              <a:rPr lang="ru-RU" altLang="ru-RU" sz="2800">
                <a:solidFill>
                  <a:schemeClr val="folHlink"/>
                </a:solidFill>
              </a:rPr>
              <a:t>. Этот отек может нарастать быстро и быть выраженным, однако бывают формы тромбоза, развивающиеся исподволь и нарастающие постепенно, что затрудняет первичную диагностику. Особенностью отека при тромбозе глубоких вен является то, что он никогда не бывает локальным и всегда сопровождается более или менее выраженным отеком стопы (периферический отек). Зона отека тем больше, чем проксимальнее произошло блокирование глубоких вен.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>
                <a:solidFill>
                  <a:schemeClr val="folHlink"/>
                </a:solidFill>
              </a:rPr>
              <a:t>Основными клиническими признаками, позволяющими заподозрить острый тромбоз глубоких вен, являются: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ru-RU" altLang="ru-RU" b="1">
                <a:solidFill>
                  <a:schemeClr val="folHlink"/>
                </a:solidFill>
              </a:rPr>
              <a:t>Умеренные, нарастающие, «распирающие» боли</a:t>
            </a:r>
            <a:r>
              <a:rPr lang="ru-RU" altLang="ru-RU">
                <a:solidFill>
                  <a:schemeClr val="folHlink"/>
                </a:solidFill>
              </a:rPr>
              <a:t>. В отличие от артериального тромбоза, первоначально болевой синдром при флеботромбозе может быть умеренным и нарастает по мере его прогрессирования.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>
                <a:solidFill>
                  <a:schemeClr val="folHlink"/>
                </a:solidFill>
              </a:rPr>
              <a:t>Основными клиническими признаками, позволяющими заподозрить острый тромбоз глубоких вен, являются: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ru-RU" altLang="ru-RU" b="1">
                <a:solidFill>
                  <a:schemeClr val="folHlink"/>
                </a:solidFill>
              </a:rPr>
              <a:t>Цианоз кожных покровов</a:t>
            </a:r>
            <a:r>
              <a:rPr lang="ru-RU" altLang="ru-RU">
                <a:solidFill>
                  <a:schemeClr val="folHlink"/>
                </a:solidFill>
              </a:rPr>
              <a:t>. Выражен тем сильнее, чем проксимальнее зона тромбоза. При тромбозе подвздошных вен, возникший первоначально цианоз может смениться резкой бледностью кожи, что свидетельствует о нарушении артериального кровотока за счет отека тканей.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765175"/>
            <a:ext cx="8450262" cy="53308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</a:rPr>
              <a:t>Из инструментальных методов обследования в остром периоде, наиболее адекватным можно считать дуплексное ультразвуковое ангосканнирование, если оно доступно.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</a:rPr>
              <a:t>Цель данного обследования установить протяженность тромбоза, а главное – характер его: обтурирующий или пристеночный. Особенно важно установить наличие флотирующего тромба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341438"/>
            <a:ext cx="8450262" cy="4754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</a:t>
            </a:r>
            <a:r>
              <a:rPr lang="ru-RU" altLang="ru-RU">
                <a:solidFill>
                  <a:schemeClr val="folHlink"/>
                </a:solidFill>
              </a:rPr>
              <a:t>БОЛЬНОЙ </a:t>
            </a:r>
            <a:r>
              <a:rPr lang="ru-RU" altLang="ru-RU" b="1" u="sng">
                <a:solidFill>
                  <a:schemeClr val="folHlink"/>
                </a:solidFill>
              </a:rPr>
              <a:t>С ПОДОЗРЕНИЕМ</a:t>
            </a:r>
            <a:r>
              <a:rPr lang="ru-RU" altLang="ru-RU">
                <a:solidFill>
                  <a:schemeClr val="folHlink"/>
                </a:solidFill>
              </a:rPr>
              <a:t> НА ОСТРЫЙ ИЛЕОФЕМОРАЛЬНЫЙ ФЛЕБОТРОМБОЗ ДОЛЖЕН БЫТЬ </a:t>
            </a:r>
            <a:r>
              <a:rPr lang="ru-RU" altLang="ru-RU" b="1" u="sng">
                <a:solidFill>
                  <a:schemeClr val="folHlink"/>
                </a:solidFill>
              </a:rPr>
              <a:t>НЕМЕДЛЕННО ГОСПИТАЛИЗИРОВАН</a:t>
            </a:r>
            <a:r>
              <a:rPr lang="ru-RU" altLang="ru-RU">
                <a:solidFill>
                  <a:schemeClr val="folHlink"/>
                </a:solidFill>
              </a:rPr>
              <a:t>. ЛЕЧЕНИЕ ДОЛЖНО БЫТЬ НАЧАТО СРАЗУ ЖЕ, С МОМЕНТА ПОСТУПЛЕНИЯ БОЛЬНОГО НА БОЛЬНИЧНУЮ КОЙКУ.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Задачи и методы лечения.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u="sng">
                <a:solidFill>
                  <a:schemeClr val="folHlink"/>
                </a:solidFill>
              </a:rPr>
              <a:t>1. Предотвратить фрагментацию (отрыв) тромба</a:t>
            </a:r>
            <a:r>
              <a:rPr lang="ru-RU" altLang="ru-RU" sz="2800" b="1">
                <a:solidFill>
                  <a:schemeClr val="folHlink"/>
                </a:solidFill>
              </a:rPr>
              <a:t>.</a:t>
            </a:r>
            <a:r>
              <a:rPr lang="ru-RU" altLang="ru-RU" sz="2800">
                <a:solidFill>
                  <a:schemeClr val="folHlink"/>
                </a:solidFill>
              </a:rPr>
              <a:t> Эта задача решается путем организации для такого больного строгого постельного режима сроком на 7-10 дней. Постельный режим должен предусматривать максимальный покой, вплоть до отправления естественных надобностей в постели. Больной не должен напрягаться, подниматься, натуживаться на судне (легкие слабительные или диета, послабляющая стул).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32</TotalTime>
  <Words>714</Words>
  <Application>Microsoft Office PowerPoint</Application>
  <PresentationFormat>Экран (4:3)</PresentationFormat>
  <Paragraphs>37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Times New Roman</vt:lpstr>
      <vt:lpstr>Wingdings</vt:lpstr>
      <vt:lpstr>Трава</vt:lpstr>
      <vt:lpstr>Диагностика и лечение острого илеофеморального флеботромбоза</vt:lpstr>
      <vt:lpstr>Презентация PowerPoint</vt:lpstr>
      <vt:lpstr>Презентация PowerPoint</vt:lpstr>
      <vt:lpstr>Основными клиническими признаками, позволяющими заподозрить острый тромбоз глубоких вен, являются:</vt:lpstr>
      <vt:lpstr>Основными клиническими признаками, позволяющими заподозрить острый тромбоз глубоких вен, являются:</vt:lpstr>
      <vt:lpstr>Основными клиническими признаками, позволяющими заподозрить острый тромбоз глубоких вен, являются:</vt:lpstr>
      <vt:lpstr>Презентация PowerPoint</vt:lpstr>
      <vt:lpstr>Презентация PowerPoint</vt:lpstr>
      <vt:lpstr>Задачи и методы лечения.</vt:lpstr>
      <vt:lpstr>Задачи и методы лечения.</vt:lpstr>
      <vt:lpstr>Задачи и методы лечения.</vt:lpstr>
      <vt:lpstr>Задачи и методы лечения.</vt:lpstr>
      <vt:lpstr>Задачи и методы лечения.</vt:lpstr>
      <vt:lpstr>Задачи и методы лечения.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и лечение острого илеофеморального флеботромбоза</dc:title>
  <dc:creator>Dude</dc:creator>
  <cp:lastModifiedBy>RePack by Diakov</cp:lastModifiedBy>
  <cp:revision>2</cp:revision>
  <dcterms:created xsi:type="dcterms:W3CDTF">2006-12-05T19:37:16Z</dcterms:created>
  <dcterms:modified xsi:type="dcterms:W3CDTF">2017-01-18T06:12:39Z</dcterms:modified>
</cp:coreProperties>
</file>