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1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123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5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6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7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8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12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dt" sz="quarter" idx="2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7DC24E4-907E-4A17-838A-C27A6D33134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32AEB6-30F2-46CD-B032-61626F42B5C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75577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5BE409-0399-4570-B453-9C8D615662F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50819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01906F-42BE-4079-A74A-68589302EC2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03436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9234F7-AF51-4E80-856C-486C812D963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87057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632640-2936-44F0-8A73-49310BE94A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81540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68C906-77B7-4765-A164-FF7EC9CD521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90781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677716-C5F6-4DE3-AAAB-056414D5657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38347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5FBF19-7E83-424C-B44A-F48F39E2138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72294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8A0D39-06B5-47B2-99E0-A41FFE82B58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66907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53FD56-1426-4982-802B-DC8C6B79710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9492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4099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>
                <a:gd name="T0" fmla="*/ 330 w 5550"/>
                <a:gd name="T1" fmla="*/ 1764 h 3168"/>
                <a:gd name="T2" fmla="*/ 0 w 5550"/>
                <a:gd name="T3" fmla="*/ 1764 h 3168"/>
                <a:gd name="T4" fmla="*/ 0 w 5550"/>
                <a:gd name="T5" fmla="*/ 3168 h 3168"/>
                <a:gd name="T6" fmla="*/ 5550 w 5550"/>
                <a:gd name="T7" fmla="*/ 3168 h 3168"/>
                <a:gd name="T8" fmla="*/ 5550 w 5550"/>
                <a:gd name="T9" fmla="*/ 0 h 3168"/>
                <a:gd name="T10" fmla="*/ 330 w 5550"/>
                <a:gd name="T11" fmla="*/ 0 h 3168"/>
                <a:gd name="T12" fmla="*/ 330 w 5550"/>
                <a:gd name="T13" fmla="*/ 1764 h 3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3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4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>
                <a:gd name="T0" fmla="*/ 0 w 29"/>
                <a:gd name="T1" fmla="*/ 1416 h 1416"/>
                <a:gd name="T2" fmla="*/ 29 w 29"/>
                <a:gd name="T3" fmla="*/ 1416 h 1416"/>
                <a:gd name="T4" fmla="*/ 28 w 29"/>
                <a:gd name="T5" fmla="*/ 24 h 1416"/>
                <a:gd name="T6" fmla="*/ 0 w 29"/>
                <a:gd name="T7" fmla="*/ 0 h 1416"/>
                <a:gd name="T8" fmla="*/ 0 w 29"/>
                <a:gd name="T9" fmla="*/ 1416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5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6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 altLang="ru-RU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 altLang="ru-RU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DEF81C4A-678E-4912-8C6B-4B568D085ED0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4110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4111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1268413"/>
            <a:ext cx="7772400" cy="1736725"/>
          </a:xfrm>
        </p:spPr>
        <p:txBody>
          <a:bodyPr/>
          <a:lstStyle/>
          <a:p>
            <a:pPr algn="ctr"/>
            <a:r>
              <a:rPr lang="ru-RU" altLang="ru-RU" sz="4800">
                <a:solidFill>
                  <a:schemeClr val="folHlink"/>
                </a:solidFill>
              </a:rPr>
              <a:t>ОПЕРАТИВНОЕ ЛЕЧЕНИЕ  В Р В Н К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altLang="ru-RU">
                <a:solidFill>
                  <a:schemeClr val="folHlink"/>
                </a:solidFill>
              </a:rPr>
              <a:t>ОСНОВНЫЕ ПРОБЛЕМЫ И РЕШЕНИЯ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b="0">
                <a:solidFill>
                  <a:schemeClr val="folHlink"/>
                </a:solidFill>
              </a:rPr>
              <a:t>Диагностика перфорантной формы</a:t>
            </a:r>
          </a:p>
        </p:txBody>
      </p:sp>
      <p:sp>
        <p:nvSpPr>
          <p:cNvPr id="1536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27088" y="2276475"/>
            <a:ext cx="8007350" cy="4191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000">
                <a:solidFill>
                  <a:schemeClr val="folHlink"/>
                </a:solidFill>
              </a:rPr>
              <a:t>	</a:t>
            </a:r>
            <a:r>
              <a:rPr lang="ru-RU" altLang="ru-RU" sz="2000" b="1">
                <a:solidFill>
                  <a:schemeClr val="folHlink"/>
                </a:solidFill>
              </a:rPr>
              <a:t>В диагностике перфорантной формы роль скриннингового исследования может играть модифицированная маршевая проба Дельбе-Пертеса</a:t>
            </a:r>
            <a:r>
              <a:rPr lang="ru-RU" altLang="ru-RU" sz="2000">
                <a:solidFill>
                  <a:schemeClr val="folHlink"/>
                </a:solidFill>
              </a:rPr>
              <a:t>. Жгут накладывается в положении стоя тотчас ниже колена. Больной выполняет бег на месте в течение 1 минуты. Если заполненные подкожные вены при этом опорожняются, это говорит не только о проходимости глубоких вен голени, но и состоятельности клапанного аппарата перфорантных вен Коккета и Бойда. </a:t>
            </a:r>
          </a:p>
          <a:p>
            <a:pPr>
              <a:lnSpc>
                <a:spcPct val="80000"/>
              </a:lnSpc>
            </a:pPr>
            <a:r>
              <a:rPr lang="ru-RU" altLang="ru-RU" sz="2000">
                <a:solidFill>
                  <a:schemeClr val="folHlink"/>
                </a:solidFill>
              </a:rPr>
              <a:t>	Для уточнения диагноза проводится УЗ исследование, целью которого является картирование перфорантов и выявление наличия патологических сбросов.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>
                <a:solidFill>
                  <a:schemeClr val="folHlink"/>
                </a:solidFill>
              </a:rPr>
              <a:t>Сочетанная форма</a:t>
            </a:r>
          </a:p>
        </p:txBody>
      </p:sp>
      <p:sp>
        <p:nvSpPr>
          <p:cNvPr id="1638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800"/>
              <a:t>	</a:t>
            </a:r>
            <a:r>
              <a:rPr lang="ru-RU" altLang="ru-RU" sz="2800">
                <a:solidFill>
                  <a:schemeClr val="folHlink"/>
                </a:solidFill>
              </a:rPr>
              <a:t>При сочетании перфорантной формы с проксимальной – предпочтительна классическая радикальная флебэктомия с надфасциальной перевязкой перфорантных вен по Коккету, </a:t>
            </a:r>
          </a:p>
          <a:p>
            <a:r>
              <a:rPr lang="ru-RU" altLang="ru-RU" sz="2800">
                <a:solidFill>
                  <a:schemeClr val="folHlink"/>
                </a:solidFill>
              </a:rPr>
              <a:t>     При сочетании с дистальной формой, или сочетании всех трех форм – следует предпочесть радикальную флебэктомию дополненную операцией Линтона.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4000">
                <a:solidFill>
                  <a:schemeClr val="folHlink"/>
                </a:solidFill>
              </a:rPr>
              <a:t>ОСЛОЖНЕНИЯ ОПЕРАТИВНОГО  ЛЕЧЕНИЯ</a:t>
            </a:r>
          </a:p>
        </p:txBody>
      </p:sp>
      <p:sp>
        <p:nvSpPr>
          <p:cNvPr id="1024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68313" y="1989138"/>
            <a:ext cx="8229600" cy="4530725"/>
          </a:xfrm>
        </p:spPr>
        <p:txBody>
          <a:bodyPr/>
          <a:lstStyle/>
          <a:p>
            <a:r>
              <a:rPr lang="ru-RU" altLang="ru-RU">
                <a:solidFill>
                  <a:schemeClr val="folHlink"/>
                </a:solidFill>
              </a:rPr>
              <a:t>Обширная гематома бедра	8,7%</a:t>
            </a:r>
          </a:p>
          <a:p>
            <a:r>
              <a:rPr lang="ru-RU" altLang="ru-RU">
                <a:solidFill>
                  <a:schemeClr val="folHlink"/>
                </a:solidFill>
              </a:rPr>
              <a:t>Воспалительный инфильтрат	4%</a:t>
            </a:r>
          </a:p>
          <a:p>
            <a:r>
              <a:rPr lang="ru-RU" altLang="ru-RU">
                <a:solidFill>
                  <a:schemeClr val="folHlink"/>
                </a:solidFill>
              </a:rPr>
              <a:t>Краевой некроз кожи			2,4%</a:t>
            </a:r>
          </a:p>
          <a:p>
            <a:r>
              <a:rPr lang="ru-RU" altLang="ru-RU">
                <a:solidFill>
                  <a:schemeClr val="folHlink"/>
                </a:solidFill>
              </a:rPr>
              <a:t>Нагноение раны				1,2%</a:t>
            </a:r>
          </a:p>
          <a:p>
            <a:r>
              <a:rPr lang="ru-RU" altLang="ru-RU">
                <a:solidFill>
                  <a:schemeClr val="folHlink"/>
                </a:solidFill>
              </a:rPr>
              <a:t>Прочие 					1,2%</a:t>
            </a:r>
          </a:p>
          <a:p>
            <a:endParaRPr lang="ru-RU" altLang="ru-RU">
              <a:solidFill>
                <a:schemeClr val="folHlink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ru-RU" altLang="ru-RU">
                <a:solidFill>
                  <a:schemeClr val="folHlink"/>
                </a:solidFill>
              </a:rPr>
              <a:t>ИТОГО:						17,5%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95288" y="188913"/>
            <a:ext cx="8450262" cy="6408737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altLang="ru-RU" sz="3600" u="sng">
                <a:solidFill>
                  <a:schemeClr val="folHlink"/>
                </a:solidFill>
              </a:rPr>
              <a:t>Планируя операцию, хирург должен совершенно отчетливо представлять себе три позиции:</a:t>
            </a:r>
          </a:p>
          <a:p>
            <a:pPr algn="ctr">
              <a:buFont typeface="Wingdings" pitchFamily="2" charset="2"/>
              <a:buNone/>
            </a:pPr>
            <a:endParaRPr lang="ru-RU" altLang="ru-RU" sz="3600" u="sng">
              <a:solidFill>
                <a:schemeClr val="folHlink"/>
              </a:solidFill>
            </a:endParaRPr>
          </a:p>
          <a:p>
            <a:pPr>
              <a:buClr>
                <a:srgbClr val="FF0066"/>
              </a:buClr>
            </a:pPr>
            <a:r>
              <a:rPr lang="ru-RU" altLang="ru-RU">
                <a:solidFill>
                  <a:schemeClr val="folHlink"/>
                </a:solidFill>
              </a:rPr>
              <a:t>Венозную гемодинамику нижних конечностей в норме.</a:t>
            </a:r>
          </a:p>
          <a:p>
            <a:pPr>
              <a:buClr>
                <a:srgbClr val="FF0066"/>
              </a:buClr>
            </a:pPr>
            <a:r>
              <a:rPr lang="ru-RU" altLang="ru-RU">
                <a:solidFill>
                  <a:schemeClr val="folHlink"/>
                </a:solidFill>
              </a:rPr>
              <a:t>Венозную гемодинамику у больных варикозным расширением вен.</a:t>
            </a:r>
          </a:p>
          <a:p>
            <a:pPr>
              <a:buClr>
                <a:srgbClr val="FF0066"/>
              </a:buClr>
            </a:pPr>
            <a:r>
              <a:rPr lang="ru-RU" altLang="ru-RU">
                <a:solidFill>
                  <a:schemeClr val="folHlink"/>
                </a:solidFill>
              </a:rPr>
              <a:t>Венозную гемодинамику нижних конечностей у конкретного больного, которому предстоит операция.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333375"/>
            <a:ext cx="9144000" cy="1143000"/>
          </a:xfrm>
        </p:spPr>
        <p:txBody>
          <a:bodyPr/>
          <a:lstStyle/>
          <a:p>
            <a:r>
              <a:rPr lang="ru-RU" altLang="ru-RU" sz="3600" b="0"/>
              <a:t>ОПЕРАТИВНОЕ  ЛЕЧЕНИЕ </a:t>
            </a:r>
            <a:br>
              <a:rPr lang="ru-RU" altLang="ru-RU" sz="3600" b="0"/>
            </a:br>
            <a:r>
              <a:rPr lang="ru-RU" altLang="ru-RU" sz="3600" b="0"/>
              <a:t>(172 БОЛЬНЫХ)</a:t>
            </a:r>
          </a:p>
        </p:txBody>
      </p:sp>
      <p:graphicFrame>
        <p:nvGraphicFramePr>
          <p:cNvPr id="8195" name="Group 3"/>
          <p:cNvGraphicFramePr>
            <a:graphicFrameLocks noGrp="1"/>
          </p:cNvGraphicFramePr>
          <p:nvPr/>
        </p:nvGraphicFramePr>
        <p:xfrm>
          <a:off x="468313" y="1844675"/>
          <a:ext cx="8267700" cy="4645026"/>
        </p:xfrm>
        <a:graphic>
          <a:graphicData uri="http://schemas.openxmlformats.org/drawingml/2006/table">
            <a:tbl>
              <a:tblPr/>
              <a:tblGrid>
                <a:gridCol w="7277100"/>
                <a:gridCol w="990600"/>
              </a:tblGrid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Троянова</a:t>
                      </a:r>
                      <a:r>
                        <a:rPr kumimoji="0" lang="ru-RU" altLang="ru-RU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-Бэбкока-Нарата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57%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Троянова</a:t>
                      </a:r>
                      <a:r>
                        <a:rPr kumimoji="0" lang="ru-RU" altLang="ru-RU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-Бэбкока-Нарата-Кокета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11%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Троянова</a:t>
                      </a:r>
                      <a:r>
                        <a:rPr kumimoji="0" lang="ru-RU" altLang="ru-RU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-Бэбкока-Нарата-Клаппа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2%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Троянова</a:t>
                      </a:r>
                      <a:r>
                        <a:rPr kumimoji="0" lang="ru-RU" altLang="ru-RU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-Нарата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4%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Троянова</a:t>
                      </a:r>
                      <a:r>
                        <a:rPr kumimoji="0" lang="ru-RU" altLang="ru-RU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-Нарата-Кокета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1%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Нарата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7%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Отказ больного от операции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8%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Операция противопоказана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10%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-374650" y="-42863"/>
            <a:ext cx="9591675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indent="450850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3200" b="1">
                <a:solidFill>
                  <a:schemeClr val="folHlink"/>
                </a:solidFill>
                <a:cs typeface="Times New Roman" pitchFamily="18" charset="0"/>
              </a:rPr>
              <a:t>Причины, по которым больным было отказано </a:t>
            </a:r>
            <a:endParaRPr lang="ru-RU" altLang="ru-RU" sz="3200" b="1">
              <a:solidFill>
                <a:schemeClr val="folHlink"/>
              </a:solidFill>
            </a:endParaRPr>
          </a:p>
          <a:p>
            <a:pPr algn="ctr"/>
            <a:r>
              <a:rPr lang="ru-RU" altLang="ru-RU" sz="3200" b="1">
                <a:solidFill>
                  <a:schemeClr val="folHlink"/>
                </a:solidFill>
                <a:cs typeface="Times New Roman" pitchFamily="18" charset="0"/>
              </a:rPr>
              <a:t>в операции</a:t>
            </a:r>
            <a:endParaRPr lang="ru-RU" altLang="ru-RU" sz="3200" b="1">
              <a:solidFill>
                <a:schemeClr val="folHlink"/>
              </a:solidFill>
            </a:endParaRPr>
          </a:p>
          <a:p>
            <a:pPr algn="ctr" eaLnBrk="0" hangingPunct="0"/>
            <a:endParaRPr lang="ru-RU" altLang="ru-RU" sz="3200">
              <a:solidFill>
                <a:schemeClr val="folHlink"/>
              </a:solidFill>
              <a:latin typeface="Arial Unicode MS" pitchFamily="34" charset="-128"/>
            </a:endParaRPr>
          </a:p>
        </p:txBody>
      </p:sp>
      <p:graphicFrame>
        <p:nvGraphicFramePr>
          <p:cNvPr id="7324" name="Group 156"/>
          <p:cNvGraphicFramePr>
            <a:graphicFrameLocks noGrp="1"/>
          </p:cNvGraphicFramePr>
          <p:nvPr/>
        </p:nvGraphicFramePr>
        <p:xfrm>
          <a:off x="539750" y="1341438"/>
          <a:ext cx="8064500" cy="6081713"/>
        </p:xfrm>
        <a:graphic>
          <a:graphicData uri="http://schemas.openxmlformats.org/drawingml/2006/table">
            <a:tbl>
              <a:tblPr/>
              <a:tblGrid>
                <a:gridCol w="6661150"/>
                <a:gridCol w="1403350"/>
              </a:tblGrid>
              <a:tr h="568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ПРИЧИНЫ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К-во пациенов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8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ХВН 3 ст.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4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ХВН 3 ст., острый тромбофлебит, ожирение 3 ст.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2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8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ХВН 3 ст., острый тромбофлебит, трофические язвы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3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8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ХВН 3 ст., острый тромбофлебит, ИБС, мерцательная аритмия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2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8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ХВН 3 ст., острый тромбофлебит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3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ХВН 3 ст., трофические язвы голени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6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8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ХВН 3 ст., трофические язвы, ИБС, мерцательная аритмия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2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8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ИТОГО: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Arial Black" pitchFamily="34" charset="0"/>
                          <a:cs typeface="Times New Roman" pitchFamily="18" charset="0"/>
                        </a:rPr>
                        <a:t>22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981075"/>
            <a:ext cx="8007350" cy="51149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/>
              <a:t> </a:t>
            </a:r>
            <a:r>
              <a:rPr lang="ru-RU" altLang="ru-RU" sz="3600">
                <a:solidFill>
                  <a:schemeClr val="folHlink"/>
                </a:solidFill>
              </a:rPr>
              <a:t>Выделяются следующие области (сегменты) распространения</a:t>
            </a:r>
            <a:r>
              <a:rPr lang="ru-RU" altLang="ru-RU"/>
              <a:t>:</a:t>
            </a:r>
          </a:p>
          <a:p>
            <a:endParaRPr lang="ru-RU" altLang="ru-RU"/>
          </a:p>
          <a:p>
            <a:pPr>
              <a:buFont typeface="Wingdings" pitchFamily="2" charset="2"/>
              <a:buNone/>
            </a:pPr>
            <a:endParaRPr lang="ru-RU" altLang="ru-RU"/>
          </a:p>
          <a:p>
            <a:pPr>
              <a:buClr>
                <a:srgbClr val="FF0066"/>
              </a:buClr>
            </a:pPr>
            <a:r>
              <a:rPr lang="ru-RU" altLang="ru-RU">
                <a:solidFill>
                  <a:schemeClr val="folHlink"/>
                </a:solidFill>
              </a:rPr>
              <a:t>Область стопы </a:t>
            </a:r>
          </a:p>
          <a:p>
            <a:pPr>
              <a:buClr>
                <a:srgbClr val="FF0066"/>
              </a:buClr>
            </a:pPr>
            <a:r>
              <a:rPr lang="ru-RU" altLang="ru-RU">
                <a:solidFill>
                  <a:schemeClr val="folHlink"/>
                </a:solidFill>
              </a:rPr>
              <a:t>Лодыжечно-подколенный сегмент </a:t>
            </a:r>
          </a:p>
          <a:p>
            <a:pPr>
              <a:buClr>
                <a:srgbClr val="FF0066"/>
              </a:buClr>
            </a:pPr>
            <a:r>
              <a:rPr lang="ru-RU" altLang="ru-RU">
                <a:solidFill>
                  <a:schemeClr val="folHlink"/>
                </a:solidFill>
              </a:rPr>
              <a:t>Подколенно-бедренный сегмент</a:t>
            </a:r>
          </a:p>
          <a:p>
            <a:pPr>
              <a:buClr>
                <a:srgbClr val="FF0066"/>
              </a:buClr>
            </a:pPr>
            <a:r>
              <a:rPr lang="ru-RU" altLang="ru-RU">
                <a:solidFill>
                  <a:schemeClr val="folHlink"/>
                </a:solidFill>
              </a:rPr>
              <a:t>Область устья БПВ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>
                <a:solidFill>
                  <a:schemeClr val="folHlink"/>
                </a:solidFill>
              </a:rPr>
              <a:t>Дистальная форма</a:t>
            </a:r>
          </a:p>
        </p:txBody>
      </p:sp>
      <p:sp>
        <p:nvSpPr>
          <p:cNvPr id="1126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68313" y="1484313"/>
            <a:ext cx="8007350" cy="41910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u="sng">
                <a:solidFill>
                  <a:schemeClr val="folHlink"/>
                </a:solidFill>
              </a:rPr>
              <a:t>Дистальная форма</a:t>
            </a:r>
            <a:r>
              <a:rPr lang="ru-RU" altLang="ru-RU" sz="1600" u="sng">
                <a:solidFill>
                  <a:schemeClr val="folHlink"/>
                </a:solidFill>
              </a:rPr>
              <a:t>.</a:t>
            </a:r>
            <a:r>
              <a:rPr lang="ru-RU" altLang="ru-RU" sz="1600">
                <a:solidFill>
                  <a:schemeClr val="folHlink"/>
                </a:solidFill>
              </a:rPr>
              <a:t> В ряде случаев, источником высокого давления в венах нижних конечностей, а, следовательно, и их варикозного расширения, являются вены стопы, которые сливаются в краевые вены, то есть патология развивается как дистальная. Варикозное расширение может локализоваться только на стопе, однако чаще захватывает и лодыжечно-подколенный сегмент, редко распространяясь выше коленного сустава. Функциональные пробы в диагностике этой формы варикозного расширения существенной роли не играют, за исключением пробы Тренделенбурга, которая должна быть отрицательна, что свидетельствует о состоятельности остиального клапана.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>
                <a:solidFill>
                  <a:schemeClr val="folHlink"/>
                </a:solidFill>
              </a:rPr>
              <a:t>	С помощью УЗ исследования инструментально подтверждается отсутствие изменений со стороны большой подкожной вены (БПВ) в подколенно-бедренном сегменте и отсутствие нисходящего вертикального вено-венозного сброса.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>
                <a:solidFill>
                  <a:schemeClr val="folHlink"/>
                </a:solidFill>
              </a:rPr>
              <a:t>	При наличии указанных клинико-инструменальных данных,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>
                <a:solidFill>
                  <a:schemeClr val="folHlink"/>
                </a:solidFill>
              </a:rPr>
              <a:t>Ключом операции является обработка внутренней краевой вены</a:t>
            </a:r>
            <a:r>
              <a:rPr lang="ru-RU" altLang="ru-RU" sz="1600">
                <a:solidFill>
                  <a:schemeClr val="folHlink"/>
                </a:solidFill>
              </a:rPr>
              <a:t>, для ликвидации вертикального сброса снизу вверх. При этом краевая вена должна быть выделена до места впадения в нее притоков, а каждый приток следует перевязать отдельно. При отсутствии изменений со стороны  БПВ в подколенно-бедренном сегменте, можно отказаться от операций Троянова-Тренделенбурга и Бэбкока, ограничив зону оперативного вмешательства голенью.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>
                <a:solidFill>
                  <a:schemeClr val="folHlink"/>
                </a:solidFill>
              </a:rPr>
              <a:t>Проксимальная форма</a:t>
            </a:r>
          </a:p>
        </p:txBody>
      </p:sp>
      <p:sp>
        <p:nvSpPr>
          <p:cNvPr id="1229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68313" y="1916113"/>
            <a:ext cx="8007350" cy="41910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u="sng">
                <a:solidFill>
                  <a:schemeClr val="folHlink"/>
                </a:solidFill>
              </a:rPr>
              <a:t>Проксимальная форма</a:t>
            </a:r>
            <a:r>
              <a:rPr lang="ru-RU" altLang="ru-RU" sz="2000">
                <a:solidFill>
                  <a:schemeClr val="folHlink"/>
                </a:solidFill>
              </a:rPr>
              <a:t>.</a:t>
            </a:r>
            <a:r>
              <a:rPr lang="ru-RU" altLang="ru-RU" sz="1600">
                <a:solidFill>
                  <a:schemeClr val="folHlink"/>
                </a:solidFill>
              </a:rPr>
              <a:t> В ряде случаев ведущим механизмом варикозного расширения является недостаточность остиального клапана и клапанного аппарата ствола большой подкожной вены на бедре. В таком случае, как правило, мы имеем дело с магистральным или магистральным разветвленным типом расширения, при этом путь развития ВРВНК – проксимальный, нисходящий, обусловленный вертикальным вено-венозным сбросом. Клинически этот тип варикозного расширения проявляется наличием варикозных узлов и линейного расширения ствола большой подкожной вены в подколенно-бедренном сегменте и ее притоков с распространением на вены голени. Как правило, в патологический процесс вовлекаются притоки первого и второго порядка. В формировании проксимальной формы варикозного расширения вен могут принимать участие перфоранты Гунтера, Додда (бедро) и Бойда (верхняя треть голени).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 b="1">
                <a:solidFill>
                  <a:schemeClr val="folHlink"/>
                </a:solidFill>
              </a:rPr>
              <a:t>Ключом операции</a:t>
            </a:r>
            <a:r>
              <a:rPr lang="ru-RU" altLang="ru-RU" sz="1600">
                <a:solidFill>
                  <a:schemeClr val="folHlink"/>
                </a:solidFill>
              </a:rPr>
              <a:t> </a:t>
            </a:r>
            <a:r>
              <a:rPr lang="ru-RU" altLang="ru-RU" sz="1600" b="1">
                <a:solidFill>
                  <a:schemeClr val="folHlink"/>
                </a:solidFill>
              </a:rPr>
              <a:t>является тщательная обработка устья БПВ</a:t>
            </a:r>
            <a:r>
              <a:rPr lang="ru-RU" altLang="ru-RU" sz="1600">
                <a:solidFill>
                  <a:schemeClr val="folHlink"/>
                </a:solidFill>
              </a:rPr>
              <a:t> с перевязкой и пересечением всех притоков устья, а также обнаружением и перевязкой </a:t>
            </a:r>
            <a:r>
              <a:rPr lang="en-US" altLang="ru-RU" sz="1600">
                <a:solidFill>
                  <a:schemeClr val="folHlink"/>
                </a:solidFill>
              </a:rPr>
              <a:t>v</a:t>
            </a:r>
            <a:r>
              <a:rPr lang="ru-RU" altLang="ru-RU" sz="1600">
                <a:solidFill>
                  <a:schemeClr val="folHlink"/>
                </a:solidFill>
              </a:rPr>
              <a:t>.</a:t>
            </a:r>
            <a:r>
              <a:rPr lang="en-US" altLang="ru-RU" sz="1600">
                <a:solidFill>
                  <a:schemeClr val="folHlink"/>
                </a:solidFill>
              </a:rPr>
              <a:t>saphena accessoria</a:t>
            </a:r>
            <a:r>
              <a:rPr lang="ru-RU" altLang="ru-RU" sz="1600">
                <a:solidFill>
                  <a:schemeClr val="folHlink"/>
                </a:solidFill>
              </a:rPr>
              <a:t>, вливающейся в БПВ чаще всего в верхней трети бедра по внутренней поверхности.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 u="sng">
                <a:solidFill>
                  <a:schemeClr val="folHlink"/>
                </a:solidFill>
              </a:rPr>
              <a:t>Обследование</a:t>
            </a:r>
            <a:r>
              <a:rPr lang="ru-RU" altLang="ru-RU" sz="1600">
                <a:solidFill>
                  <a:schemeClr val="folHlink"/>
                </a:solidFill>
              </a:rPr>
              <a:t> заключается в констатации области распространения варикозного процесса, который, захватывая область устья БПВ, подколенно-бедренный и проксимальную часть лодыжечно-подколенного сегмента, как правило, не распространяется на нижнюю треть голени и стопу.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>
                <a:solidFill>
                  <a:schemeClr val="folHlink"/>
                </a:solidFill>
              </a:rPr>
              <a:t>Проба Тренделенбурга</a:t>
            </a:r>
          </a:p>
        </p:txBody>
      </p:sp>
      <p:sp>
        <p:nvSpPr>
          <p:cNvPr id="1331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50825" y="1673225"/>
            <a:ext cx="8594725" cy="518477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>
                <a:solidFill>
                  <a:schemeClr val="folHlink"/>
                </a:solidFill>
                <a:latin typeface="Arial Black" pitchFamily="34" charset="0"/>
              </a:rPr>
              <a:t>1 ВАРИАНТ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>
                <a:solidFill>
                  <a:schemeClr val="folHlink"/>
                </a:solidFill>
                <a:latin typeface="Arial Black" pitchFamily="34" charset="0"/>
              </a:rPr>
              <a:t>Медленное заполнение подкожных вен после снятия жгута (30 сек. и более) – клапанный аппарат работает нормально	</a:t>
            </a:r>
            <a:endParaRPr lang="ru-RU" altLang="ru-RU" sz="1600" u="sng">
              <a:solidFill>
                <a:schemeClr val="folHlink"/>
              </a:solidFill>
              <a:latin typeface="Arial Black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 u="sng">
                <a:solidFill>
                  <a:schemeClr val="folHlink"/>
                </a:solidFill>
                <a:latin typeface="Arial Black" pitchFamily="34" charset="0"/>
              </a:rPr>
              <a:t>проба отрицательна;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1600">
              <a:solidFill>
                <a:schemeClr val="folHlink"/>
              </a:solidFill>
              <a:latin typeface="Arial Black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>
                <a:solidFill>
                  <a:schemeClr val="folHlink"/>
                </a:solidFill>
                <a:latin typeface="Arial Black" pitchFamily="34" charset="0"/>
              </a:rPr>
              <a:t>2 ВАРИАНТ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>
                <a:solidFill>
                  <a:schemeClr val="folHlink"/>
                </a:solidFill>
                <a:latin typeface="Arial Black" pitchFamily="34" charset="0"/>
              </a:rPr>
              <a:t>быстрое заполнение сверху вниз – клапанный аппарат БПВ несостоятелен;	</a:t>
            </a:r>
            <a:endParaRPr lang="ru-RU" altLang="ru-RU" sz="1600" u="sng">
              <a:solidFill>
                <a:schemeClr val="folHlink"/>
              </a:solidFill>
              <a:latin typeface="Arial Black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 u="sng">
                <a:solidFill>
                  <a:schemeClr val="folHlink"/>
                </a:solidFill>
                <a:latin typeface="Arial Black" pitchFamily="34" charset="0"/>
              </a:rPr>
              <a:t>проба  положительна;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1600">
              <a:solidFill>
                <a:schemeClr val="folHlink"/>
              </a:solidFill>
              <a:latin typeface="Arial Black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>
                <a:solidFill>
                  <a:schemeClr val="folHlink"/>
                </a:solidFill>
                <a:latin typeface="Arial Black" pitchFamily="34" charset="0"/>
              </a:rPr>
              <a:t>3 ВАРИАНТ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>
                <a:solidFill>
                  <a:schemeClr val="folHlink"/>
                </a:solidFill>
                <a:latin typeface="Arial Black" pitchFamily="34" charset="0"/>
              </a:rPr>
              <a:t>быстрое заполнение БПВ без снятия жгута, не увеличивающееся после снятия – недостаточность перфорантных вен бедра		</a:t>
            </a:r>
            <a:endParaRPr lang="ru-RU" altLang="ru-RU" sz="1600" u="sng">
              <a:solidFill>
                <a:schemeClr val="folHlink"/>
              </a:solidFill>
              <a:latin typeface="Arial Black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 u="sng">
                <a:solidFill>
                  <a:schemeClr val="folHlink"/>
                </a:solidFill>
                <a:latin typeface="Arial Black" pitchFamily="34" charset="0"/>
              </a:rPr>
              <a:t>проба положительна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>
                <a:solidFill>
                  <a:schemeClr val="folHlink"/>
                </a:solidFill>
                <a:latin typeface="Arial Black" pitchFamily="34" charset="0"/>
              </a:rPr>
              <a:t>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>
                <a:solidFill>
                  <a:schemeClr val="folHlink"/>
                </a:solidFill>
                <a:latin typeface="Arial Black" pitchFamily="34" charset="0"/>
              </a:rPr>
              <a:t>4 ВАРИАНТ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>
                <a:solidFill>
                  <a:schemeClr val="folHlink"/>
                </a:solidFill>
                <a:latin typeface="Arial Black" pitchFamily="34" charset="0"/>
              </a:rPr>
              <a:t>быстрое заполнение БПВ до снятие жгута, резкое увеличение после снятия – недостаточность перфорантов и клапанов БПВ;		</a:t>
            </a:r>
            <a:endParaRPr lang="ru-RU" altLang="ru-RU" sz="1600" u="sng">
              <a:solidFill>
                <a:schemeClr val="folHlink"/>
              </a:solidFill>
              <a:latin typeface="Arial Black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 u="sng">
                <a:solidFill>
                  <a:schemeClr val="folHlink"/>
                </a:solidFill>
                <a:latin typeface="Arial Black" pitchFamily="34" charset="0"/>
              </a:rPr>
              <a:t>проба положительна.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4800" b="0" u="sng">
                <a:solidFill>
                  <a:schemeClr val="folHlink"/>
                </a:solidFill>
              </a:rPr>
              <a:t>Перфорантная форма</a:t>
            </a:r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539750" y="2060575"/>
            <a:ext cx="8007350" cy="41910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800" b="1" u="sng">
                <a:solidFill>
                  <a:schemeClr val="folHlink"/>
                </a:solidFill>
              </a:rPr>
              <a:t>Перфорантная форма</a:t>
            </a:r>
            <a:r>
              <a:rPr lang="ru-RU" altLang="ru-RU" sz="1800" u="sng">
                <a:solidFill>
                  <a:schemeClr val="folHlink"/>
                </a:solidFill>
              </a:rPr>
              <a:t>.</a:t>
            </a:r>
            <a:r>
              <a:rPr lang="ru-RU" altLang="ru-RU" sz="1800">
                <a:solidFill>
                  <a:schemeClr val="folHlink"/>
                </a:solidFill>
              </a:rPr>
              <a:t> В чистом виде встречается редко. Чаще сочетается с дистальной и проксимальной формами. Первоначально клинически проявляется появлением отдельных варикозных узлов в проекции перфорантов Бойда и Кокета с последующим распространением варикозного процесса на подкожные вены. Учитывая, что горизонталные вено-венозные сбросы, обусловленные клапанной недостаточностью перфорантов Бойда и Кокета как правило сопровождаются большим объемом поступающей в поверхностные вены крови, заболевание быстро распространяется на подкожные вены голени. 	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800" b="1">
                <a:solidFill>
                  <a:schemeClr val="folHlink"/>
                </a:solidFill>
              </a:rPr>
              <a:t>Ключом операции является ликвидация горизонтальных вено-венозных сбросов (блокирование перфорантных вен)</a:t>
            </a:r>
            <a:r>
              <a:rPr lang="ru-RU" altLang="ru-RU" sz="1800">
                <a:solidFill>
                  <a:schemeClr val="folHlink"/>
                </a:solidFill>
              </a:rPr>
              <a:t>. При наличии ограниченного варикозного расширения вен на голени, обусловленного только недостаточностью перфорантных вен и расширением подкожных, методом выбора может быть субфасциальная эндоскопическая диссекция перфорантов или надфасциальная перевязка их из отдельных минидоступов в проекции перфорантов, с последующей склеротерапией подкожных вен.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рава">
  <a:themeElements>
    <a:clrScheme name="Трава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Трав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рава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рава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63</TotalTime>
  <Words>578</Words>
  <Application>Microsoft Office PowerPoint</Application>
  <PresentationFormat>Экран (4:3)</PresentationFormat>
  <Paragraphs>93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Arial Black</vt:lpstr>
      <vt:lpstr>Times New Roman</vt:lpstr>
      <vt:lpstr>Wingdings</vt:lpstr>
      <vt:lpstr>Arial Unicode MS</vt:lpstr>
      <vt:lpstr>Трава</vt:lpstr>
      <vt:lpstr>ОПЕРАТИВНОЕ ЛЕЧЕНИЕ  В Р В Н К</vt:lpstr>
      <vt:lpstr>Презентация PowerPoint</vt:lpstr>
      <vt:lpstr>ОПЕРАТИВНОЕ  ЛЕЧЕНИЕ  (172 БОЛЬНЫХ)</vt:lpstr>
      <vt:lpstr>Презентация PowerPoint</vt:lpstr>
      <vt:lpstr>Презентация PowerPoint</vt:lpstr>
      <vt:lpstr>Дистальная форма</vt:lpstr>
      <vt:lpstr>Проксимальная форма</vt:lpstr>
      <vt:lpstr>Проба Тренделенбурга</vt:lpstr>
      <vt:lpstr>Перфорантная форма</vt:lpstr>
      <vt:lpstr>Диагностика перфорантной формы</vt:lpstr>
      <vt:lpstr>Сочетанная форма</vt:lpstr>
      <vt:lpstr>ОСЛОЖНЕНИЯ ОПЕРАТИВНОГО  ЛЕЧЕНИЯ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ОПЕРАТИВНОЕ ЛЕЧЕНИЕ  В Р В Н К</dc:title>
  <dc:creator>Dude</dc:creator>
  <cp:lastModifiedBy>RePack by Diakov</cp:lastModifiedBy>
  <cp:revision>2</cp:revision>
  <dcterms:created xsi:type="dcterms:W3CDTF">2006-12-04T19:08:28Z</dcterms:created>
  <dcterms:modified xsi:type="dcterms:W3CDTF">2017-01-18T06:13:20Z</dcterms:modified>
</cp:coreProperties>
</file>