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60" r:id="rId5"/>
    <p:sldId id="262" r:id="rId6"/>
    <p:sldId id="268" r:id="rId7"/>
    <p:sldId id="261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2154EBB-05E6-45AE-90F1-CF9764E076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87B35-AE68-4C8D-B699-ED78BF2088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78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CA5A-752C-4BA5-B9E1-87A86CAEA3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3741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9954DA89-6A90-40C3-8BE2-C4F792D457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0058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520669E9-01E4-47E1-AB30-E252B6D870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26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1C7CF-CAE2-41FC-9DC7-A5933963B4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819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56D12-4C7B-40F4-B417-1CDAF6ADCE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521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8BBEE-47B0-4D63-BABB-71E220CB0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417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0AD3F-759B-457A-AFAC-4CB89C598D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480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487E2-F93D-4B44-91E2-9AA30EEBEA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708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5B602-7D66-4217-9AAB-F164245FE4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598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7C956-D9E7-4340-A400-151A64375B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686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7366D-A927-4694-B906-DFCEFC7A2F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776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886AB05-CD34-4AA5-9072-962C847C7BD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1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1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9750" y="515938"/>
            <a:ext cx="8208963" cy="545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4000">
                <a:solidFill>
                  <a:schemeClr val="folHlink"/>
                </a:solidFill>
                <a:latin typeface="Arial Black" pitchFamily="34" charset="0"/>
              </a:rPr>
              <a:t>РАСПРОСТРАНЕННОСТЬ ВАРИКОЗНОГО РАСШИРЕНИЯ ВЕН НИЖНИХ КОНЕЧНОСТЕЙ СРЕДИ ТРУДОСПОСОБНОГО НАСЕЛЕНИЯ.</a:t>
            </a:r>
          </a:p>
          <a:p>
            <a:pPr algn="ctr"/>
            <a:endParaRPr lang="ru-RU" altLang="ru-RU" sz="4000">
              <a:solidFill>
                <a:schemeClr val="folHlink"/>
              </a:solidFill>
              <a:latin typeface="Arial Black" pitchFamily="34" charset="0"/>
            </a:endParaRPr>
          </a:p>
          <a:p>
            <a:pPr algn="ctr"/>
            <a:r>
              <a:rPr lang="ru-RU" altLang="ru-RU" sz="3200">
                <a:solidFill>
                  <a:schemeClr val="folHlink"/>
                </a:solidFill>
                <a:latin typeface="Arial Black" pitchFamily="34" charset="0"/>
              </a:rPr>
              <a:t>Петухов В.И. (Витебск).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ДОЛГОСРОЧНАЯ ПРОГРАММА</a:t>
            </a:r>
          </a:p>
        </p:txBody>
      </p:sp>
      <p:sp>
        <p:nvSpPr>
          <p:cNvPr id="30724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773238"/>
            <a:ext cx="8642350" cy="4191000"/>
          </a:xfrm>
          <a:noFill/>
          <a:ln/>
        </p:spPr>
        <p:txBody>
          <a:bodyPr/>
          <a:lstStyle/>
          <a:p>
            <a:pPr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2400">
                <a:solidFill>
                  <a:schemeClr val="folHlink"/>
                </a:solidFill>
                <a:latin typeface="Arial Black" pitchFamily="34" charset="0"/>
              </a:rPr>
              <a:t>		1. УЧЕБА СПЕЦИАЛИСТОВ ПО ПРОБЛЕМАМ ФЛЕБОЛОГИИ</a:t>
            </a:r>
          </a:p>
          <a:p>
            <a:pPr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2400">
                <a:solidFill>
                  <a:schemeClr val="folHlink"/>
                </a:solidFill>
                <a:latin typeface="Arial Black" pitchFamily="34" charset="0"/>
              </a:rPr>
              <a:t>а) ИНФОРМАЦИОННЫЙ ПУЛ (публикации и конференции)</a:t>
            </a:r>
          </a:p>
          <a:p>
            <a:pPr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2400">
                <a:solidFill>
                  <a:schemeClr val="folHlink"/>
                </a:solidFill>
                <a:latin typeface="Arial Black" pitchFamily="34" charset="0"/>
              </a:rPr>
              <a:t>б) ОБРАЗОВАТЕЛЬНЫЙ ПУЛ </a:t>
            </a:r>
          </a:p>
          <a:p>
            <a:pPr>
              <a:buFont typeface="Wingdings" pitchFamily="2" charset="2"/>
              <a:buNone/>
            </a:pPr>
            <a:r>
              <a:rPr lang="ru-RU" altLang="ru-RU" sz="2400">
                <a:solidFill>
                  <a:schemeClr val="folHlink"/>
                </a:solidFill>
                <a:latin typeface="Arial Black" pitchFamily="34" charset="0"/>
              </a:rPr>
              <a:t>	(циклы усовершенствования)</a:t>
            </a:r>
          </a:p>
          <a:p>
            <a:pPr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2400">
                <a:solidFill>
                  <a:schemeClr val="folHlink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30726" name="Rectangle 6"/>
          <p:cNvSpPr>
            <a:spLocks noRot="1" noChangeArrowheads="1"/>
          </p:cNvSpPr>
          <p:nvPr/>
        </p:nvSpPr>
        <p:spPr bwMode="auto">
          <a:xfrm>
            <a:off x="250825" y="436562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ru-RU" altLang="ru-RU">
                <a:solidFill>
                  <a:schemeClr val="folHlink"/>
                </a:solidFill>
                <a:latin typeface="Arial Black" pitchFamily="34" charset="0"/>
              </a:rPr>
              <a:t>		</a:t>
            </a:r>
            <a:r>
              <a:rPr lang="ru-RU" altLang="ru-RU" sz="2400">
                <a:solidFill>
                  <a:schemeClr val="folHlink"/>
                </a:solidFill>
                <a:latin typeface="Arial Black" pitchFamily="34" charset="0"/>
              </a:rPr>
              <a:t>2. ШИРОКОЕ ИСПОЛЬЗОВАНИЕ СРЕДСТВ МАССОВОЙ ИНФОРМАЦИИ ДЛЯ НАСЕЛЕНИЯ </a:t>
            </a:r>
            <a:r>
              <a:rPr lang="ru-RU" altLang="ru-RU" sz="2400">
                <a:solidFill>
                  <a:schemeClr val="folHlink"/>
                </a:solidFill>
              </a:rPr>
              <a:t>(газеты, телевидение, издание информационных материалов, буклетов)</a:t>
            </a:r>
          </a:p>
          <a:p>
            <a:endParaRPr lang="ru-RU" altLang="ru-RU" sz="2400">
              <a:solidFill>
                <a:schemeClr val="folHlink"/>
              </a:solidFill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Мазурчик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620713"/>
            <a:ext cx="3521075" cy="5270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  <p:sp>
        <p:nvSpPr>
          <p:cNvPr id="31755" name="WordArt 11"/>
          <p:cNvSpPr>
            <a:spLocks noChangeArrowheads="1" noChangeShapeType="1" noTextEdit="1"/>
          </p:cNvSpPr>
          <p:nvPr/>
        </p:nvSpPr>
        <p:spPr bwMode="auto">
          <a:xfrm rot="-962459">
            <a:off x="468313" y="2349500"/>
            <a:ext cx="4679950" cy="20875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55366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362459" scaled="1"/>
                </a:gradFill>
                <a:latin typeface="Impact"/>
              </a:rPr>
              <a:t>БЛАГОДАРЮ ЗА ВНИМАНИЕ.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81063"/>
          </a:xfrm>
        </p:spPr>
        <p:txBody>
          <a:bodyPr/>
          <a:lstStyle/>
          <a:p>
            <a:r>
              <a:rPr lang="ru-RU" altLang="ru-RU"/>
              <a:t>Кто стоит на учете?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484313"/>
            <a:ext cx="8450262" cy="461168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ru-RU" altLang="ru-RU" sz="3600">
                <a:solidFill>
                  <a:schemeClr val="folHlink"/>
                </a:solidFill>
                <a:latin typeface="Arial Black" pitchFamily="34" charset="0"/>
              </a:rPr>
              <a:t>Пациенты после операции</a:t>
            </a:r>
          </a:p>
          <a:p>
            <a:pPr>
              <a:lnSpc>
                <a:spcPct val="90000"/>
              </a:lnSpc>
              <a:buClr>
                <a:srgbClr val="FF0066"/>
              </a:buClr>
              <a:buFont typeface="Wingdings" pitchFamily="2" charset="2"/>
              <a:buNone/>
            </a:pPr>
            <a:endParaRPr lang="ru-RU" altLang="ru-RU" sz="36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  <a:buFont typeface="Wingdings" pitchFamily="2" charset="2"/>
              <a:buNone/>
            </a:pPr>
            <a:endParaRPr lang="ru-RU" altLang="ru-RU" sz="36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ru-RU" altLang="ru-RU" sz="3600">
                <a:solidFill>
                  <a:schemeClr val="folHlink"/>
                </a:solidFill>
                <a:latin typeface="Arial Black" pitchFamily="34" charset="0"/>
              </a:rPr>
              <a:t>Пациенты с ПТФС (</a:t>
            </a:r>
            <a:r>
              <a:rPr lang="ru-RU" altLang="ru-RU" sz="3600">
                <a:solidFill>
                  <a:srgbClr val="FF0066"/>
                </a:solidFill>
                <a:latin typeface="Arial Black" pitchFamily="34" charset="0"/>
              </a:rPr>
              <a:t>?</a:t>
            </a:r>
            <a:r>
              <a:rPr lang="ru-RU" altLang="ru-RU" sz="3600">
                <a:solidFill>
                  <a:schemeClr val="folHlink"/>
                </a:solidFill>
                <a:latin typeface="Arial Black" pitchFamily="34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3600">
                <a:solidFill>
                  <a:schemeClr val="folHlink"/>
                </a:solidFill>
                <a:latin typeface="Arial Black" pitchFamily="34" charset="0"/>
              </a:rPr>
              <a:t>	(половина из которых при квалифицированной оценке</a:t>
            </a:r>
          </a:p>
          <a:p>
            <a:pPr>
              <a:lnSpc>
                <a:spcPct val="90000"/>
              </a:lnSpc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3600">
                <a:solidFill>
                  <a:schemeClr val="folHlink"/>
                </a:solidFill>
                <a:latin typeface="Arial Black" pitchFamily="34" charset="0"/>
              </a:rPr>
              <a:t>	это запущенная язвенная ВБВНК) (</a:t>
            </a:r>
            <a:r>
              <a:rPr lang="ru-RU" altLang="ru-RU" sz="3600">
                <a:solidFill>
                  <a:srgbClr val="FF0066"/>
                </a:solidFill>
                <a:latin typeface="Arial Black" pitchFamily="34" charset="0"/>
              </a:rPr>
              <a:t>!</a:t>
            </a:r>
            <a:r>
              <a:rPr lang="ru-RU" altLang="ru-RU" sz="3600">
                <a:solidFill>
                  <a:schemeClr val="folHlink"/>
                </a:solidFill>
                <a:latin typeface="Arial Black" pitchFamily="34" charset="0"/>
              </a:rPr>
              <a:t>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Что учтено в поликлинике?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0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10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Clr>
                <a:srgbClr val="FF0066"/>
              </a:buClr>
            </a:pPr>
            <a:r>
              <a:rPr lang="ru-RU" altLang="ru-RU" sz="2000">
                <a:solidFill>
                  <a:schemeClr val="folHlink"/>
                </a:solidFill>
                <a:latin typeface="Arial Black" pitchFamily="34" charset="0"/>
              </a:rPr>
              <a:t>ВБВНК + ПТФС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  <a:latin typeface="Arial Black" pitchFamily="34" charset="0"/>
              </a:rPr>
              <a:t>	(всего)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	</a:t>
            </a:r>
            <a:r>
              <a:rPr lang="ru-RU" altLang="ru-RU" sz="3200" u="sng">
                <a:solidFill>
                  <a:schemeClr val="folHlink"/>
                </a:solidFill>
                <a:latin typeface="Arial Black" pitchFamily="34" charset="0"/>
              </a:rPr>
              <a:t>0,9 – 1,2 %</a:t>
            </a: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altLang="ru-RU" sz="4800">
                <a:solidFill>
                  <a:srgbClr val="FF0066"/>
                </a:solidFill>
              </a:rPr>
              <a:t>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000"/>
              <a:t>									</a:t>
            </a:r>
            <a:endParaRPr lang="ru-RU" altLang="ru-RU" sz="4800">
              <a:solidFill>
                <a:srgbClr val="FF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000"/>
          </a:p>
          <a:p>
            <a:pPr>
              <a:lnSpc>
                <a:spcPct val="80000"/>
              </a:lnSpc>
              <a:buClr>
                <a:srgbClr val="FF0066"/>
              </a:buClr>
            </a:pPr>
            <a:r>
              <a:rPr lang="ru-RU" altLang="ru-RU" sz="2000">
                <a:solidFill>
                  <a:schemeClr val="folHlink"/>
                </a:solidFill>
                <a:latin typeface="Arial Black" pitchFamily="34" charset="0"/>
              </a:rPr>
              <a:t>ВБВНК + ПТФС		</a:t>
            </a:r>
            <a:endParaRPr lang="ru-RU" altLang="ru-RU" sz="2000" u="sng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  <a:latin typeface="Arial Black" pitchFamily="34" charset="0"/>
              </a:rPr>
              <a:t>	(среди работающих)</a:t>
            </a:r>
            <a:r>
              <a:rPr lang="ru-RU" altLang="ru-RU" sz="140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altLang="ru-RU" sz="3200" u="sng">
                <a:solidFill>
                  <a:schemeClr val="folHlink"/>
                </a:solidFill>
                <a:latin typeface="Arial Black" pitchFamily="34" charset="0"/>
              </a:rPr>
              <a:t>1,0 – 1,7%</a:t>
            </a:r>
            <a:r>
              <a:rPr lang="ru-RU" altLang="ru-RU" sz="1400" u="sng">
                <a:solidFill>
                  <a:schemeClr val="folHlink"/>
                </a:solidFill>
                <a:latin typeface="Arial Black" pitchFamily="34" charset="0"/>
              </a:rPr>
              <a:t>   </a:t>
            </a:r>
            <a:r>
              <a:rPr lang="ru-RU" altLang="ru-RU" sz="4800">
                <a:solidFill>
                  <a:srgbClr val="FF0066"/>
                </a:solidFill>
              </a:rPr>
              <a:t>!</a:t>
            </a:r>
          </a:p>
        </p:txBody>
      </p:sp>
      <p:pic>
        <p:nvPicPr>
          <p:cNvPr id="13316" name="Picture 4" descr="J0182794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341438"/>
            <a:ext cx="2408238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60350"/>
            <a:ext cx="8385175" cy="836613"/>
          </a:xfrm>
        </p:spPr>
        <p:txBody>
          <a:bodyPr/>
          <a:lstStyle/>
          <a:p>
            <a:r>
              <a:rPr lang="ru-RU" altLang="ru-RU"/>
              <a:t>По нашим данным</a:t>
            </a:r>
          </a:p>
        </p:txBody>
      </p:sp>
      <p:graphicFrame>
        <p:nvGraphicFramePr>
          <p:cNvPr id="19568" name="Group 112"/>
          <p:cNvGraphicFramePr>
            <a:graphicFrameLocks noGrp="1"/>
          </p:cNvGraphicFramePr>
          <p:nvPr>
            <p:ph type="tbl" idx="1"/>
          </p:nvPr>
        </p:nvGraphicFramePr>
        <p:xfrm>
          <a:off x="250825" y="1484313"/>
          <a:ext cx="8640763" cy="4033838"/>
        </p:xfrm>
        <a:graphic>
          <a:graphicData uri="http://schemas.openxmlformats.org/drawingml/2006/table">
            <a:tbl>
              <a:tblPr/>
              <a:tblGrid>
                <a:gridCol w="2508250"/>
                <a:gridCol w="2005013"/>
                <a:gridCol w="2003425"/>
                <a:gridCol w="2124075"/>
              </a:tblGrid>
              <a:tr h="5873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осмотрено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мужчин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женщин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1879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1068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ВБВНК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527  (28,04%)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289  (27,06%)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238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(29,35%)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Легкий  труд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46  (17,1%),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15  (12%),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31  (21,5%).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Тяжелый физический труд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481 (29,9%).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274  (29%),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207  (31%).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69" name="Text Box 113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250825" y="1412875"/>
          <a:ext cx="7620000" cy="512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Диаграмма" r:id="rId3" imgW="6019800" imgH="4009949" progId="MSGraph.Chart.8">
                  <p:embed followColorScheme="full"/>
                </p:oleObj>
              </mc:Choice>
              <mc:Fallback>
                <p:oleObj name="Диаграмма" r:id="rId3" imgW="6019800" imgH="4009949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7620000" cy="512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85800" y="0"/>
            <a:ext cx="7772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9pPr>
          </a:lstStyle>
          <a:p>
            <a:pPr algn="ctr"/>
            <a:r>
              <a:rPr lang="ru-RU" altLang="ru-RU" sz="2800" b="0"/>
              <a:t>РАСПРОСТРАНЕННОСТЬ  В Б В Н К  СРЕДИ ТРУДОСПОСОБНОГО НАСЕЛЕНИЯ (%)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832475" y="6308725"/>
            <a:ext cx="3311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altLang="ru-RU" sz="2800" b="0"/>
              <a:t>ВЛИЯНИЕ НАСЛЕДСТВЕННОГО ФАКТОРА </a:t>
            </a:r>
            <a:br>
              <a:rPr lang="ru-RU" altLang="ru-RU" sz="2800" b="0"/>
            </a:br>
            <a:r>
              <a:rPr lang="ru-RU" altLang="ru-RU" sz="2800" b="0"/>
              <a:t>И РОДОВ НА РАЗВИТИЕ  В Б В Н К (%)</a:t>
            </a: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>
            <p:ph idx="1"/>
          </p:nvPr>
        </p:nvGraphicFramePr>
        <p:xfrm>
          <a:off x="0" y="1863725"/>
          <a:ext cx="9144000" cy="430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Диаграмма" r:id="rId3" imgW="5646612" imgH="2492225" progId="MSGraph.Chart.8">
                  <p:embed/>
                </p:oleObj>
              </mc:Choice>
              <mc:Fallback>
                <p:oleObj name="Диаграмма" r:id="rId3" imgW="5646612" imgH="2492225" progId="MSGraph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63725"/>
                        <a:ext cx="9144000" cy="4302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832475" y="6308725"/>
            <a:ext cx="3311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39750" y="-50800"/>
            <a:ext cx="8280400" cy="612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4800">
                <a:solidFill>
                  <a:schemeClr val="folHlink"/>
                </a:solidFill>
                <a:latin typeface="Arial Black" pitchFamily="34" charset="0"/>
              </a:rPr>
              <a:t>Реальная распространенность ВБВНК среди трудоспособного населения в  </a:t>
            </a:r>
            <a:r>
              <a:rPr lang="ru-RU" altLang="ru-RU" sz="6000">
                <a:solidFill>
                  <a:srgbClr val="FF0066"/>
                </a:solidFill>
                <a:latin typeface="Arial Black" pitchFamily="34" charset="0"/>
              </a:rPr>
              <a:t>15 – 27</a:t>
            </a:r>
            <a:r>
              <a:rPr lang="ru-RU" altLang="ru-RU" sz="4800">
                <a:solidFill>
                  <a:schemeClr val="folHlink"/>
                </a:solidFill>
                <a:latin typeface="Arial Black" pitchFamily="34" charset="0"/>
              </a:rPr>
              <a:t> раз превышает официальные данные</a:t>
            </a:r>
            <a:r>
              <a:rPr lang="ru-RU" altLang="ru-RU" sz="4800">
                <a:latin typeface="Arial Black" pitchFamily="34" charset="0"/>
              </a:rPr>
              <a:t> </a:t>
            </a:r>
            <a:r>
              <a:rPr lang="ru-RU" altLang="ru-RU" sz="4800">
                <a:solidFill>
                  <a:schemeClr val="folHlink"/>
                </a:solidFill>
                <a:latin typeface="Arial Black" pitchFamily="34" charset="0"/>
              </a:rPr>
              <a:t>поликлиник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042988" y="692150"/>
            <a:ext cx="3600450" cy="3024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0">
                <a:solidFill>
                  <a:srgbClr val="FF0066"/>
                </a:solidFill>
                <a:latin typeface="Arial Black" pitchFamily="34" charset="0"/>
              </a:rPr>
              <a:t>28%</a:t>
            </a:r>
            <a:endParaRPr lang="ru-RU" alt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219700" y="4221163"/>
            <a:ext cx="2447925" cy="14398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4000">
                <a:solidFill>
                  <a:srgbClr val="FF0066"/>
                </a:solidFill>
                <a:latin typeface="Arial Black" pitchFamily="34" charset="0"/>
              </a:rPr>
              <a:t>6,2%</a:t>
            </a:r>
            <a:endParaRPr lang="ru-RU" altLang="ru-RU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4859338" y="692150"/>
            <a:ext cx="3960812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1pPr>
            <a:lvl2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2pPr>
            <a:lvl3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3pPr>
            <a:lvl4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4pPr>
            <a:lvl5pPr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defRPr>
            </a:lvl9pPr>
          </a:lstStyle>
          <a:p>
            <a:r>
              <a:rPr lang="ru-RU" altLang="ru-RU" sz="4000" b="0">
                <a:solidFill>
                  <a:schemeClr val="folHlink"/>
                </a:solidFill>
              </a:rPr>
              <a:t>Страдает различными формами варикозной болезни</a:t>
            </a:r>
            <a:endParaRPr lang="ru-RU" altLang="ru-RU">
              <a:solidFill>
                <a:schemeClr val="folHlink"/>
              </a:solidFill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990600" y="3962400"/>
            <a:ext cx="372586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endParaRPr lang="ru-RU" altLang="ru-RU">
              <a:solidFill>
                <a:schemeClr val="tx2"/>
              </a:solidFill>
              <a:latin typeface="Arial Black" pitchFamily="34" charset="0"/>
            </a:endParaRPr>
          </a:p>
          <a:p>
            <a:r>
              <a:rPr lang="ru-RU" altLang="ru-RU">
                <a:solidFill>
                  <a:schemeClr val="folHlink"/>
                </a:solidFill>
                <a:latin typeface="Arial Black" pitchFamily="34" charset="0"/>
              </a:rPr>
              <a:t>Оперируется</a:t>
            </a:r>
          </a:p>
          <a:p>
            <a:r>
              <a:rPr lang="ru-RU" altLang="ru-RU">
                <a:solidFill>
                  <a:schemeClr val="folHlink"/>
                </a:solidFill>
                <a:latin typeface="Arial Black" pitchFamily="34" charset="0"/>
              </a:rPr>
              <a:t>больных</a:t>
            </a:r>
            <a:endParaRPr lang="ru-RU" altLang="ru-RU">
              <a:solidFill>
                <a:schemeClr val="folHlink"/>
              </a:solidFill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0" y="244475"/>
            <a:ext cx="8842375" cy="952500"/>
          </a:xfrm>
        </p:spPr>
        <p:txBody>
          <a:bodyPr/>
          <a:lstStyle/>
          <a:p>
            <a:pPr algn="ctr"/>
            <a:r>
              <a:rPr lang="ru-RU" altLang="ru-RU"/>
              <a:t>Какова судьба больных?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ph idx="1"/>
          </p:nvPr>
        </p:nvGraphicFramePr>
        <p:xfrm>
          <a:off x="400050" y="1484313"/>
          <a:ext cx="8440738" cy="549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Диаграмма" r:id="rId3" imgW="6753149" imgH="4486351" progId="MSGraph.Chart.8">
                  <p:embed/>
                </p:oleObj>
              </mc:Choice>
              <mc:Fallback>
                <p:oleObj name="Диаграмма" r:id="rId3" imgW="6753149" imgH="4486351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484313"/>
                        <a:ext cx="8440738" cy="549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580063" y="62372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е</a:t>
            </a:r>
            <a:r>
              <a:rPr lang="en-US" altLang="ru-RU"/>
              <a:t>-mail: lancet.vip@tut.by</a:t>
            </a:r>
            <a:endParaRPr lang="ru-RU" altLang="ru-RU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851275" y="5013325"/>
            <a:ext cx="1584325" cy="7302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000">
                <a:solidFill>
                  <a:srgbClr val="FF0000"/>
                </a:solidFill>
                <a:latin typeface="Arial Black" pitchFamily="34" charset="0"/>
              </a:rPr>
              <a:t>86,2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459</TotalTime>
  <Words>183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Times New Roman</vt:lpstr>
      <vt:lpstr>Wingdings</vt:lpstr>
      <vt:lpstr>Трава</vt:lpstr>
      <vt:lpstr>Диаграмма Microsoft Graph</vt:lpstr>
      <vt:lpstr>Диаграмма Microsoft Graph 2000</vt:lpstr>
      <vt:lpstr>Презентация PowerPoint</vt:lpstr>
      <vt:lpstr>Кто стоит на учете?</vt:lpstr>
      <vt:lpstr>Что учтено в поликлинике?</vt:lpstr>
      <vt:lpstr>По нашим данным</vt:lpstr>
      <vt:lpstr>Презентация PowerPoint</vt:lpstr>
      <vt:lpstr>ВЛИЯНИЕ НАСЛЕДСТВЕННОГО ФАКТОРА  И РОДОВ НА РАЗВИТИЕ  В Б В Н К (%)</vt:lpstr>
      <vt:lpstr>Презентация PowerPoint</vt:lpstr>
      <vt:lpstr>Презентация PowerPoint</vt:lpstr>
      <vt:lpstr>Какова судьба больных?</vt:lpstr>
      <vt:lpstr>ДОЛГОСРОЧНАЯ ПРОГРАММА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13</cp:revision>
  <dcterms:created xsi:type="dcterms:W3CDTF">2006-05-10T18:45:41Z</dcterms:created>
  <dcterms:modified xsi:type="dcterms:W3CDTF">2017-01-18T06:13:39Z</dcterms:modified>
</cp:coreProperties>
</file>