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vmlDrawing" Extension="v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50000"/>
      </a:spcBef>
      <a:spcAft>
        <a:spcPct val="0"/>
      </a:spcAft>
      <a:defRPr sz="4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4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4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4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4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648CBC7-7DA4-44BF-949A-A4A986172EE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7B61B-635E-4EFB-B5ED-6D41602851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8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273A8-BBE9-4EF5-BB78-1512C4FEF4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7156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BD48F6CB-B5AF-486F-831B-5683255A08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9185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1131B6EF-B827-488C-9FBA-BB75A56148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189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CAEE3-8DB5-4793-96A5-E2935219A5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705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D348C-D41F-4E02-A2D2-67738353D0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9607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360F9-25B1-476A-9D60-E1DD809CE3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150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CC9E2-52A0-4221-81BC-47248A2BBF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787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CD7F5-5149-484B-AAC1-00094E23AA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195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42B46-8FB2-4335-B0FD-3E5D4D5C88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592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E3074-5BD0-4485-AFB4-6379D59869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34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8AAED-3077-4EB3-86D8-CC8D110D50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4932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AD8530C4-A1A5-4CD4-BC16-1FA2D546713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3252788"/>
          </a:xfrm>
        </p:spPr>
        <p:txBody>
          <a:bodyPr/>
          <a:lstStyle/>
          <a:p>
            <a:pPr algn="ctr"/>
            <a:r>
              <a:rPr lang="ru-RU" altLang="ru-RU">
                <a:solidFill>
                  <a:schemeClr val="folHlink"/>
                </a:solidFill>
              </a:rPr>
              <a:t>Повторная склеротерапия</a:t>
            </a:r>
            <a:br>
              <a:rPr lang="ru-RU" altLang="ru-RU">
                <a:solidFill>
                  <a:schemeClr val="folHlink"/>
                </a:solidFill>
              </a:rPr>
            </a:br>
            <a:r>
              <a:rPr lang="ru-RU" altLang="ru-RU">
                <a:solidFill>
                  <a:schemeClr val="folHlink"/>
                </a:solidFill>
              </a:rPr>
              <a:t/>
            </a:r>
            <a:br>
              <a:rPr lang="ru-RU" altLang="ru-RU">
                <a:solidFill>
                  <a:schemeClr val="folHlink"/>
                </a:solidFill>
              </a:rPr>
            </a:br>
            <a:r>
              <a:rPr lang="ru-RU" altLang="ru-RU" sz="2800">
                <a:solidFill>
                  <a:schemeClr val="folHlink"/>
                </a:solidFill>
                <a:latin typeface="Arial" charset="0"/>
              </a:rPr>
              <a:t>В.И.Петухов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227763" y="6165850"/>
            <a:ext cx="2592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>
                <a:solidFill>
                  <a:schemeClr val="folHlink"/>
                </a:solidFill>
                <a:effectLst/>
                <a:latin typeface="Arial" charset="0"/>
              </a:rPr>
              <a:t>Lancet.vip@tut.by</a:t>
            </a:r>
            <a:endParaRPr lang="ru-RU" altLang="ru-RU" sz="2000">
              <a:solidFill>
                <a:schemeClr val="folHlink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>
                <a:solidFill>
                  <a:schemeClr val="folHlink"/>
                </a:solidFill>
              </a:rPr>
              <a:t>ПРИЧИНЫ ПОСЛЕОПЕРАЦИОННЫХ РЕЦИДИВОВ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4400">
                <a:solidFill>
                  <a:schemeClr val="folHlink"/>
                </a:solidFill>
              </a:rPr>
              <a:t>прогрессирующее течение ВРВНК.</a:t>
            </a:r>
          </a:p>
          <a:p>
            <a:r>
              <a:rPr lang="ru-RU" altLang="ru-RU" sz="4400">
                <a:solidFill>
                  <a:schemeClr val="folHlink"/>
                </a:solidFill>
              </a:rPr>
              <a:t>слишком раннее оперативное лечение. </a:t>
            </a:r>
          </a:p>
          <a:p>
            <a:r>
              <a:rPr lang="ru-RU" altLang="ru-RU" sz="4400">
                <a:solidFill>
                  <a:schemeClr val="folHlink"/>
                </a:solidFill>
              </a:rPr>
              <a:t>нарушение техники операции.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227763" y="6165850"/>
            <a:ext cx="2592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>
                <a:solidFill>
                  <a:schemeClr val="folHlink"/>
                </a:solidFill>
                <a:effectLst/>
                <a:latin typeface="Arial" charset="0"/>
              </a:rPr>
              <a:t>Lancet.vip@tut.by</a:t>
            </a:r>
            <a:endParaRPr lang="ru-RU" altLang="ru-RU" sz="2000">
              <a:solidFill>
                <a:schemeClr val="folHlink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>
                <a:solidFill>
                  <a:schemeClr val="folHlink"/>
                </a:solidFill>
              </a:rPr>
              <a:t>ПРИЧИНЫ РЕЦИДИВОВ ПОСЛЕ  Ф С Т 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4000">
                <a:solidFill>
                  <a:schemeClr val="folHlink"/>
                </a:solidFill>
              </a:rPr>
              <a:t>Высокое давление в притоках склерозированных вен.</a:t>
            </a:r>
          </a:p>
          <a:p>
            <a:r>
              <a:rPr lang="ru-RU" altLang="ru-RU" sz="4000">
                <a:solidFill>
                  <a:schemeClr val="folHlink"/>
                </a:solidFill>
              </a:rPr>
              <a:t>Большие объемы склерозированных вен.</a:t>
            </a:r>
          </a:p>
          <a:p>
            <a:r>
              <a:rPr lang="ru-RU" altLang="ru-RU" sz="4000">
                <a:solidFill>
                  <a:schemeClr val="folHlink"/>
                </a:solidFill>
              </a:rPr>
              <a:t>Неадекватное бинтование конечности.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227763" y="6165850"/>
            <a:ext cx="2592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>
                <a:solidFill>
                  <a:schemeClr val="folHlink"/>
                </a:solidFill>
                <a:effectLst/>
                <a:latin typeface="Arial" charset="0"/>
              </a:rPr>
              <a:t>Lancet.vip@tut.by</a:t>
            </a:r>
            <a:endParaRPr lang="ru-RU" altLang="ru-RU" sz="2000">
              <a:solidFill>
                <a:schemeClr val="folHlink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>
                <a:solidFill>
                  <a:schemeClr val="folHlink"/>
                </a:solidFill>
              </a:rPr>
              <a:t> ЧТО ИЗУЧИЛИ ?</a:t>
            </a:r>
          </a:p>
        </p:txBody>
      </p:sp>
      <p:graphicFrame>
        <p:nvGraphicFramePr>
          <p:cNvPr id="8249" name="Group 57"/>
          <p:cNvGraphicFramePr>
            <a:graphicFrameLocks noGrp="1"/>
          </p:cNvGraphicFramePr>
          <p:nvPr>
            <p:ph type="tbl" idx="1"/>
          </p:nvPr>
        </p:nvGraphicFramePr>
        <p:xfrm>
          <a:off x="838200" y="1905000"/>
          <a:ext cx="8007350" cy="4328160"/>
        </p:xfrm>
        <a:graphic>
          <a:graphicData uri="http://schemas.openxmlformats.org/drawingml/2006/table">
            <a:tbl>
              <a:tblPr/>
              <a:tblGrid>
                <a:gridCol w="4957763"/>
                <a:gridCol w="3049587"/>
              </a:tblGrid>
              <a:tr h="1047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Рецидивы ВРВНК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Количество больных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Послеоперационные рецидивы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24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Рецидивы после ФСТ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62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ВСЕГО: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86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50" name="Text Box 58"/>
          <p:cNvSpPr txBox="1">
            <a:spLocks noChangeArrowheads="1"/>
          </p:cNvSpPr>
          <p:nvPr/>
        </p:nvSpPr>
        <p:spPr bwMode="auto">
          <a:xfrm>
            <a:off x="6227763" y="6165850"/>
            <a:ext cx="2592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>
                <a:solidFill>
                  <a:schemeClr val="folHlink"/>
                </a:solidFill>
                <a:effectLst/>
                <a:latin typeface="Arial" charset="0"/>
              </a:rPr>
              <a:t>Lancet.vip@tut.by</a:t>
            </a:r>
            <a:endParaRPr lang="ru-RU" altLang="ru-RU" sz="2000">
              <a:solidFill>
                <a:schemeClr val="folHlink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>
                <a:solidFill>
                  <a:schemeClr val="folHlink"/>
                </a:solidFill>
              </a:rPr>
              <a:t>ХАРАКТЕР РЕЦИДИВОВ ПОСЛЕ  Ф С Т 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>
            <p:ph idx="1"/>
          </p:nvPr>
        </p:nvGraphicFramePr>
        <p:xfrm>
          <a:off x="1042988" y="1916113"/>
          <a:ext cx="7200900" cy="403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Диаграмма" r:id="rId3" imgW="4972202" imgH="2171700" progId="MSGraph.Chart.8">
                  <p:embed/>
                </p:oleObj>
              </mc:Choice>
              <mc:Fallback>
                <p:oleObj name="Диаграмма" r:id="rId3" imgW="4972202" imgH="2171700" progId="MSGraph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916113"/>
                        <a:ext cx="7200900" cy="403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>
                                <a:alpha val="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227763" y="6165850"/>
            <a:ext cx="2592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>
                <a:solidFill>
                  <a:schemeClr val="folHlink"/>
                </a:solidFill>
                <a:effectLst/>
                <a:latin typeface="Arial" charset="0"/>
              </a:rPr>
              <a:t>Lancet.vip@tut.by</a:t>
            </a:r>
            <a:endParaRPr lang="ru-RU" altLang="ru-RU" sz="2000">
              <a:solidFill>
                <a:schemeClr val="folHlink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>
                <a:solidFill>
                  <a:schemeClr val="folHlink"/>
                </a:solidFill>
              </a:rPr>
              <a:t>СРОКИ РАЗВИТИЯ РЕЦИДИВОВ ПОСЛЕ  Ф С Т </a:t>
            </a:r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>
            <p:ph idx="1"/>
          </p:nvPr>
        </p:nvGraphicFramePr>
        <p:xfrm>
          <a:off x="-828675" y="765175"/>
          <a:ext cx="10872788" cy="669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Диаграмма" r:id="rId3" imgW="5334000" imgH="3105302" progId="MSGraph.Chart.8">
                  <p:embed/>
                </p:oleObj>
              </mc:Choice>
              <mc:Fallback>
                <p:oleObj name="Диаграмма" r:id="rId3" imgW="5334000" imgH="3105302" progId="MSGraph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828675" y="765175"/>
                        <a:ext cx="10872788" cy="669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227763" y="6165850"/>
            <a:ext cx="2592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>
                <a:solidFill>
                  <a:schemeClr val="folHlink"/>
                </a:solidFill>
                <a:effectLst/>
                <a:latin typeface="Arial" charset="0"/>
              </a:rPr>
              <a:t>Lancet.vip@tut.by</a:t>
            </a:r>
            <a:endParaRPr lang="ru-RU" altLang="ru-RU" sz="2000">
              <a:solidFill>
                <a:schemeClr val="folHlink"/>
              </a:solidFill>
              <a:effectLst/>
              <a:latin typeface="Arial" charset="0"/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3348038" y="4005263"/>
            <a:ext cx="1439862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2843213" y="4437063"/>
            <a:ext cx="1441450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356100" y="3500438"/>
            <a:ext cx="7921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16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ru-RU" altLang="ru-RU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16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708400" y="4581525"/>
            <a:ext cx="1079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16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 МЕС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3" name="Rectangle 11"/>
          <p:cNvSpPr>
            <a:spLocks noGrp="1" noRot="1" noChangeArrowheads="1"/>
          </p:cNvSpPr>
          <p:nvPr>
            <p:ph type="title"/>
          </p:nvPr>
        </p:nvSpPr>
        <p:spPr>
          <a:xfrm>
            <a:off x="4500563" y="244475"/>
            <a:ext cx="4341812" cy="2463800"/>
          </a:xfrm>
        </p:spPr>
        <p:txBody>
          <a:bodyPr/>
          <a:lstStyle/>
          <a:p>
            <a:pPr algn="ctr"/>
            <a:r>
              <a:rPr lang="ru-RU" altLang="ru-RU">
                <a:solidFill>
                  <a:schemeClr val="folHlink"/>
                </a:solidFill>
              </a:rPr>
              <a:t>КАЧЕСТВО ЖИЗНИ</a:t>
            </a:r>
          </a:p>
        </p:txBody>
      </p:sp>
      <p:pic>
        <p:nvPicPr>
          <p:cNvPr id="18435" name="Picture 3" descr="v1"/>
          <p:cNvPicPr>
            <a:picLocks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26988"/>
            <a:ext cx="4176713" cy="69850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2708275"/>
            <a:ext cx="2268538" cy="20891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Freeform 5"/>
          <p:cNvSpPr>
            <a:spLocks/>
          </p:cNvSpPr>
          <p:nvPr/>
        </p:nvSpPr>
        <p:spPr bwMode="auto">
          <a:xfrm>
            <a:off x="2627313" y="3284538"/>
            <a:ext cx="384175" cy="2449512"/>
          </a:xfrm>
          <a:custGeom>
            <a:avLst/>
            <a:gdLst>
              <a:gd name="T0" fmla="*/ 0 w 242"/>
              <a:gd name="T1" fmla="*/ 0 h 1543"/>
              <a:gd name="T2" fmla="*/ 136 w 242"/>
              <a:gd name="T3" fmla="*/ 907 h 1543"/>
              <a:gd name="T4" fmla="*/ 227 w 242"/>
              <a:gd name="T5" fmla="*/ 1316 h 1543"/>
              <a:gd name="T6" fmla="*/ 227 w 242"/>
              <a:gd name="T7" fmla="*/ 1543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2" h="1543">
                <a:moveTo>
                  <a:pt x="0" y="0"/>
                </a:moveTo>
                <a:cubicBezTo>
                  <a:pt x="49" y="344"/>
                  <a:pt x="98" y="688"/>
                  <a:pt x="136" y="907"/>
                </a:cubicBezTo>
                <a:cubicBezTo>
                  <a:pt x="174" y="1126"/>
                  <a:pt x="212" y="1210"/>
                  <a:pt x="227" y="1316"/>
                </a:cubicBezTo>
                <a:cubicBezTo>
                  <a:pt x="242" y="1422"/>
                  <a:pt x="227" y="1498"/>
                  <a:pt x="227" y="1543"/>
                </a:cubicBezTo>
              </a:path>
            </a:pathLst>
          </a:custGeom>
          <a:noFill/>
          <a:ln w="76200" cmpd="sng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38" name="Freeform 6"/>
          <p:cNvSpPr>
            <a:spLocks/>
          </p:cNvSpPr>
          <p:nvPr/>
        </p:nvSpPr>
        <p:spPr bwMode="auto">
          <a:xfrm>
            <a:off x="3419475" y="3860800"/>
            <a:ext cx="168275" cy="1728788"/>
          </a:xfrm>
          <a:custGeom>
            <a:avLst/>
            <a:gdLst>
              <a:gd name="T0" fmla="*/ 0 w 106"/>
              <a:gd name="T1" fmla="*/ 0 h 1089"/>
              <a:gd name="T2" fmla="*/ 91 w 106"/>
              <a:gd name="T3" fmla="*/ 227 h 1089"/>
              <a:gd name="T4" fmla="*/ 91 w 106"/>
              <a:gd name="T5" fmla="*/ 408 h 1089"/>
              <a:gd name="T6" fmla="*/ 46 w 106"/>
              <a:gd name="T7" fmla="*/ 635 h 1089"/>
              <a:gd name="T8" fmla="*/ 46 w 106"/>
              <a:gd name="T9" fmla="*/ 862 h 1089"/>
              <a:gd name="T10" fmla="*/ 46 w 106"/>
              <a:gd name="T11" fmla="*/ 1089 h 1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6" h="1089">
                <a:moveTo>
                  <a:pt x="0" y="0"/>
                </a:moveTo>
                <a:cubicBezTo>
                  <a:pt x="38" y="79"/>
                  <a:pt x="76" y="159"/>
                  <a:pt x="91" y="227"/>
                </a:cubicBezTo>
                <a:cubicBezTo>
                  <a:pt x="106" y="295"/>
                  <a:pt x="98" y="340"/>
                  <a:pt x="91" y="408"/>
                </a:cubicBezTo>
                <a:cubicBezTo>
                  <a:pt x="84" y="476"/>
                  <a:pt x="54" y="559"/>
                  <a:pt x="46" y="635"/>
                </a:cubicBezTo>
                <a:cubicBezTo>
                  <a:pt x="38" y="711"/>
                  <a:pt x="46" y="786"/>
                  <a:pt x="46" y="862"/>
                </a:cubicBezTo>
                <a:cubicBezTo>
                  <a:pt x="46" y="938"/>
                  <a:pt x="46" y="1051"/>
                  <a:pt x="46" y="1089"/>
                </a:cubicBezTo>
              </a:path>
            </a:pathLst>
          </a:custGeom>
          <a:noFill/>
          <a:ln w="76200" cmpd="sng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356100" y="2924175"/>
            <a:ext cx="4537075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0">
                <a:solidFill>
                  <a:srgbClr val="FFFF00"/>
                </a:solidFill>
                <a:effectLst/>
              </a:rPr>
              <a:t>РЕЗУЛЬТАТЫ</a:t>
            </a:r>
            <a:r>
              <a:rPr lang="en-US" altLang="ru-RU" sz="2400" b="0">
                <a:solidFill>
                  <a:srgbClr val="FFFF00"/>
                </a:solidFill>
                <a:effectLst/>
              </a:rPr>
              <a:t> (SF-36)</a:t>
            </a:r>
            <a:endParaRPr lang="ru-RU" altLang="ru-RU" sz="2400" b="0">
              <a:solidFill>
                <a:srgbClr val="FFFF00"/>
              </a:solidFill>
              <a:effectLst/>
            </a:endParaRPr>
          </a:p>
          <a:p>
            <a:endParaRPr lang="ru-RU" altLang="ru-RU" sz="2400" b="0">
              <a:solidFill>
                <a:srgbClr val="FFFF00"/>
              </a:solidFill>
              <a:effectLst/>
            </a:endParaRPr>
          </a:p>
          <a:p>
            <a:r>
              <a:rPr lang="ru-RU" altLang="ru-RU" sz="1800" b="0">
                <a:solidFill>
                  <a:srgbClr val="FFFF00"/>
                </a:solidFill>
                <a:effectLst/>
              </a:rPr>
              <a:t>ОТЛИЧНО		           15,7%</a:t>
            </a:r>
          </a:p>
          <a:p>
            <a:r>
              <a:rPr lang="ru-RU" altLang="ru-RU" sz="1800" b="0">
                <a:solidFill>
                  <a:srgbClr val="FFFF00"/>
                </a:solidFill>
                <a:effectLst/>
              </a:rPr>
              <a:t>ХОРОШО		           42,6%</a:t>
            </a:r>
          </a:p>
          <a:p>
            <a:r>
              <a:rPr lang="ru-RU" altLang="ru-RU" sz="1800" b="0">
                <a:solidFill>
                  <a:srgbClr val="FFFF00"/>
                </a:solidFill>
                <a:effectLst/>
              </a:rPr>
              <a:t>УДОВЛЕТВОРИТЕЛЬНО       29,7%</a:t>
            </a:r>
          </a:p>
          <a:p>
            <a:r>
              <a:rPr lang="ru-RU" altLang="ru-RU" sz="1800" b="0">
                <a:solidFill>
                  <a:srgbClr val="FFFF00"/>
                </a:solidFill>
                <a:effectLst/>
              </a:rPr>
              <a:t>НЕУДОВЛЕТВОРИТЕЛЬНО </a:t>
            </a:r>
            <a:r>
              <a:rPr lang="ru-RU" altLang="ru-RU" sz="1800" b="0">
                <a:solidFill>
                  <a:srgbClr val="FF0066"/>
                </a:solidFill>
                <a:effectLst/>
              </a:rPr>
              <a:t> </a:t>
            </a:r>
            <a:r>
              <a:rPr lang="ru-RU" altLang="ru-RU" sz="2400" b="0">
                <a:solidFill>
                  <a:srgbClr val="FF0066"/>
                </a:solidFill>
                <a:effectLst/>
              </a:rPr>
              <a:t>12%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23850" y="3860800"/>
            <a:ext cx="201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0">
                <a:solidFill>
                  <a:srgbClr val="000000"/>
                </a:solidFill>
                <a:effectLst/>
              </a:rPr>
              <a:t>инъекции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1763713" y="4508500"/>
            <a:ext cx="1008062" cy="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3563938" y="4868863"/>
            <a:ext cx="503237" cy="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6227763" y="6165850"/>
            <a:ext cx="2592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>
                <a:solidFill>
                  <a:schemeClr val="folHlink"/>
                </a:solidFill>
                <a:effectLst/>
                <a:latin typeface="Arial" charset="0"/>
              </a:rPr>
              <a:t>Lancet.vip@tut.by</a:t>
            </a:r>
            <a:endParaRPr lang="ru-RU" altLang="ru-RU" sz="2000">
              <a:solidFill>
                <a:schemeClr val="folHlink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P9020112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1588"/>
            <a:ext cx="9144000" cy="685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7" name="WordArt 3"/>
          <p:cNvSpPr>
            <a:spLocks noChangeArrowheads="1" noChangeShapeType="1" noTextEdit="1"/>
          </p:cNvSpPr>
          <p:nvPr/>
        </p:nvSpPr>
        <p:spPr bwMode="auto">
          <a:xfrm>
            <a:off x="250825" y="188913"/>
            <a:ext cx="4787900" cy="172878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latin typeface="Impact"/>
              </a:rPr>
              <a:t>Благодарю за внимание !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227763" y="6165850"/>
            <a:ext cx="2592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>
                <a:solidFill>
                  <a:schemeClr val="folHlink"/>
                </a:solidFill>
                <a:effectLst/>
                <a:latin typeface="Arial" charset="0"/>
              </a:rPr>
              <a:t>Lancet.vip@tut.by</a:t>
            </a:r>
            <a:endParaRPr lang="ru-RU" altLang="ru-RU" sz="2000">
              <a:solidFill>
                <a:schemeClr val="folHlink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4400" b="1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4400" b="1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defRPr>
        </a:defPPr>
      </a:lstStyle>
    </a:lnDef>
  </a:objectDefaults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44</TotalTime>
  <Words>95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Times New Roman</vt:lpstr>
      <vt:lpstr>Wingdings</vt:lpstr>
      <vt:lpstr>Трава</vt:lpstr>
      <vt:lpstr>Диаграмма Microsoft Graph</vt:lpstr>
      <vt:lpstr>Повторная склеротерапия  В.И.Петухов</vt:lpstr>
      <vt:lpstr>ПРИЧИНЫ ПОСЛЕОПЕРАЦИОННЫХ РЕЦИДИВОВ</vt:lpstr>
      <vt:lpstr>ПРИЧИНЫ РЕЦИДИВОВ ПОСЛЕ  Ф С Т </vt:lpstr>
      <vt:lpstr> ЧТО ИЗУЧИЛИ ?</vt:lpstr>
      <vt:lpstr>ХАРАКТЕР РЕЦИДИВОВ ПОСЛЕ  Ф С Т </vt:lpstr>
      <vt:lpstr>СРОКИ РАЗВИТИЯ РЕЦИДИВОВ ПОСЛЕ  Ф С Т </vt:lpstr>
      <vt:lpstr>КАЧЕСТВО ЖИЗНИ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Повторная склеротерапия</dc:title>
  <dc:creator>Dude</dc:creator>
  <cp:lastModifiedBy>RePack by Diakov</cp:lastModifiedBy>
  <cp:revision>2</cp:revision>
  <dcterms:created xsi:type="dcterms:W3CDTF">2007-03-29T21:05:17Z</dcterms:created>
  <dcterms:modified xsi:type="dcterms:W3CDTF">2017-01-18T06:13:29Z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365144</vt:lpwstr>
  </property>
  <property fmtid="{D5CDD505-2E9C-101B-9397-08002B2CF9AE}" name="NXPowerLiteSettings" pid="3">
    <vt:lpwstr>F800052003A000</vt:lpwstr>
  </property>
  <property fmtid="{D5CDD505-2E9C-101B-9397-08002B2CF9AE}" name="NXPowerLiteVersion" pid="4">
    <vt:lpwstr>D6.2.12</vt:lpwstr>
  </property>
</Properties>
</file>