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1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5123" name="Freeform 3"/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>
                <a:gd name="T0" fmla="*/ 335 w 5550"/>
                <a:gd name="T1" fmla="*/ 0 h 3216"/>
                <a:gd name="T2" fmla="*/ 333 w 5550"/>
                <a:gd name="T3" fmla="*/ 1290 h 3216"/>
                <a:gd name="T4" fmla="*/ 0 w 5550"/>
                <a:gd name="T5" fmla="*/ 1290 h 3216"/>
                <a:gd name="T6" fmla="*/ 6 w 5550"/>
                <a:gd name="T7" fmla="*/ 3210 h 3216"/>
                <a:gd name="T8" fmla="*/ 5550 w 5550"/>
                <a:gd name="T9" fmla="*/ 3216 h 3216"/>
                <a:gd name="T10" fmla="*/ 5550 w 5550"/>
                <a:gd name="T11" fmla="*/ 0 h 3216"/>
                <a:gd name="T12" fmla="*/ 335 w 5550"/>
                <a:gd name="T13" fmla="*/ 0 h 3216"/>
                <a:gd name="T14" fmla="*/ 335 w 5550"/>
                <a:gd name="T15" fmla="*/ 0 h 3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24" name="Freeform 4"/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2182 h 2182"/>
                <a:gd name="T4" fmla="*/ 4897 w 4897"/>
                <a:gd name="T5" fmla="*/ 2182 h 2182"/>
                <a:gd name="T6" fmla="*/ 4897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25" name="Freeform 5"/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26" name="Freeform 6"/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27" name="Freeform 7"/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>
                <a:gd name="T0" fmla="*/ 0 w 30"/>
                <a:gd name="T1" fmla="*/ 0 h 1416"/>
                <a:gd name="T2" fmla="*/ 0 w 30"/>
                <a:gd name="T3" fmla="*/ 1416 h 1416"/>
                <a:gd name="T4" fmla="*/ 29 w 30"/>
                <a:gd name="T5" fmla="*/ 1416 h 1416"/>
                <a:gd name="T6" fmla="*/ 30 w 30"/>
                <a:gd name="T7" fmla="*/ 27 h 1416"/>
                <a:gd name="T8" fmla="*/ 0 w 30"/>
                <a:gd name="T9" fmla="*/ 0 h 1416"/>
                <a:gd name="T10" fmla="*/ 0 w 30"/>
                <a:gd name="T11" fmla="*/ 0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28" name="Freeform 8"/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>
                <a:gd name="T0" fmla="*/ 0 w 29"/>
                <a:gd name="T1" fmla="*/ 0 h 2161"/>
                <a:gd name="T2" fmla="*/ 0 w 29"/>
                <a:gd name="T3" fmla="*/ 2161 h 2161"/>
                <a:gd name="T4" fmla="*/ 29 w 29"/>
                <a:gd name="T5" fmla="*/ 2161 h 2161"/>
                <a:gd name="T6" fmla="*/ 27 w 29"/>
                <a:gd name="T7" fmla="*/ 27 h 2161"/>
                <a:gd name="T8" fmla="*/ 0 w 29"/>
                <a:gd name="T9" fmla="*/ 0 h 2161"/>
                <a:gd name="T10" fmla="*/ 0 w 29"/>
                <a:gd name="T11" fmla="*/ 0 h 2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129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5131" name="Rectangle 11"/>
          <p:cNvSpPr>
            <a:spLocks noGrp="1" noChangeArrowheads="1"/>
          </p:cNvSpPr>
          <p:nvPr>
            <p:ph type="dt" sz="quarter" idx="2"/>
          </p:nvPr>
        </p:nvSpPr>
        <p:spPr>
          <a:xfrm>
            <a:off x="9906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ftr" sz="quarter" idx="3"/>
          </p:nvPr>
        </p:nvSpPr>
        <p:spPr>
          <a:xfrm>
            <a:off x="3468688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E5113AD7-E6D2-4985-8C33-BD768040F93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431825-4B39-4155-A0BC-474209BD6C6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03319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738C1E-32C4-453E-8FBB-AF824AAEBD6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98028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E2538B-06CE-413A-A817-EB5C6B459E8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49657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DEF7D-0103-40C3-820C-931A3356127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3102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B52446-1451-47E6-9552-E526442DE11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07519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A32561-546F-4B11-AA81-3C500332D2D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21542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6B2E30-6BFB-48CD-93A8-2B3E5695AE1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03373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BEF540-C286-46CE-816B-69F38E9B01A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78360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F3FBE9-0BF2-404B-A0F6-9C0181F6870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50051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994AC3-5183-4986-B3F6-8A306071765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85834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4099" name="Freeform 3"/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2182 h 2182"/>
                <a:gd name="T4" fmla="*/ 4897 w 4897"/>
                <a:gd name="T5" fmla="*/ 2182 h 2182"/>
                <a:gd name="T6" fmla="*/ 4897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00" name="Freeform 4"/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>
                <a:gd name="T0" fmla="*/ 330 w 5550"/>
                <a:gd name="T1" fmla="*/ 1764 h 3168"/>
                <a:gd name="T2" fmla="*/ 0 w 5550"/>
                <a:gd name="T3" fmla="*/ 1764 h 3168"/>
                <a:gd name="T4" fmla="*/ 0 w 5550"/>
                <a:gd name="T5" fmla="*/ 3168 h 3168"/>
                <a:gd name="T6" fmla="*/ 5550 w 5550"/>
                <a:gd name="T7" fmla="*/ 3168 h 3168"/>
                <a:gd name="T8" fmla="*/ 5550 w 5550"/>
                <a:gd name="T9" fmla="*/ 0 h 3168"/>
                <a:gd name="T10" fmla="*/ 330 w 5550"/>
                <a:gd name="T11" fmla="*/ 0 h 3168"/>
                <a:gd name="T12" fmla="*/ 330 w 5550"/>
                <a:gd name="T13" fmla="*/ 1764 h 3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01" name="Freeform 5"/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2182 h 2182"/>
                <a:gd name="T4" fmla="*/ 4897 w 4897"/>
                <a:gd name="T5" fmla="*/ 2182 h 2182"/>
                <a:gd name="T6" fmla="*/ 4897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02" name="Freeform 6"/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03" name="Freeform 7"/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>
                <a:gd name="T0" fmla="*/ 0 w 29"/>
                <a:gd name="T1" fmla="*/ 0 h 2161"/>
                <a:gd name="T2" fmla="*/ 0 w 29"/>
                <a:gd name="T3" fmla="*/ 2161 h 2161"/>
                <a:gd name="T4" fmla="*/ 29 w 29"/>
                <a:gd name="T5" fmla="*/ 2161 h 2161"/>
                <a:gd name="T6" fmla="*/ 27 w 29"/>
                <a:gd name="T7" fmla="*/ 27 h 2161"/>
                <a:gd name="T8" fmla="*/ 0 w 29"/>
                <a:gd name="T9" fmla="*/ 0 h 2161"/>
                <a:gd name="T10" fmla="*/ 0 w 29"/>
                <a:gd name="T11" fmla="*/ 0 h 2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04" name="Freeform 8"/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>
                <a:gd name="T0" fmla="*/ 0 w 29"/>
                <a:gd name="T1" fmla="*/ 1416 h 1416"/>
                <a:gd name="T2" fmla="*/ 29 w 29"/>
                <a:gd name="T3" fmla="*/ 1416 h 1416"/>
                <a:gd name="T4" fmla="*/ 28 w 29"/>
                <a:gd name="T5" fmla="*/ 24 h 1416"/>
                <a:gd name="T6" fmla="*/ 0 w 29"/>
                <a:gd name="T7" fmla="*/ 0 h 1416"/>
                <a:gd name="T8" fmla="*/ 0 w 29"/>
                <a:gd name="T9" fmla="*/ 1416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05" name="Freeform 9"/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06" name="Freeform 10"/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>
                <a:gd name="T0" fmla="*/ 0 w 30"/>
                <a:gd name="T1" fmla="*/ 0 h 1416"/>
                <a:gd name="T2" fmla="*/ 0 w 30"/>
                <a:gd name="T3" fmla="*/ 1416 h 1416"/>
                <a:gd name="T4" fmla="*/ 29 w 30"/>
                <a:gd name="T5" fmla="*/ 1416 h 1416"/>
                <a:gd name="T6" fmla="*/ 30 w 30"/>
                <a:gd name="T7" fmla="*/ 27 h 1416"/>
                <a:gd name="T8" fmla="*/ 0 w 30"/>
                <a:gd name="T9" fmla="*/ 0 h 1416"/>
                <a:gd name="T10" fmla="*/ 0 w 30"/>
                <a:gd name="T11" fmla="*/ 0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10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90182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 altLang="ru-RU"/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 altLang="ru-RU"/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9C63D3F2-8BBC-41B6-9392-68A94B870567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4110" name="Rectangle 14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4111" name="Rectangle 15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08050"/>
            <a:ext cx="7772400" cy="2160588"/>
          </a:xfrm>
        </p:spPr>
        <p:txBody>
          <a:bodyPr/>
          <a:lstStyle/>
          <a:p>
            <a:pPr algn="ctr"/>
            <a:r>
              <a:rPr lang="ru-RU" altLang="ru-RU" sz="4800">
                <a:solidFill>
                  <a:schemeClr val="folHlink"/>
                </a:solidFill>
              </a:rPr>
              <a:t>ХИРУРГИЧЕСКОЕ ЛЕЧЕНИЕ   В Р В Н К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58888" y="3573463"/>
            <a:ext cx="6400800" cy="1752600"/>
          </a:xfrm>
        </p:spPr>
        <p:txBody>
          <a:bodyPr/>
          <a:lstStyle/>
          <a:p>
            <a:pPr algn="ctr"/>
            <a:r>
              <a:rPr lang="ru-RU" altLang="ru-RU">
                <a:solidFill>
                  <a:schemeClr val="folHlink"/>
                </a:solidFill>
              </a:rPr>
              <a:t>Лазерная деструкция вен с одномоментной аутодермопластикой язвы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5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/>
              <a:t>Фиксация кожного лоскута </a:t>
            </a:r>
          </a:p>
        </p:txBody>
      </p:sp>
      <p:pic>
        <p:nvPicPr>
          <p:cNvPr id="26628" name="Picture 4" descr="P1260026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47875" y="1905000"/>
            <a:ext cx="5588000" cy="4191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Rectangle 5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/>
              <a:t>Лоскут фиксирован  </a:t>
            </a:r>
          </a:p>
        </p:txBody>
      </p:sp>
      <p:pic>
        <p:nvPicPr>
          <p:cNvPr id="28676" name="Picture 4" descr="P1260027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47875" y="1905000"/>
            <a:ext cx="5588000" cy="4191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5"/>
          <p:cNvSpPr>
            <a:spLocks noGrp="1" noRot="1" noChangeArrowheads="1"/>
          </p:cNvSpPr>
          <p:nvPr>
            <p:ph type="title"/>
          </p:nvPr>
        </p:nvSpPr>
        <p:spPr>
          <a:xfrm>
            <a:off x="457200" y="244475"/>
            <a:ext cx="3538538" cy="2247900"/>
          </a:xfrm>
        </p:spPr>
        <p:txBody>
          <a:bodyPr/>
          <a:lstStyle/>
          <a:p>
            <a:r>
              <a:rPr lang="ru-RU" altLang="ru-RU" sz="3600"/>
              <a:t>ЛАЗЕРНЯ УСТАНОВКА </a:t>
            </a:r>
          </a:p>
        </p:txBody>
      </p:sp>
      <p:pic>
        <p:nvPicPr>
          <p:cNvPr id="6148" name="Picture 4" descr="P1260007"/>
          <p:cNvPicPr>
            <a:picLocks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3438" y="333375"/>
            <a:ext cx="3630612" cy="5991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5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/>
              <a:t>Осложненная ВРВНК</a:t>
            </a:r>
            <a:br>
              <a:rPr lang="ru-RU" altLang="ru-RU"/>
            </a:br>
            <a:r>
              <a:rPr lang="ru-RU" altLang="ru-RU"/>
              <a:t>язвенная форма</a:t>
            </a:r>
          </a:p>
        </p:txBody>
      </p:sp>
      <p:pic>
        <p:nvPicPr>
          <p:cNvPr id="8196" name="Picture 4" descr="P1260009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00113" y="1905000"/>
            <a:ext cx="7632700" cy="44767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5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/>
              <a:t>Кроссэктомтия </a:t>
            </a:r>
          </a:p>
        </p:txBody>
      </p:sp>
      <p:pic>
        <p:nvPicPr>
          <p:cNvPr id="13316" name="Picture 4" descr="P1260012"/>
          <p:cNvPicPr>
            <a:picLocks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47875" y="1905000"/>
            <a:ext cx="5588000" cy="4191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8" name="Rectangle 8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/>
              <a:t>Выделение вены на бедре</a:t>
            </a:r>
          </a:p>
        </p:txBody>
      </p:sp>
      <p:pic>
        <p:nvPicPr>
          <p:cNvPr id="10247" name="Picture 7" descr="P1260011"/>
          <p:cNvPicPr>
            <a:picLocks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47875" y="1905000"/>
            <a:ext cx="5588000" cy="4191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74" name="Rectangle 1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/>
              <a:t>Пункция кожи и введение волновода</a:t>
            </a:r>
          </a:p>
        </p:txBody>
      </p:sp>
      <p:pic>
        <p:nvPicPr>
          <p:cNvPr id="15373" name="Picture 13" descr="P1260016"/>
          <p:cNvPicPr>
            <a:picLocks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47875" y="1905000"/>
            <a:ext cx="5588000" cy="4191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5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/>
              <a:t>Флебодеструкция под язвой </a:t>
            </a:r>
          </a:p>
        </p:txBody>
      </p:sp>
      <p:pic>
        <p:nvPicPr>
          <p:cNvPr id="20484" name="Picture 4" descr="P1260022"/>
          <p:cNvPicPr>
            <a:picLocks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47875" y="1905000"/>
            <a:ext cx="5588000" cy="4191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Rectangle 5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/>
              <a:t>Иссечение язвы</a:t>
            </a:r>
          </a:p>
        </p:txBody>
      </p:sp>
      <p:pic>
        <p:nvPicPr>
          <p:cNvPr id="22532" name="Picture 4" descr="P1260024"/>
          <p:cNvPicPr>
            <a:picLocks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47875" y="1905000"/>
            <a:ext cx="5588000" cy="4191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Rectangle 5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Взятие кожного лоскута</a:t>
            </a:r>
          </a:p>
        </p:txBody>
      </p:sp>
      <p:pic>
        <p:nvPicPr>
          <p:cNvPr id="24580" name="Picture 4" descr="P1260025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47875" y="1905000"/>
            <a:ext cx="5588000" cy="4191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рава">
  <a:themeElements>
    <a:clrScheme name="Трава 4">
      <a:dk1>
        <a:srgbClr val="006600"/>
      </a:dk1>
      <a:lt1>
        <a:srgbClr val="FFFFFF"/>
      </a:lt1>
      <a:dk2>
        <a:srgbClr val="008000"/>
      </a:dk2>
      <a:lt2>
        <a:srgbClr val="FFFFB7"/>
      </a:lt2>
      <a:accent1>
        <a:srgbClr val="99CC00"/>
      </a:accent1>
      <a:accent2>
        <a:srgbClr val="00CC00"/>
      </a:accent2>
      <a:accent3>
        <a:srgbClr val="AAC0AA"/>
      </a:accent3>
      <a:accent4>
        <a:srgbClr val="DADADA"/>
      </a:accent4>
      <a:accent5>
        <a:srgbClr val="CAE2AA"/>
      </a:accent5>
      <a:accent6>
        <a:srgbClr val="00B900"/>
      </a:accent6>
      <a:hlink>
        <a:srgbClr val="99FF66"/>
      </a:hlink>
      <a:folHlink>
        <a:srgbClr val="FFFF66"/>
      </a:folHlink>
    </a:clrScheme>
    <a:fontScheme name="Трава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рава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рава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Glass Layers</Template>
  <TotalTime>33</TotalTime>
  <Words>41</Words>
  <Application>Microsoft Office PowerPoint</Application>
  <PresentationFormat>Экран (4:3)</PresentationFormat>
  <Paragraphs>12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Arial Black</vt:lpstr>
      <vt:lpstr>Times New Roman</vt:lpstr>
      <vt:lpstr>Wingdings</vt:lpstr>
      <vt:lpstr>Трава</vt:lpstr>
      <vt:lpstr>ХИРУРГИЧЕСКОЕ ЛЕЧЕНИЕ   В Р В Н К</vt:lpstr>
      <vt:lpstr>ЛАЗЕРНЯ УСТАНОВКА </vt:lpstr>
      <vt:lpstr>Осложненная ВРВНК язвенная форма</vt:lpstr>
      <vt:lpstr>Кроссэктомтия </vt:lpstr>
      <vt:lpstr>Выделение вены на бедре</vt:lpstr>
      <vt:lpstr>Пункция кожи и введение волновода</vt:lpstr>
      <vt:lpstr>Флебодеструкция под язвой </vt:lpstr>
      <vt:lpstr>Иссечение язвы</vt:lpstr>
      <vt:lpstr>Взятие кожного лоскута</vt:lpstr>
      <vt:lpstr>Фиксация кожного лоскута </vt:lpstr>
      <vt:lpstr>Лоскут фиксирован  </vt:lpstr>
    </vt:vector>
  </TitlesOfParts>
  <Company>VGMU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ХИРУРГИЧЕСКОЕ ЛЕЧЕНИЕ   В Р В Н К</dc:title>
  <dc:creator>ThinkPad</dc:creator>
  <cp:lastModifiedBy>RePack by Diakov</cp:lastModifiedBy>
  <cp:revision>2</cp:revision>
  <dcterms:created xsi:type="dcterms:W3CDTF">2009-09-30T18:02:45Z</dcterms:created>
  <dcterms:modified xsi:type="dcterms:W3CDTF">2017-01-18T06:12:59Z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764570</vt:lpwstr>
  </property>
  <property fmtid="{D5CDD505-2E9C-101B-9397-08002B2CF9AE}" name="NXPowerLiteSettings" pid="3">
    <vt:lpwstr>F800052003A000</vt:lpwstr>
  </property>
  <property fmtid="{D5CDD505-2E9C-101B-9397-08002B2CF9AE}" name="NXPowerLiteVersion" pid="4">
    <vt:lpwstr>D6.2.12</vt:lpwstr>
  </property>
</Properties>
</file>