
<file path=[Content_Types].xml><?xml version="1.0" encoding="utf-8"?>
<Types xmlns="http://schemas.openxmlformats.org/package/2006/content-types">
  <Default ContentType="image/png" Extension="png"/>
  <Default ContentType="application/vnd.openxmlformats-officedocument.oleObject" Extension="bin"/>
  <Default ContentType="image/x-emf" Extension="emf"/>
  <Default ContentType="image/jpeg" Extension="jpeg"/>
  <Default ContentType="image/x-wmf" Extension="wmf"/>
  <Default ContentType="application/vnd.openxmlformats-package.relationships+xml" Extension="rels"/>
  <Default ContentType="application/xml" Extension="xml"/>
  <Default ContentType="application/vnd.openxmlformats-officedocument.vmlDrawing" Extension="v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handoutMaster+xml" PartName="/ppt/handoutMasters/handout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42"/>
  </p:notesMasterIdLst>
  <p:handoutMasterIdLst>
    <p:handoutMasterId r:id="rId43"/>
  </p:handoutMasterIdLst>
  <p:sldIdLst>
    <p:sldId id="256" r:id="rId2"/>
    <p:sldId id="347" r:id="rId3"/>
    <p:sldId id="262" r:id="rId4"/>
    <p:sldId id="258" r:id="rId5"/>
    <p:sldId id="290" r:id="rId6"/>
    <p:sldId id="353" r:id="rId7"/>
    <p:sldId id="352" r:id="rId8"/>
    <p:sldId id="351" r:id="rId9"/>
    <p:sldId id="348" r:id="rId10"/>
    <p:sldId id="272" r:id="rId11"/>
    <p:sldId id="309" r:id="rId12"/>
    <p:sldId id="303" r:id="rId13"/>
    <p:sldId id="288" r:id="rId14"/>
    <p:sldId id="278" r:id="rId15"/>
    <p:sldId id="354" r:id="rId16"/>
    <p:sldId id="340" r:id="rId17"/>
    <p:sldId id="346" r:id="rId18"/>
    <p:sldId id="324" r:id="rId19"/>
    <p:sldId id="329" r:id="rId20"/>
    <p:sldId id="323" r:id="rId21"/>
    <p:sldId id="342" r:id="rId22"/>
    <p:sldId id="331" r:id="rId23"/>
    <p:sldId id="332" r:id="rId24"/>
    <p:sldId id="313" r:id="rId25"/>
    <p:sldId id="358" r:id="rId26"/>
    <p:sldId id="305" r:id="rId27"/>
    <p:sldId id="345" r:id="rId28"/>
    <p:sldId id="349" r:id="rId29"/>
    <p:sldId id="277" r:id="rId30"/>
    <p:sldId id="334" r:id="rId31"/>
    <p:sldId id="314" r:id="rId32"/>
    <p:sldId id="341" r:id="rId33"/>
    <p:sldId id="355" r:id="rId34"/>
    <p:sldId id="335" r:id="rId35"/>
    <p:sldId id="359" r:id="rId36"/>
    <p:sldId id="356" r:id="rId37"/>
    <p:sldId id="292" r:id="rId38"/>
    <p:sldId id="281" r:id="rId39"/>
    <p:sldId id="318" r:id="rId40"/>
    <p:sldId id="360" r:id="rId41"/>
  </p:sldIdLst>
  <p:sldSz cx="9144000" cy="6858000" type="screen4x3"/>
  <p:notesSz cx="6754813" cy="98663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FF99"/>
    <a:srgbClr val="FF99FF"/>
    <a:srgbClr val="FFFF00"/>
    <a:srgbClr val="000000"/>
    <a:srgbClr val="33CC33"/>
    <a:srgbClr val="FF00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558" autoAdjust="0"/>
  </p:normalViewPr>
  <p:slideViewPr>
    <p:cSldViewPr>
      <p:cViewPr>
        <p:scale>
          <a:sx n="50" d="100"/>
          <a:sy n="50" d="100"/>
        </p:scale>
        <p:origin x="-1734" y="-636"/>
      </p:cViewPr>
      <p:guideLst>
        <p:guide orient="horz" pos="2160"/>
        <p:guide pos="26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1422" y="-90"/>
      </p:cViewPr>
      <p:guideLst>
        <p:guide orient="horz" pos="3107"/>
        <p:guide pos="2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73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7463" y="0"/>
            <a:ext cx="29273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273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7463" y="9372600"/>
            <a:ext cx="29273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9E0D06AB-4ADC-4FFC-AD0F-8E675451C5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2846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73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7463" y="0"/>
            <a:ext cx="29273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3686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11225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700" y="4686300"/>
            <a:ext cx="495141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Щелчок правит 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273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7463" y="9372600"/>
            <a:ext cx="29273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43C761B5-D2C3-410D-A4F7-BE5464993B8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00751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2647CC-2053-427B-B18F-306D097FA825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83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850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78851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52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53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54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55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56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57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58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59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60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61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62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63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64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65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66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67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68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69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70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71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72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73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74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75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76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77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78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79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80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81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82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83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84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85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8886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8887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78888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889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7889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7889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78892" name="Rectangle 4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8893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8894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73A1B7F-C0D6-46FD-B298-1551D617BAE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FC0F96-B604-4B22-89A7-1009B337A45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2480326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5DD535-E6F1-4178-B897-72BB1BD0631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4393055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D47FBD0-776F-41FD-933C-BE449BD160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6727462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2CA9B-5904-494B-91F5-12EFE4D224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89855016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C3B21-4468-42FF-ABEE-67BF83A08D6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4954560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4FB37-3C69-464F-B2B4-5C8A6E441F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625985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2F450A-FA65-41A0-A337-50AAC3C4A3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6308697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3CCBE-AA84-4020-A648-7D0F4AE823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7895870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65F08-24F9-4210-B1FE-D42E104C57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12237700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C441B-A59A-4A48-89DB-EA5E38F08A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3345083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02D18D-556D-4AC5-9348-69528670FD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7047787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8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7782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2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2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3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3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3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3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3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3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3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3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3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3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4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4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4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4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4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4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4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4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4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4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5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5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5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5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5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5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5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5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5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5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6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6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786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7863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7786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786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7786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786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786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7786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7787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12DEA79-A36E-4130-B882-260030A89FE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7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09600"/>
            <a:ext cx="9144000" cy="4114800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ct val="55000"/>
              </a:spcBef>
            </a:pPr>
            <a:r>
              <a:rPr lang="ru-RU" altLang="ru-RU" b="1"/>
              <a:t>ОПТИМИЗАЦИЯ ЛЕЧЕБНОЙ ТАКТИКИ В КОМПЛЕКСНОМ ЛЕЧЕНИИ ВАРИКОЗНОГО РАСШИРЕНИЯ ВЕН </a:t>
            </a:r>
            <a:br>
              <a:rPr lang="ru-RU" altLang="ru-RU" b="1"/>
            </a:br>
            <a:r>
              <a:rPr lang="ru-RU" altLang="ru-RU" b="1"/>
              <a:t>НИЖНИХ КОНЕЧНОСТЕЙ.</a:t>
            </a:r>
            <a:br>
              <a:rPr lang="ru-RU" altLang="ru-RU" b="1"/>
            </a:br>
            <a:endParaRPr lang="ru-RU" altLang="ru-RU" b="1"/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1042988" y="5084763"/>
            <a:ext cx="6553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143000"/>
          </a:xfrm>
        </p:spPr>
        <p:txBody>
          <a:bodyPr/>
          <a:lstStyle/>
          <a:p>
            <a:r>
              <a:rPr lang="ru-RU" altLang="ru-RU" sz="3900"/>
              <a:t>ХАРАКТЕРИСТИКА ВЕНОЗНОЙ СТЕНКИ</a:t>
            </a:r>
          </a:p>
        </p:txBody>
      </p:sp>
      <p:sp>
        <p:nvSpPr>
          <p:cNvPr id="18498" name="Line 66"/>
          <p:cNvSpPr>
            <a:spLocks noChangeShapeType="1"/>
          </p:cNvSpPr>
          <p:nvPr/>
        </p:nvSpPr>
        <p:spPr bwMode="auto">
          <a:xfrm>
            <a:off x="609600" y="2057400"/>
            <a:ext cx="3200400" cy="1588"/>
          </a:xfrm>
          <a:prstGeom prst="line">
            <a:avLst/>
          </a:prstGeom>
          <a:noFill/>
          <a:ln w="57150">
            <a:solidFill>
              <a:srgbClr val="FFFF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99" name="Oval 67"/>
          <p:cNvSpPr>
            <a:spLocks noChangeArrowheads="1"/>
          </p:cNvSpPr>
          <p:nvPr/>
        </p:nvSpPr>
        <p:spPr bwMode="auto">
          <a:xfrm>
            <a:off x="1981200" y="1754188"/>
            <a:ext cx="457200" cy="152400"/>
          </a:xfrm>
          <a:prstGeom prst="ellipse">
            <a:avLst/>
          </a:prstGeom>
          <a:noFill/>
          <a:ln w="38100">
            <a:solidFill>
              <a:srgbClr val="FF66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500" name="Line 68"/>
          <p:cNvSpPr>
            <a:spLocks noChangeShapeType="1"/>
          </p:cNvSpPr>
          <p:nvPr/>
        </p:nvSpPr>
        <p:spPr bwMode="auto">
          <a:xfrm>
            <a:off x="609600" y="1784350"/>
            <a:ext cx="1588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501" name="Line 69"/>
          <p:cNvSpPr>
            <a:spLocks noChangeShapeType="1"/>
          </p:cNvSpPr>
          <p:nvPr/>
        </p:nvSpPr>
        <p:spPr bwMode="auto">
          <a:xfrm>
            <a:off x="609600" y="1784350"/>
            <a:ext cx="1588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502" name="Line 70"/>
          <p:cNvSpPr>
            <a:spLocks noChangeShapeType="1"/>
          </p:cNvSpPr>
          <p:nvPr/>
        </p:nvSpPr>
        <p:spPr bwMode="auto">
          <a:xfrm>
            <a:off x="609600" y="1692275"/>
            <a:ext cx="1588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503" name="Line 71"/>
          <p:cNvSpPr>
            <a:spLocks noChangeShapeType="1"/>
          </p:cNvSpPr>
          <p:nvPr/>
        </p:nvSpPr>
        <p:spPr bwMode="auto">
          <a:xfrm>
            <a:off x="609600" y="1676400"/>
            <a:ext cx="3200400" cy="1588"/>
          </a:xfrm>
          <a:prstGeom prst="line">
            <a:avLst/>
          </a:prstGeom>
          <a:noFill/>
          <a:ln w="19050">
            <a:solidFill>
              <a:srgbClr val="FFFF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504" name="Text Box 72"/>
          <p:cNvSpPr txBox="1">
            <a:spLocks noChangeArrowheads="1"/>
          </p:cNvSpPr>
          <p:nvPr/>
        </p:nvSpPr>
        <p:spPr bwMode="auto">
          <a:xfrm>
            <a:off x="468313" y="2514600"/>
            <a:ext cx="3382962" cy="1058863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ru-RU" altLang="ru-RU" sz="2000" b="1">
                <a:solidFill>
                  <a:srgbClr val="FFFF00"/>
                </a:solidFill>
              </a:rPr>
              <a:t>«Тонкая» вена (0,16</a:t>
            </a:r>
            <a:r>
              <a:rPr lang="en-US" altLang="ru-RU" sz="2000" b="1">
                <a:solidFill>
                  <a:srgbClr val="FFFF00"/>
                </a:solidFill>
                <a:cs typeface="Arial" charset="0"/>
              </a:rPr>
              <a:t>±</a:t>
            </a:r>
            <a:r>
              <a:rPr lang="ru-RU" altLang="ru-RU" sz="2000" b="1">
                <a:solidFill>
                  <a:srgbClr val="FFFF00"/>
                </a:solidFill>
                <a:cs typeface="Arial" charset="0"/>
              </a:rPr>
              <a:t>0,04мм.)</a:t>
            </a:r>
            <a:endParaRPr lang="en-US" altLang="ru-RU" sz="2000" b="1">
              <a:solidFill>
                <a:srgbClr val="FFFF00"/>
              </a:solidFill>
              <a:cs typeface="Arial" charset="0"/>
            </a:endParaRPr>
          </a:p>
          <a:p>
            <a:pPr algn="ctr" eaLnBrk="0" hangingPunct="0"/>
            <a:r>
              <a:rPr lang="en-US" altLang="ru-RU" sz="2000" b="1">
                <a:solidFill>
                  <a:srgbClr val="FFFF00"/>
                </a:solidFill>
              </a:rPr>
              <a:t>12.4%</a:t>
            </a:r>
            <a:endParaRPr lang="ru-RU" altLang="ru-RU" sz="2000" b="1">
              <a:solidFill>
                <a:srgbClr val="FFFF00"/>
              </a:solidFill>
            </a:endParaRPr>
          </a:p>
        </p:txBody>
      </p:sp>
      <p:sp>
        <p:nvSpPr>
          <p:cNvPr id="18505" name="Line 73"/>
          <p:cNvSpPr>
            <a:spLocks noChangeShapeType="1"/>
          </p:cNvSpPr>
          <p:nvPr/>
        </p:nvSpPr>
        <p:spPr bwMode="auto">
          <a:xfrm>
            <a:off x="647700" y="4981575"/>
            <a:ext cx="3108325" cy="1588"/>
          </a:xfrm>
          <a:prstGeom prst="line">
            <a:avLst/>
          </a:prstGeom>
          <a:noFill/>
          <a:ln w="57150">
            <a:solidFill>
              <a:srgbClr val="FFFF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506" name="Oval 74"/>
          <p:cNvSpPr>
            <a:spLocks noChangeArrowheads="1"/>
          </p:cNvSpPr>
          <p:nvPr/>
        </p:nvSpPr>
        <p:spPr bwMode="auto">
          <a:xfrm flipV="1">
            <a:off x="1943100" y="4495800"/>
            <a:ext cx="457200" cy="381000"/>
          </a:xfrm>
          <a:prstGeom prst="ellipse">
            <a:avLst/>
          </a:prstGeom>
          <a:noFill/>
          <a:ln w="57150">
            <a:solidFill>
              <a:srgbClr val="FF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507" name="Text Box 75"/>
          <p:cNvSpPr txBox="1">
            <a:spLocks noChangeArrowheads="1"/>
          </p:cNvSpPr>
          <p:nvPr/>
        </p:nvSpPr>
        <p:spPr bwMode="auto">
          <a:xfrm>
            <a:off x="468313" y="5373688"/>
            <a:ext cx="3527425" cy="115252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ru-RU" altLang="ru-RU" sz="2000" b="1">
                <a:solidFill>
                  <a:srgbClr val="FFFF00"/>
                </a:solidFill>
              </a:rPr>
              <a:t>«Мягкая» вена </a:t>
            </a:r>
          </a:p>
          <a:p>
            <a:pPr algn="ctr" eaLnBrk="0" hangingPunct="0"/>
            <a:r>
              <a:rPr lang="ru-RU" altLang="ru-RU" sz="2000" b="1">
                <a:solidFill>
                  <a:srgbClr val="FFFF00"/>
                </a:solidFill>
              </a:rPr>
              <a:t>(0,6</a:t>
            </a:r>
            <a:r>
              <a:rPr lang="en-US" altLang="ru-RU" sz="2000" b="1">
                <a:solidFill>
                  <a:srgbClr val="FFFF00"/>
                </a:solidFill>
                <a:cs typeface="Arial" charset="0"/>
              </a:rPr>
              <a:t>±</a:t>
            </a:r>
            <a:r>
              <a:rPr lang="ru-RU" altLang="ru-RU" sz="2000" b="1">
                <a:solidFill>
                  <a:srgbClr val="FFFF00"/>
                </a:solidFill>
                <a:cs typeface="Arial" charset="0"/>
              </a:rPr>
              <a:t>0,11мм.)</a:t>
            </a:r>
            <a:endParaRPr lang="en-US" altLang="ru-RU" sz="2000" b="1">
              <a:solidFill>
                <a:srgbClr val="FFFF00"/>
              </a:solidFill>
              <a:cs typeface="Arial" charset="0"/>
            </a:endParaRPr>
          </a:p>
          <a:p>
            <a:pPr algn="ctr" eaLnBrk="0" hangingPunct="0"/>
            <a:r>
              <a:rPr lang="en-US" altLang="ru-RU" sz="2000" b="1">
                <a:solidFill>
                  <a:srgbClr val="FFFF00"/>
                </a:solidFill>
              </a:rPr>
              <a:t>57.3%</a:t>
            </a:r>
            <a:endParaRPr lang="ru-RU" altLang="ru-RU" sz="2000" b="1">
              <a:solidFill>
                <a:srgbClr val="FFFF00"/>
              </a:solidFill>
            </a:endParaRPr>
          </a:p>
        </p:txBody>
      </p:sp>
      <p:sp>
        <p:nvSpPr>
          <p:cNvPr id="18508" name="Arc 76"/>
          <p:cNvSpPr>
            <a:spLocks/>
          </p:cNvSpPr>
          <p:nvPr/>
        </p:nvSpPr>
        <p:spPr bwMode="auto">
          <a:xfrm>
            <a:off x="2355850" y="4543425"/>
            <a:ext cx="593725" cy="28575"/>
          </a:xfrm>
          <a:custGeom>
            <a:avLst/>
            <a:gdLst>
              <a:gd name="G0" fmla="+- 0 0 0"/>
              <a:gd name="G1" fmla="+- 1290 0 0"/>
              <a:gd name="G2" fmla="+- 21600 0 0"/>
              <a:gd name="T0" fmla="*/ 21561 w 21566"/>
              <a:gd name="T1" fmla="*/ 0 h 1290"/>
              <a:gd name="T2" fmla="*/ 21566 w 21566"/>
              <a:gd name="T3" fmla="*/ 86 h 1290"/>
              <a:gd name="T4" fmla="*/ 0 w 21566"/>
              <a:gd name="T5" fmla="*/ 1290 h 1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66" h="1290" fill="none" extrusionOk="0">
                <a:moveTo>
                  <a:pt x="21561" y="-1"/>
                </a:moveTo>
                <a:cubicBezTo>
                  <a:pt x="21563" y="28"/>
                  <a:pt x="21564" y="57"/>
                  <a:pt x="21566" y="85"/>
                </a:cubicBezTo>
              </a:path>
              <a:path w="21566" h="1290" stroke="0" extrusionOk="0">
                <a:moveTo>
                  <a:pt x="21561" y="-1"/>
                </a:moveTo>
                <a:cubicBezTo>
                  <a:pt x="21563" y="28"/>
                  <a:pt x="21564" y="57"/>
                  <a:pt x="21566" y="85"/>
                </a:cubicBezTo>
                <a:lnTo>
                  <a:pt x="0" y="1290"/>
                </a:lnTo>
                <a:close/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8529" name="Group 97"/>
          <p:cNvGrpSpPr>
            <a:grpSpLocks/>
          </p:cNvGrpSpPr>
          <p:nvPr/>
        </p:nvGrpSpPr>
        <p:grpSpPr bwMode="auto">
          <a:xfrm>
            <a:off x="663575" y="4392613"/>
            <a:ext cx="3108325" cy="274637"/>
            <a:chOff x="442" y="2941"/>
            <a:chExt cx="1958" cy="173"/>
          </a:xfrm>
        </p:grpSpPr>
        <p:sp>
          <p:nvSpPr>
            <p:cNvPr id="18509" name="Arc 77"/>
            <p:cNvSpPr>
              <a:spLocks/>
            </p:cNvSpPr>
            <p:nvPr/>
          </p:nvSpPr>
          <p:spPr bwMode="auto">
            <a:xfrm>
              <a:off x="1195" y="2941"/>
              <a:ext cx="402" cy="173"/>
            </a:xfrm>
            <a:custGeom>
              <a:avLst/>
              <a:gdLst>
                <a:gd name="G0" fmla="+- 21501 0 0"/>
                <a:gd name="G1" fmla="+- 21600 0 0"/>
                <a:gd name="G2" fmla="+- 21600 0 0"/>
                <a:gd name="T0" fmla="*/ 0 w 43091"/>
                <a:gd name="T1" fmla="*/ 19530 h 21600"/>
                <a:gd name="T2" fmla="*/ 43091 w 43091"/>
                <a:gd name="T3" fmla="*/ 20941 h 21600"/>
                <a:gd name="T4" fmla="*/ 21501 w 4309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091" h="21600" fill="none" extrusionOk="0">
                  <a:moveTo>
                    <a:pt x="0" y="19530"/>
                  </a:moveTo>
                  <a:cubicBezTo>
                    <a:pt x="1066" y="8453"/>
                    <a:pt x="10373" y="-1"/>
                    <a:pt x="21501" y="0"/>
                  </a:cubicBezTo>
                  <a:cubicBezTo>
                    <a:pt x="33173" y="0"/>
                    <a:pt x="42734" y="9273"/>
                    <a:pt x="43090" y="20941"/>
                  </a:cubicBezTo>
                </a:path>
                <a:path w="43091" h="21600" stroke="0" extrusionOk="0">
                  <a:moveTo>
                    <a:pt x="0" y="19530"/>
                  </a:moveTo>
                  <a:cubicBezTo>
                    <a:pt x="1066" y="8453"/>
                    <a:pt x="10373" y="-1"/>
                    <a:pt x="21501" y="0"/>
                  </a:cubicBezTo>
                  <a:cubicBezTo>
                    <a:pt x="33173" y="0"/>
                    <a:pt x="42734" y="9273"/>
                    <a:pt x="43090" y="20941"/>
                  </a:cubicBezTo>
                  <a:lnTo>
                    <a:pt x="21501" y="21600"/>
                  </a:lnTo>
                  <a:close/>
                </a:path>
              </a:pathLst>
            </a:custGeom>
            <a:noFill/>
            <a:ln w="19050">
              <a:solidFill>
                <a:srgbClr val="FFFF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510" name="Line 78"/>
            <p:cNvSpPr>
              <a:spLocks noChangeShapeType="1"/>
            </p:cNvSpPr>
            <p:nvPr/>
          </p:nvSpPr>
          <p:spPr bwMode="auto">
            <a:xfrm flipH="1">
              <a:off x="442" y="3110"/>
              <a:ext cx="749" cy="1"/>
            </a:xfrm>
            <a:prstGeom prst="line">
              <a:avLst/>
            </a:prstGeom>
            <a:noFill/>
            <a:ln w="19050">
              <a:solidFill>
                <a:srgbClr val="FFFF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511" name="Line 79"/>
            <p:cNvSpPr>
              <a:spLocks noChangeShapeType="1"/>
            </p:cNvSpPr>
            <p:nvPr/>
          </p:nvSpPr>
          <p:spPr bwMode="auto">
            <a:xfrm>
              <a:off x="1594" y="3110"/>
              <a:ext cx="806" cy="1"/>
            </a:xfrm>
            <a:prstGeom prst="line">
              <a:avLst/>
            </a:prstGeom>
            <a:noFill/>
            <a:ln w="19050">
              <a:solidFill>
                <a:srgbClr val="FFFF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523" name="Oval 91"/>
          <p:cNvSpPr>
            <a:spLocks noChangeArrowheads="1"/>
          </p:cNvSpPr>
          <p:nvPr/>
        </p:nvSpPr>
        <p:spPr bwMode="auto">
          <a:xfrm>
            <a:off x="6443663" y="1557338"/>
            <a:ext cx="457200" cy="365125"/>
          </a:xfrm>
          <a:prstGeom prst="ellipse">
            <a:avLst/>
          </a:prstGeom>
          <a:noFill/>
          <a:ln w="127000">
            <a:solidFill>
              <a:srgbClr val="FF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8533" name="Group 101"/>
          <p:cNvGrpSpPr>
            <a:grpSpLocks/>
          </p:cNvGrpSpPr>
          <p:nvPr/>
        </p:nvGrpSpPr>
        <p:grpSpPr bwMode="auto">
          <a:xfrm>
            <a:off x="5076825" y="1412875"/>
            <a:ext cx="3292475" cy="366713"/>
            <a:chOff x="3216" y="2910"/>
            <a:chExt cx="2074" cy="231"/>
          </a:xfrm>
        </p:grpSpPr>
        <p:sp>
          <p:nvSpPr>
            <p:cNvPr id="18524" name="Arc 92"/>
            <p:cNvSpPr>
              <a:spLocks/>
            </p:cNvSpPr>
            <p:nvPr/>
          </p:nvSpPr>
          <p:spPr bwMode="auto">
            <a:xfrm>
              <a:off x="3969" y="2910"/>
              <a:ext cx="508" cy="231"/>
            </a:xfrm>
            <a:custGeom>
              <a:avLst/>
              <a:gdLst>
                <a:gd name="G0" fmla="+- 21310 0 0"/>
                <a:gd name="G1" fmla="+- 21600 0 0"/>
                <a:gd name="G2" fmla="+- 21600 0 0"/>
                <a:gd name="T0" fmla="*/ 0 w 42344"/>
                <a:gd name="T1" fmla="*/ 18073 h 21600"/>
                <a:gd name="T2" fmla="*/ 42344 w 42344"/>
                <a:gd name="T3" fmla="*/ 16687 h 21600"/>
                <a:gd name="T4" fmla="*/ 21310 w 4234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344" h="21600" fill="none" extrusionOk="0">
                  <a:moveTo>
                    <a:pt x="-1" y="18072"/>
                  </a:moveTo>
                  <a:cubicBezTo>
                    <a:pt x="1725" y="7646"/>
                    <a:pt x="10741" y="-1"/>
                    <a:pt x="21310" y="0"/>
                  </a:cubicBezTo>
                  <a:cubicBezTo>
                    <a:pt x="31346" y="0"/>
                    <a:pt x="40060" y="6913"/>
                    <a:pt x="42343" y="16687"/>
                  </a:cubicBezTo>
                </a:path>
                <a:path w="42344" h="21600" stroke="0" extrusionOk="0">
                  <a:moveTo>
                    <a:pt x="-1" y="18072"/>
                  </a:moveTo>
                  <a:cubicBezTo>
                    <a:pt x="1725" y="7646"/>
                    <a:pt x="10741" y="-1"/>
                    <a:pt x="21310" y="0"/>
                  </a:cubicBezTo>
                  <a:cubicBezTo>
                    <a:pt x="31346" y="0"/>
                    <a:pt x="40060" y="6913"/>
                    <a:pt x="42343" y="16687"/>
                  </a:cubicBezTo>
                  <a:lnTo>
                    <a:pt x="21310" y="21600"/>
                  </a:lnTo>
                  <a:close/>
                </a:path>
              </a:pathLst>
            </a:custGeom>
            <a:noFill/>
            <a:ln w="19050">
              <a:solidFill>
                <a:srgbClr val="FFFF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525" name="Line 93"/>
            <p:cNvSpPr>
              <a:spLocks noChangeShapeType="1"/>
            </p:cNvSpPr>
            <p:nvPr/>
          </p:nvSpPr>
          <p:spPr bwMode="auto">
            <a:xfrm flipH="1">
              <a:off x="3216" y="3081"/>
              <a:ext cx="749" cy="0"/>
            </a:xfrm>
            <a:prstGeom prst="line">
              <a:avLst/>
            </a:prstGeom>
            <a:noFill/>
            <a:ln w="19050">
              <a:solidFill>
                <a:srgbClr val="FFFF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526" name="Line 94"/>
            <p:cNvSpPr>
              <a:spLocks noChangeShapeType="1"/>
            </p:cNvSpPr>
            <p:nvPr/>
          </p:nvSpPr>
          <p:spPr bwMode="auto">
            <a:xfrm>
              <a:off x="4483" y="3081"/>
              <a:ext cx="807" cy="0"/>
            </a:xfrm>
            <a:prstGeom prst="line">
              <a:avLst/>
            </a:prstGeom>
            <a:noFill/>
            <a:ln w="19050">
              <a:solidFill>
                <a:srgbClr val="FFFF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527" name="Line 95"/>
          <p:cNvSpPr>
            <a:spLocks noChangeShapeType="1"/>
          </p:cNvSpPr>
          <p:nvPr/>
        </p:nvSpPr>
        <p:spPr bwMode="auto">
          <a:xfrm>
            <a:off x="5148263" y="2060575"/>
            <a:ext cx="3292475" cy="0"/>
          </a:xfrm>
          <a:prstGeom prst="line">
            <a:avLst/>
          </a:prstGeom>
          <a:noFill/>
          <a:ln w="57150">
            <a:solidFill>
              <a:srgbClr val="FFFF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528" name="Text Box 96"/>
          <p:cNvSpPr txBox="1">
            <a:spLocks noChangeArrowheads="1"/>
          </p:cNvSpPr>
          <p:nvPr/>
        </p:nvSpPr>
        <p:spPr bwMode="auto">
          <a:xfrm>
            <a:off x="5076825" y="2565400"/>
            <a:ext cx="3527425" cy="1008063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ru-RU" altLang="ru-RU" sz="2000" b="1">
                <a:solidFill>
                  <a:srgbClr val="FFFF00"/>
                </a:solidFill>
              </a:rPr>
              <a:t>«Плотная» вена </a:t>
            </a:r>
          </a:p>
          <a:p>
            <a:pPr algn="ctr" eaLnBrk="0" hangingPunct="0"/>
            <a:r>
              <a:rPr lang="ru-RU" altLang="ru-RU" sz="2000" b="1">
                <a:solidFill>
                  <a:srgbClr val="FFFF00"/>
                </a:solidFill>
              </a:rPr>
              <a:t>(1,4</a:t>
            </a:r>
            <a:r>
              <a:rPr lang="en-US" altLang="ru-RU" sz="2000" b="1">
                <a:solidFill>
                  <a:srgbClr val="FFFF00"/>
                </a:solidFill>
              </a:rPr>
              <a:t>±</a:t>
            </a:r>
            <a:r>
              <a:rPr lang="ru-RU" altLang="ru-RU" sz="2000" b="1">
                <a:solidFill>
                  <a:srgbClr val="FFFF00"/>
                </a:solidFill>
              </a:rPr>
              <a:t>0,08 мм.)</a:t>
            </a:r>
            <a:endParaRPr lang="en-US" altLang="ru-RU" sz="2000" b="1">
              <a:solidFill>
                <a:srgbClr val="FFFF00"/>
              </a:solidFill>
            </a:endParaRPr>
          </a:p>
          <a:p>
            <a:pPr algn="ctr" eaLnBrk="0" hangingPunct="0"/>
            <a:r>
              <a:rPr lang="en-US" altLang="ru-RU" sz="2000" b="1">
                <a:solidFill>
                  <a:srgbClr val="FFFF00"/>
                </a:solidFill>
              </a:rPr>
              <a:t>9%</a:t>
            </a:r>
            <a:endParaRPr lang="ru-RU" altLang="ru-RU" sz="2000" b="1">
              <a:solidFill>
                <a:srgbClr val="FFFF00"/>
              </a:solidFill>
            </a:endParaRPr>
          </a:p>
        </p:txBody>
      </p:sp>
      <p:grpSp>
        <p:nvGrpSpPr>
          <p:cNvPr id="18532" name="Group 100"/>
          <p:cNvGrpSpPr>
            <a:grpSpLocks/>
          </p:cNvGrpSpPr>
          <p:nvPr/>
        </p:nvGrpSpPr>
        <p:grpSpPr bwMode="auto">
          <a:xfrm>
            <a:off x="5292725" y="4941888"/>
            <a:ext cx="3017838" cy="320675"/>
            <a:chOff x="3216" y="1499"/>
            <a:chExt cx="1901" cy="202"/>
          </a:xfrm>
        </p:grpSpPr>
        <p:sp>
          <p:nvSpPr>
            <p:cNvPr id="18513" name="Arc 81"/>
            <p:cNvSpPr>
              <a:spLocks/>
            </p:cNvSpPr>
            <p:nvPr/>
          </p:nvSpPr>
          <p:spPr bwMode="auto">
            <a:xfrm>
              <a:off x="3907" y="1499"/>
              <a:ext cx="461" cy="202"/>
            </a:xfrm>
            <a:custGeom>
              <a:avLst/>
              <a:gdLst>
                <a:gd name="G0" fmla="+- 21583 0 0"/>
                <a:gd name="G1" fmla="+- 0 0 0"/>
                <a:gd name="G2" fmla="+- 21600 0 0"/>
                <a:gd name="T0" fmla="*/ 43165 w 43165"/>
                <a:gd name="T1" fmla="*/ 893 h 21600"/>
                <a:gd name="T2" fmla="*/ 0 w 43165"/>
                <a:gd name="T3" fmla="*/ 854 h 21600"/>
                <a:gd name="T4" fmla="*/ 21583 w 43165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65" h="21600" fill="none" extrusionOk="0">
                  <a:moveTo>
                    <a:pt x="43164" y="892"/>
                  </a:moveTo>
                  <a:cubicBezTo>
                    <a:pt x="42685" y="12465"/>
                    <a:pt x="33164" y="21599"/>
                    <a:pt x="21583" y="21600"/>
                  </a:cubicBezTo>
                  <a:cubicBezTo>
                    <a:pt x="9985" y="21600"/>
                    <a:pt x="458" y="12442"/>
                    <a:pt x="-1" y="854"/>
                  </a:cubicBezTo>
                </a:path>
                <a:path w="43165" h="21600" stroke="0" extrusionOk="0">
                  <a:moveTo>
                    <a:pt x="43164" y="892"/>
                  </a:moveTo>
                  <a:cubicBezTo>
                    <a:pt x="42685" y="12465"/>
                    <a:pt x="33164" y="21599"/>
                    <a:pt x="21583" y="21600"/>
                  </a:cubicBezTo>
                  <a:cubicBezTo>
                    <a:pt x="9985" y="21600"/>
                    <a:pt x="458" y="12442"/>
                    <a:pt x="-1" y="854"/>
                  </a:cubicBezTo>
                  <a:lnTo>
                    <a:pt x="21583" y="0"/>
                  </a:lnTo>
                  <a:close/>
                </a:path>
              </a:pathLst>
            </a:custGeom>
            <a:noFill/>
            <a:ln w="57150">
              <a:solidFill>
                <a:srgbClr val="FFFF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514" name="Line 82"/>
            <p:cNvSpPr>
              <a:spLocks noChangeShapeType="1"/>
            </p:cNvSpPr>
            <p:nvPr/>
          </p:nvSpPr>
          <p:spPr bwMode="auto">
            <a:xfrm>
              <a:off x="4368" y="1527"/>
              <a:ext cx="749" cy="0"/>
            </a:xfrm>
            <a:prstGeom prst="line">
              <a:avLst/>
            </a:prstGeom>
            <a:noFill/>
            <a:ln w="57150">
              <a:solidFill>
                <a:srgbClr val="FFFF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515" name="Line 83"/>
            <p:cNvSpPr>
              <a:spLocks noChangeShapeType="1"/>
            </p:cNvSpPr>
            <p:nvPr/>
          </p:nvSpPr>
          <p:spPr bwMode="auto">
            <a:xfrm flipH="1">
              <a:off x="3216" y="1527"/>
              <a:ext cx="691" cy="0"/>
            </a:xfrm>
            <a:prstGeom prst="line">
              <a:avLst/>
            </a:prstGeom>
            <a:noFill/>
            <a:ln w="57150">
              <a:solidFill>
                <a:srgbClr val="FFFF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517" name="Line 85"/>
          <p:cNvSpPr>
            <a:spLocks noChangeShapeType="1"/>
          </p:cNvSpPr>
          <p:nvPr/>
        </p:nvSpPr>
        <p:spPr bwMode="auto">
          <a:xfrm>
            <a:off x="6338888" y="17684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8535" name="Group 103"/>
          <p:cNvGrpSpPr>
            <a:grpSpLocks/>
          </p:cNvGrpSpPr>
          <p:nvPr/>
        </p:nvGrpSpPr>
        <p:grpSpPr bwMode="auto">
          <a:xfrm>
            <a:off x="5292725" y="4508500"/>
            <a:ext cx="3017838" cy="320675"/>
            <a:chOff x="3216" y="1286"/>
            <a:chExt cx="1901" cy="202"/>
          </a:xfrm>
        </p:grpSpPr>
        <p:sp>
          <p:nvSpPr>
            <p:cNvPr id="18516" name="Arc 84"/>
            <p:cNvSpPr>
              <a:spLocks/>
            </p:cNvSpPr>
            <p:nvPr/>
          </p:nvSpPr>
          <p:spPr bwMode="auto">
            <a:xfrm>
              <a:off x="3907" y="1286"/>
              <a:ext cx="445" cy="202"/>
            </a:xfrm>
            <a:custGeom>
              <a:avLst/>
              <a:gdLst>
                <a:gd name="G0" fmla="+- 20688 0 0"/>
                <a:gd name="G1" fmla="+- 21600 0 0"/>
                <a:gd name="G2" fmla="+- 21600 0 0"/>
                <a:gd name="T0" fmla="*/ 0 w 41786"/>
                <a:gd name="T1" fmla="*/ 15390 h 21600"/>
                <a:gd name="T2" fmla="*/ 41786 w 41786"/>
                <a:gd name="T3" fmla="*/ 16969 h 21600"/>
                <a:gd name="T4" fmla="*/ 20688 w 4178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786" h="21600" fill="none" extrusionOk="0">
                  <a:moveTo>
                    <a:pt x="-1" y="15389"/>
                  </a:moveTo>
                  <a:cubicBezTo>
                    <a:pt x="2741" y="6255"/>
                    <a:pt x="11150" y="-1"/>
                    <a:pt x="20688" y="0"/>
                  </a:cubicBezTo>
                  <a:cubicBezTo>
                    <a:pt x="30832" y="0"/>
                    <a:pt x="39610" y="7060"/>
                    <a:pt x="41785" y="16969"/>
                  </a:cubicBezTo>
                </a:path>
                <a:path w="41786" h="21600" stroke="0" extrusionOk="0">
                  <a:moveTo>
                    <a:pt x="-1" y="15389"/>
                  </a:moveTo>
                  <a:cubicBezTo>
                    <a:pt x="2741" y="6255"/>
                    <a:pt x="11150" y="-1"/>
                    <a:pt x="20688" y="0"/>
                  </a:cubicBezTo>
                  <a:cubicBezTo>
                    <a:pt x="30832" y="0"/>
                    <a:pt x="39610" y="7060"/>
                    <a:pt x="41785" y="16969"/>
                  </a:cubicBezTo>
                  <a:lnTo>
                    <a:pt x="20688" y="21600"/>
                  </a:lnTo>
                  <a:close/>
                </a:path>
              </a:pathLst>
            </a:custGeom>
            <a:noFill/>
            <a:ln w="19050">
              <a:solidFill>
                <a:srgbClr val="FFFF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518" name="Line 86"/>
            <p:cNvSpPr>
              <a:spLocks noChangeShapeType="1"/>
            </p:cNvSpPr>
            <p:nvPr/>
          </p:nvSpPr>
          <p:spPr bwMode="auto">
            <a:xfrm>
              <a:off x="4368" y="1440"/>
              <a:ext cx="749" cy="0"/>
            </a:xfrm>
            <a:prstGeom prst="line">
              <a:avLst/>
            </a:prstGeom>
            <a:noFill/>
            <a:ln w="19050">
              <a:solidFill>
                <a:srgbClr val="FFFF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519" name="Line 87"/>
            <p:cNvSpPr>
              <a:spLocks noChangeShapeType="1"/>
            </p:cNvSpPr>
            <p:nvPr/>
          </p:nvSpPr>
          <p:spPr bwMode="auto">
            <a:xfrm flipH="1">
              <a:off x="3216" y="1421"/>
              <a:ext cx="691" cy="0"/>
            </a:xfrm>
            <a:prstGeom prst="line">
              <a:avLst/>
            </a:prstGeom>
            <a:noFill/>
            <a:ln w="19050">
              <a:solidFill>
                <a:srgbClr val="FFFF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521" name="Line 89"/>
          <p:cNvSpPr>
            <a:spLocks noChangeShapeType="1"/>
          </p:cNvSpPr>
          <p:nvPr/>
        </p:nvSpPr>
        <p:spPr bwMode="auto">
          <a:xfrm>
            <a:off x="6338888" y="1858963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522" name="Text Box 90"/>
          <p:cNvSpPr txBox="1">
            <a:spLocks noChangeArrowheads="1"/>
          </p:cNvSpPr>
          <p:nvPr/>
        </p:nvSpPr>
        <p:spPr bwMode="auto">
          <a:xfrm>
            <a:off x="5219700" y="5373688"/>
            <a:ext cx="3384550" cy="1150937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ru-RU" altLang="ru-RU" sz="2000" b="1">
                <a:solidFill>
                  <a:srgbClr val="FFFF00"/>
                </a:solidFill>
              </a:rPr>
              <a:t>Вена «канавка» </a:t>
            </a:r>
          </a:p>
          <a:p>
            <a:pPr algn="ctr" eaLnBrk="0" hangingPunct="0"/>
            <a:r>
              <a:rPr lang="ru-RU" altLang="ru-RU" sz="2000" b="1">
                <a:solidFill>
                  <a:srgbClr val="FFFF00"/>
                </a:solidFill>
              </a:rPr>
              <a:t>(</a:t>
            </a:r>
            <a:r>
              <a:rPr lang="en-US" altLang="ru-RU" sz="2000" b="1">
                <a:solidFill>
                  <a:srgbClr val="FFFF00"/>
                </a:solidFill>
                <a:cs typeface="Arial" charset="0"/>
              </a:rPr>
              <a:t>&gt;</a:t>
            </a:r>
            <a:r>
              <a:rPr lang="ru-RU" altLang="ru-RU" sz="2000" b="1">
                <a:solidFill>
                  <a:srgbClr val="FFFF00"/>
                </a:solidFill>
                <a:cs typeface="Arial" charset="0"/>
              </a:rPr>
              <a:t>2 мм.)</a:t>
            </a:r>
            <a:endParaRPr lang="en-US" altLang="ru-RU" sz="2000" b="1">
              <a:solidFill>
                <a:srgbClr val="FFFF00"/>
              </a:solidFill>
              <a:cs typeface="Arial" charset="0"/>
            </a:endParaRPr>
          </a:p>
          <a:p>
            <a:pPr algn="ctr" eaLnBrk="0" hangingPunct="0"/>
            <a:r>
              <a:rPr lang="en-US" altLang="ru-RU" sz="2000" b="1">
                <a:solidFill>
                  <a:srgbClr val="FFFF00"/>
                </a:solidFill>
              </a:rPr>
              <a:t>21.3%</a:t>
            </a:r>
            <a:endParaRPr lang="ru-RU" altLang="ru-RU" sz="2000" b="1">
              <a:solidFill>
                <a:srgbClr val="FFFF00"/>
              </a:solidFill>
            </a:endParaRPr>
          </a:p>
        </p:txBody>
      </p:sp>
      <p:sp>
        <p:nvSpPr>
          <p:cNvPr id="18531" name="Oval 99"/>
          <p:cNvSpPr>
            <a:spLocks noChangeArrowheads="1"/>
          </p:cNvSpPr>
          <p:nvPr/>
        </p:nvSpPr>
        <p:spPr bwMode="auto">
          <a:xfrm flipV="1">
            <a:off x="6516688" y="4724400"/>
            <a:ext cx="457200" cy="457200"/>
          </a:xfrm>
          <a:prstGeom prst="ellipse">
            <a:avLst/>
          </a:prstGeom>
          <a:noFill/>
          <a:ln w="57150">
            <a:solidFill>
              <a:srgbClr val="FF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4" name="Rectangle 8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1125538"/>
          </a:xfrm>
        </p:spPr>
        <p:txBody>
          <a:bodyPr/>
          <a:lstStyle/>
          <a:p>
            <a:r>
              <a:rPr lang="ru-RU" altLang="ru-RU" sz="2000">
                <a:latin typeface="Arial Black" pitchFamily="34" charset="0"/>
              </a:rPr>
              <a:t>МОРФОЛОГИЯ ТИПОВ ВЕНОЗНОЙ СТЕНКИ</a:t>
            </a:r>
            <a:br>
              <a:rPr lang="ru-RU" altLang="ru-RU" sz="2000">
                <a:latin typeface="Arial Black" pitchFamily="34" charset="0"/>
              </a:rPr>
            </a:br>
            <a:r>
              <a:rPr lang="ru-RU" altLang="ru-RU" sz="2000">
                <a:latin typeface="Arial Black" pitchFamily="34" charset="0"/>
              </a:rPr>
              <a:t>(микрофото, ув 5х10)</a:t>
            </a:r>
          </a:p>
        </p:txBody>
      </p:sp>
      <p:sp>
        <p:nvSpPr>
          <p:cNvPr id="86060" name="Rectangle 44"/>
          <p:cNvSpPr>
            <a:spLocks noChangeArrowheads="1"/>
          </p:cNvSpPr>
          <p:nvPr/>
        </p:nvSpPr>
        <p:spPr bwMode="auto">
          <a:xfrm>
            <a:off x="3098800" y="2547938"/>
            <a:ext cx="29479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86059" name="Picture 43" descr="гл1"/>
          <p:cNvPicPr>
            <a:picLocks noChangeAspect="1" noChangeArrowheads="1"/>
          </p:cNvPicPr>
          <p:nvPr/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981075"/>
            <a:ext cx="2735263" cy="250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6070" name="Group 54"/>
          <p:cNvGraphicFramePr>
            <a:graphicFrameLocks noGrp="1"/>
          </p:cNvGraphicFramePr>
          <p:nvPr/>
        </p:nvGraphicFramePr>
        <p:xfrm>
          <a:off x="3098800" y="2547938"/>
          <a:ext cx="2947988" cy="517525"/>
        </p:xfrm>
        <a:graphic>
          <a:graphicData uri="http://schemas.openxmlformats.org/drawingml/2006/table">
            <a:tbl>
              <a:tblPr/>
              <a:tblGrid>
                <a:gridCol w="2947988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6071" name="Text Box 55"/>
          <p:cNvSpPr txBox="1">
            <a:spLocks noChangeArrowheads="1"/>
          </p:cNvSpPr>
          <p:nvPr/>
        </p:nvSpPr>
        <p:spPr bwMode="auto">
          <a:xfrm>
            <a:off x="611188" y="3500438"/>
            <a:ext cx="2519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«ТОНКАЯ» ВЕНА</a:t>
            </a:r>
          </a:p>
        </p:txBody>
      </p:sp>
      <p:sp>
        <p:nvSpPr>
          <p:cNvPr id="86073" name="Rectangle 57"/>
          <p:cNvSpPr>
            <a:spLocks noChangeArrowheads="1"/>
          </p:cNvSpPr>
          <p:nvPr/>
        </p:nvSpPr>
        <p:spPr bwMode="auto">
          <a:xfrm>
            <a:off x="3098800" y="2557463"/>
            <a:ext cx="29479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86072" name="Picture 56" descr="гл1"/>
          <p:cNvPicPr>
            <a:picLocks noChangeAspect="1" noChangeArrowheads="1"/>
          </p:cNvPicPr>
          <p:nvPr/>
        </p:nvPicPr>
        <p:blipFill>
          <a:blip r:embed="rId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933825"/>
            <a:ext cx="2735263" cy="2503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6083" name="Group 67"/>
          <p:cNvGraphicFramePr>
            <a:graphicFrameLocks noGrp="1"/>
          </p:cNvGraphicFramePr>
          <p:nvPr/>
        </p:nvGraphicFramePr>
        <p:xfrm>
          <a:off x="3098800" y="2557463"/>
          <a:ext cx="2947988" cy="517525"/>
        </p:xfrm>
        <a:graphic>
          <a:graphicData uri="http://schemas.openxmlformats.org/drawingml/2006/table">
            <a:tbl>
              <a:tblPr/>
              <a:tblGrid>
                <a:gridCol w="2947988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6084" name="Text Box 68"/>
          <p:cNvSpPr txBox="1">
            <a:spLocks noChangeArrowheads="1"/>
          </p:cNvSpPr>
          <p:nvPr/>
        </p:nvSpPr>
        <p:spPr bwMode="auto">
          <a:xfrm>
            <a:off x="468313" y="6491288"/>
            <a:ext cx="2592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«МЯГКАЯ» ВЕНА</a:t>
            </a:r>
          </a:p>
        </p:txBody>
      </p:sp>
      <p:sp>
        <p:nvSpPr>
          <p:cNvPr id="86086" name="Rectangle 70"/>
          <p:cNvSpPr>
            <a:spLocks noChangeArrowheads="1"/>
          </p:cNvSpPr>
          <p:nvPr/>
        </p:nvSpPr>
        <p:spPr bwMode="auto">
          <a:xfrm>
            <a:off x="3098800" y="2566988"/>
            <a:ext cx="29479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86085" name="Picture 69" descr="гл1"/>
          <p:cNvPicPr>
            <a:picLocks noChangeAspect="1" noChangeArrowheads="1"/>
          </p:cNvPicPr>
          <p:nvPr/>
        </p:nvPicPr>
        <p:blipFill>
          <a:blip r:embed="rId4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966788"/>
            <a:ext cx="2879725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6118" name="Group 102"/>
          <p:cNvGraphicFramePr>
            <a:graphicFrameLocks noGrp="1"/>
          </p:cNvGraphicFramePr>
          <p:nvPr/>
        </p:nvGraphicFramePr>
        <p:xfrm>
          <a:off x="3419475" y="2566988"/>
          <a:ext cx="2627313" cy="517525"/>
        </p:xfrm>
        <a:graphic>
          <a:graphicData uri="http://schemas.openxmlformats.org/drawingml/2006/table">
            <a:tbl>
              <a:tblPr/>
              <a:tblGrid>
                <a:gridCol w="2627313"/>
              </a:tblGrid>
              <a:tr h="501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6097" name="Text Box 81"/>
          <p:cNvSpPr txBox="1">
            <a:spLocks noChangeArrowheads="1"/>
          </p:cNvSpPr>
          <p:nvPr/>
        </p:nvSpPr>
        <p:spPr bwMode="auto">
          <a:xfrm>
            <a:off x="6300788" y="3500438"/>
            <a:ext cx="2592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«ПЛОТНАЯ» ВЕНА</a:t>
            </a:r>
          </a:p>
        </p:txBody>
      </p:sp>
      <p:sp>
        <p:nvSpPr>
          <p:cNvPr id="86100" name="Rectangle 84"/>
          <p:cNvSpPr>
            <a:spLocks noChangeArrowheads="1"/>
          </p:cNvSpPr>
          <p:nvPr/>
        </p:nvSpPr>
        <p:spPr bwMode="auto">
          <a:xfrm>
            <a:off x="3098800" y="2552700"/>
            <a:ext cx="29479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86099" name="Picture 83" descr="гл"/>
          <p:cNvPicPr>
            <a:picLocks noChangeAspect="1" noChangeArrowheads="1"/>
          </p:cNvPicPr>
          <p:nvPr/>
        </p:nvPicPr>
        <p:blipFill>
          <a:blip r:embed="rId5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3933825"/>
            <a:ext cx="2909888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6117" name="Group 101"/>
          <p:cNvGraphicFramePr>
            <a:graphicFrameLocks noGrp="1"/>
          </p:cNvGraphicFramePr>
          <p:nvPr/>
        </p:nvGraphicFramePr>
        <p:xfrm>
          <a:off x="4643438" y="1268413"/>
          <a:ext cx="1438275" cy="1835150"/>
        </p:xfrm>
        <a:graphic>
          <a:graphicData uri="http://schemas.openxmlformats.org/drawingml/2006/table">
            <a:tbl>
              <a:tblPr/>
              <a:tblGrid>
                <a:gridCol w="1438275"/>
              </a:tblGrid>
              <a:tr h="172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Все элементы сохранены,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гипертрофия мышечного слоя, толщина стенки вдвое превышает «Мягкую»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6111" name="Text Box 95"/>
          <p:cNvSpPr txBox="1">
            <a:spLocks noChangeArrowheads="1"/>
          </p:cNvSpPr>
          <p:nvPr/>
        </p:nvSpPr>
        <p:spPr bwMode="auto">
          <a:xfrm>
            <a:off x="6300788" y="6491288"/>
            <a:ext cx="2592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ВЕНА «КАНАВКА»</a:t>
            </a:r>
          </a:p>
        </p:txBody>
      </p:sp>
      <p:sp>
        <p:nvSpPr>
          <p:cNvPr id="86112" name="Text Box 96"/>
          <p:cNvSpPr txBox="1">
            <a:spLocks noChangeArrowheads="1"/>
          </p:cNvSpPr>
          <p:nvPr/>
        </p:nvSpPr>
        <p:spPr bwMode="auto">
          <a:xfrm>
            <a:off x="5003800" y="3933825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86113" name="Rectangle 97"/>
          <p:cNvSpPr>
            <a:spLocks noChangeArrowheads="1"/>
          </p:cNvSpPr>
          <p:nvPr/>
        </p:nvSpPr>
        <p:spPr bwMode="auto">
          <a:xfrm rot="10800000" flipV="1">
            <a:off x="4716463" y="4221163"/>
            <a:ext cx="1393825" cy="179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altLang="ru-RU" sz="1400"/>
              <a:t>Стенка вены практически не дифференци</a:t>
            </a:r>
          </a:p>
          <a:p>
            <a:r>
              <a:rPr lang="ru-RU" altLang="ru-RU" sz="1400"/>
              <a:t>руется  среди окружающих рубцовых тканей.</a:t>
            </a:r>
          </a:p>
        </p:txBody>
      </p:sp>
      <p:sp>
        <p:nvSpPr>
          <p:cNvPr id="86114" name="Text Box 98"/>
          <p:cNvSpPr txBox="1">
            <a:spLocks noChangeArrowheads="1"/>
          </p:cNvSpPr>
          <p:nvPr/>
        </p:nvSpPr>
        <p:spPr bwMode="auto">
          <a:xfrm>
            <a:off x="3059113" y="4508500"/>
            <a:ext cx="1512887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400"/>
              <a:t>Все элементы сохранены, толщина втрое больше, чем у «тонкой»</a:t>
            </a:r>
          </a:p>
        </p:txBody>
      </p:sp>
      <p:sp>
        <p:nvSpPr>
          <p:cNvPr id="86115" name="Text Box 99"/>
          <p:cNvSpPr txBox="1">
            <a:spLocks noChangeArrowheads="1"/>
          </p:cNvSpPr>
          <p:nvPr/>
        </p:nvSpPr>
        <p:spPr bwMode="auto">
          <a:xfrm>
            <a:off x="3132138" y="1341438"/>
            <a:ext cx="1368425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400"/>
              <a:t>Тонкостенная вена. Сохранены все структурные элементы</a:t>
            </a:r>
          </a:p>
        </p:txBody>
      </p:sp>
      <p:sp>
        <p:nvSpPr>
          <p:cNvPr id="86116" name="Text Box 100"/>
          <p:cNvSpPr txBox="1">
            <a:spLocks noChangeArrowheads="1"/>
          </p:cNvSpPr>
          <p:nvPr/>
        </p:nvSpPr>
        <p:spPr bwMode="auto">
          <a:xfrm>
            <a:off x="4932363" y="1484313"/>
            <a:ext cx="1152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 sz="140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ru-RU" altLang="ru-RU" sz="3200" b="1"/>
              <a:t>КЛИНИЧЕСКОЕ ТЕЧЕНИЕ  В Р В Н К</a:t>
            </a:r>
            <a:r>
              <a:rPr lang="ru-RU" altLang="ru-RU"/>
              <a:t> </a:t>
            </a:r>
          </a:p>
        </p:txBody>
      </p:sp>
      <p:sp>
        <p:nvSpPr>
          <p:cNvPr id="67592" name="Rectangle 1032"/>
          <p:cNvSpPr>
            <a:spLocks noChangeArrowheads="1"/>
          </p:cNvSpPr>
          <p:nvPr/>
        </p:nvSpPr>
        <p:spPr bwMode="auto">
          <a:xfrm>
            <a:off x="533400" y="990600"/>
            <a:ext cx="3733800" cy="1504950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Aft>
                <a:spcPct val="30000"/>
              </a:spcAft>
            </a:pPr>
            <a:r>
              <a:rPr lang="ru-RU" altLang="ru-RU" sz="2000" b="1">
                <a:solidFill>
                  <a:srgbClr val="FF66FF"/>
                </a:solidFill>
              </a:rPr>
              <a:t>НЕОСЛОЖНЕННОЕ (29%)</a:t>
            </a:r>
          </a:p>
          <a:p>
            <a:pPr>
              <a:spcAft>
                <a:spcPct val="30000"/>
              </a:spcAft>
            </a:pPr>
            <a:r>
              <a:rPr lang="ru-RU" altLang="ru-RU" sz="2000" b="1">
                <a:solidFill>
                  <a:srgbClr val="FFFF00"/>
                </a:solidFill>
              </a:rPr>
              <a:t>Функциональные нарушения отсутствуют</a:t>
            </a:r>
          </a:p>
          <a:p>
            <a:pPr algn="ctr">
              <a:spcAft>
                <a:spcPct val="30000"/>
              </a:spcAft>
            </a:pPr>
            <a:endParaRPr lang="ru-RU" altLang="ru-RU" sz="2000" b="1">
              <a:solidFill>
                <a:srgbClr val="FFFF00"/>
              </a:solidFill>
            </a:endParaRPr>
          </a:p>
        </p:txBody>
      </p:sp>
      <p:sp>
        <p:nvSpPr>
          <p:cNvPr id="67595" name="Text Box 1035"/>
          <p:cNvSpPr txBox="1">
            <a:spLocks noChangeArrowheads="1"/>
          </p:cNvSpPr>
          <p:nvPr/>
        </p:nvSpPr>
        <p:spPr bwMode="auto">
          <a:xfrm>
            <a:off x="533400" y="2743200"/>
            <a:ext cx="3733800" cy="3603625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ct val="85000"/>
              </a:spcAft>
            </a:pPr>
            <a:r>
              <a:rPr lang="ru-RU" altLang="ru-RU" sz="2000" b="1">
                <a:solidFill>
                  <a:srgbClr val="FF66CC"/>
                </a:solidFill>
              </a:rPr>
              <a:t>ОСЛОЖНЕННОЕ (53,4%)</a:t>
            </a:r>
          </a:p>
          <a:p>
            <a:pPr>
              <a:spcAft>
                <a:spcPct val="85000"/>
              </a:spcAft>
              <a:buFontTx/>
              <a:buChar char="•"/>
            </a:pPr>
            <a:r>
              <a:rPr lang="ru-RU" altLang="ru-RU" b="1" u="sng">
                <a:solidFill>
                  <a:srgbClr val="FFFF00"/>
                </a:solidFill>
              </a:rPr>
              <a:t>с функциональными нарушениями</a:t>
            </a:r>
            <a:r>
              <a:rPr lang="ru-RU" altLang="ru-RU" b="1">
                <a:solidFill>
                  <a:srgbClr val="FFFF00"/>
                </a:solidFill>
              </a:rPr>
              <a:t> (преходящие отеки, чувство тяжести, судороги)</a:t>
            </a:r>
          </a:p>
          <a:p>
            <a:pPr>
              <a:spcAft>
                <a:spcPct val="85000"/>
              </a:spcAft>
              <a:buFontTx/>
              <a:buChar char="•"/>
            </a:pPr>
            <a:r>
              <a:rPr lang="ru-RU" altLang="ru-RU" b="1" u="sng">
                <a:solidFill>
                  <a:srgbClr val="FFFF00"/>
                </a:solidFill>
              </a:rPr>
              <a:t>предъязвенное</a:t>
            </a:r>
            <a:r>
              <a:rPr lang="ru-RU" altLang="ru-RU" b="1">
                <a:solidFill>
                  <a:srgbClr val="FFFF00"/>
                </a:solidFill>
              </a:rPr>
              <a:t> (хронические отеки, пигментация, дерматит</a:t>
            </a:r>
            <a:r>
              <a:rPr lang="en-US" altLang="ru-RU" b="1">
                <a:solidFill>
                  <a:srgbClr val="FFFF00"/>
                </a:solidFill>
              </a:rPr>
              <a:t>)</a:t>
            </a:r>
            <a:endParaRPr lang="ru-RU" altLang="ru-RU" b="1">
              <a:solidFill>
                <a:srgbClr val="FFFF00"/>
              </a:solidFill>
            </a:endParaRPr>
          </a:p>
          <a:p>
            <a:pPr>
              <a:spcAft>
                <a:spcPct val="85000"/>
              </a:spcAft>
              <a:buFontTx/>
              <a:buChar char="•"/>
            </a:pPr>
            <a:r>
              <a:rPr lang="ru-RU" altLang="ru-RU" b="1" u="sng">
                <a:solidFill>
                  <a:srgbClr val="FFFF00"/>
                </a:solidFill>
              </a:rPr>
              <a:t>язвенное</a:t>
            </a:r>
            <a:r>
              <a:rPr lang="ru-RU" altLang="ru-RU" b="1">
                <a:solidFill>
                  <a:srgbClr val="FFFF00"/>
                </a:solidFill>
              </a:rPr>
              <a:t> (медленно заживающие раны, закрытая или открытая язва)</a:t>
            </a:r>
          </a:p>
        </p:txBody>
      </p:sp>
      <p:sp>
        <p:nvSpPr>
          <p:cNvPr id="67597" name="Text Box 1037"/>
          <p:cNvSpPr txBox="1">
            <a:spLocks noChangeArrowheads="1"/>
          </p:cNvSpPr>
          <p:nvPr/>
        </p:nvSpPr>
        <p:spPr bwMode="auto">
          <a:xfrm>
            <a:off x="5105400" y="990600"/>
            <a:ext cx="3352800" cy="1320800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Aft>
                <a:spcPct val="50000"/>
              </a:spcAft>
            </a:pPr>
            <a:r>
              <a:rPr lang="ru-RU" altLang="ru-RU" sz="2000" b="1">
                <a:solidFill>
                  <a:srgbClr val="FF66CC"/>
                </a:solidFill>
              </a:rPr>
              <a:t>РЕЦИДИВНОЕ (14,3%)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ru-RU" altLang="ru-RU" sz="2000" b="1">
                <a:solidFill>
                  <a:srgbClr val="FFFF00"/>
                </a:solidFill>
              </a:rPr>
              <a:t>Ложные рецидивы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ru-RU" altLang="ru-RU" sz="2000" b="1">
                <a:solidFill>
                  <a:srgbClr val="FFFF00"/>
                </a:solidFill>
              </a:rPr>
              <a:t>Истинные рецидивы</a:t>
            </a:r>
          </a:p>
        </p:txBody>
      </p:sp>
      <p:sp>
        <p:nvSpPr>
          <p:cNvPr id="67598" name="Text Box 1038"/>
          <p:cNvSpPr txBox="1">
            <a:spLocks noChangeArrowheads="1"/>
          </p:cNvSpPr>
          <p:nvPr/>
        </p:nvSpPr>
        <p:spPr bwMode="auto">
          <a:xfrm>
            <a:off x="5105400" y="2971800"/>
            <a:ext cx="3352800" cy="2387600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ct val="75000"/>
              </a:spcAft>
            </a:pPr>
            <a:r>
              <a:rPr lang="ru-RU" altLang="ru-RU" sz="2000" b="1">
                <a:solidFill>
                  <a:srgbClr val="FF66CC"/>
                </a:solidFill>
              </a:rPr>
              <a:t>ВНУТРИКОЖНОЕ (3,3%)</a:t>
            </a:r>
          </a:p>
          <a:p>
            <a:pPr>
              <a:spcAft>
                <a:spcPct val="75000"/>
              </a:spcAft>
              <a:buFontTx/>
              <a:buChar char="•"/>
            </a:pPr>
            <a:r>
              <a:rPr lang="ru-RU" altLang="ru-RU" sz="2000" b="1">
                <a:solidFill>
                  <a:srgbClr val="FFFF00"/>
                </a:solidFill>
              </a:rPr>
              <a:t>в форме локальных эктазий</a:t>
            </a:r>
          </a:p>
          <a:p>
            <a:pPr>
              <a:spcAft>
                <a:spcPct val="75000"/>
              </a:spcAft>
              <a:buFontTx/>
              <a:buChar char="•"/>
            </a:pPr>
            <a:r>
              <a:rPr lang="ru-RU" altLang="ru-RU" sz="2000" b="1">
                <a:solidFill>
                  <a:srgbClr val="FFFF00"/>
                </a:solidFill>
              </a:rPr>
              <a:t>в форме диссеминированных эктазий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3276600" y="685800"/>
            <a:ext cx="2835275" cy="549275"/>
          </a:xfrm>
          <a:prstGeom prst="rect">
            <a:avLst/>
          </a:prstGeom>
          <a:noFill/>
          <a:ln w="2857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ru-RU" altLang="ru-RU" sz="1200" b="1">
                <a:latin typeface="Times New Roman" pitchFamily="18" charset="0"/>
              </a:rPr>
              <a:t>ПО АНАТОМИЧЕСКИМ ПРИЗНАКАМ</a:t>
            </a:r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3276600" y="1493838"/>
            <a:ext cx="1554163" cy="45720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ru-RU" altLang="ru-RU" sz="1000" b="1">
                <a:latin typeface="Times New Roman" pitchFamily="18" charset="0"/>
              </a:rPr>
              <a:t>ТИП</a:t>
            </a:r>
          </a:p>
          <a:p>
            <a:pPr algn="ctr" eaLnBrk="0" hangingPunct="0"/>
            <a:r>
              <a:rPr lang="ru-RU" altLang="ru-RU" sz="1000" b="1">
                <a:latin typeface="Times New Roman" pitchFamily="18" charset="0"/>
              </a:rPr>
              <a:t>РАСШИРЕНИЯ</a:t>
            </a: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3276600" y="1951038"/>
            <a:ext cx="1554163" cy="91440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>
              <a:buFont typeface="Symbol" pitchFamily="18" charset="2"/>
              <a:buChar char="·"/>
            </a:pPr>
            <a:r>
              <a:rPr lang="ru-RU" altLang="ru-RU" sz="900">
                <a:latin typeface="Times New Roman" pitchFamily="18" charset="0"/>
              </a:rPr>
              <a:t>МАГИСТРАЛЬНЫЙ</a:t>
            </a:r>
          </a:p>
          <a:p>
            <a:pPr eaLnBrk="0" hangingPunct="0">
              <a:buFont typeface="Symbol" pitchFamily="18" charset="2"/>
              <a:buChar char="·"/>
            </a:pPr>
            <a:r>
              <a:rPr lang="ru-RU" altLang="ru-RU" sz="900">
                <a:latin typeface="Times New Roman" pitchFamily="18" charset="0"/>
              </a:rPr>
              <a:t>МАГИСТР. РАЗВЕТВЛЕННЫЙ</a:t>
            </a:r>
          </a:p>
          <a:p>
            <a:pPr eaLnBrk="0" hangingPunct="0">
              <a:buFont typeface="Symbol" pitchFamily="18" charset="2"/>
              <a:buChar char="·"/>
            </a:pPr>
            <a:r>
              <a:rPr lang="ru-RU" altLang="ru-RU" sz="900">
                <a:latin typeface="Times New Roman" pitchFamily="18" charset="0"/>
              </a:rPr>
              <a:t>РАССЫПНОЙ</a:t>
            </a:r>
          </a:p>
          <a:p>
            <a:pPr eaLnBrk="0" hangingPunct="0">
              <a:buFont typeface="Symbol" pitchFamily="18" charset="2"/>
              <a:buChar char="·"/>
            </a:pPr>
            <a:r>
              <a:rPr lang="ru-RU" altLang="ru-RU" sz="900">
                <a:latin typeface="Times New Roman" pitchFamily="18" charset="0"/>
              </a:rPr>
              <a:t>СЕГМЕНТАРНЫЙ</a:t>
            </a:r>
          </a:p>
          <a:p>
            <a:pPr eaLnBrk="0" hangingPunct="0">
              <a:buFont typeface="Symbol" pitchFamily="18" charset="2"/>
              <a:buChar char="·"/>
            </a:pPr>
            <a:r>
              <a:rPr lang="ru-RU" altLang="ru-RU" sz="900">
                <a:latin typeface="Times New Roman" pitchFamily="18" charset="0"/>
              </a:rPr>
              <a:t>ВНУТРИКОЖНЫЙ</a:t>
            </a: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3733800" y="3048000"/>
            <a:ext cx="1554163" cy="45720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ru-RU" altLang="ru-RU" sz="1200" b="1">
                <a:latin typeface="Times New Roman" pitchFamily="18" charset="0"/>
              </a:rPr>
              <a:t>ВИД</a:t>
            </a:r>
          </a:p>
          <a:p>
            <a:pPr algn="ctr" eaLnBrk="0" hangingPunct="0"/>
            <a:r>
              <a:rPr lang="ru-RU" altLang="ru-RU" sz="1200" b="1">
                <a:latin typeface="Times New Roman" pitchFamily="18" charset="0"/>
              </a:rPr>
              <a:t>РАСШИРЕНИЯ</a:t>
            </a:r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3733800" y="3505200"/>
            <a:ext cx="1554163" cy="639763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>
              <a:buFont typeface="Symbol" pitchFamily="18" charset="2"/>
              <a:buChar char="·"/>
            </a:pPr>
            <a:r>
              <a:rPr lang="ru-RU" altLang="ru-RU" sz="900">
                <a:latin typeface="Times New Roman" pitchFamily="18" charset="0"/>
              </a:rPr>
              <a:t>ЛИНЕЙНОЕ</a:t>
            </a:r>
          </a:p>
          <a:p>
            <a:pPr eaLnBrk="0" hangingPunct="0">
              <a:buFont typeface="Symbol" pitchFamily="18" charset="2"/>
              <a:buChar char="·"/>
            </a:pPr>
            <a:r>
              <a:rPr lang="ru-RU" altLang="ru-RU" sz="900">
                <a:latin typeface="Times New Roman" pitchFamily="18" charset="0"/>
              </a:rPr>
              <a:t>МЕШОТЧАТОЕ</a:t>
            </a:r>
          </a:p>
          <a:p>
            <a:pPr eaLnBrk="0" hangingPunct="0">
              <a:buFont typeface="Symbol" pitchFamily="18" charset="2"/>
              <a:buChar char="·"/>
            </a:pPr>
            <a:r>
              <a:rPr lang="ru-RU" altLang="ru-RU" sz="900">
                <a:latin typeface="Times New Roman" pitchFamily="18" charset="0"/>
              </a:rPr>
              <a:t>КАВЕРНОЗНОЕ</a:t>
            </a:r>
          </a:p>
          <a:p>
            <a:pPr eaLnBrk="0" hangingPunct="0">
              <a:buFont typeface="Symbol" pitchFamily="18" charset="2"/>
              <a:buChar char="·"/>
            </a:pPr>
            <a:r>
              <a:rPr lang="ru-RU" altLang="ru-RU" sz="900">
                <a:latin typeface="Times New Roman" pitchFamily="18" charset="0"/>
              </a:rPr>
              <a:t>КАПИЛЛЯРНОЕ</a:t>
            </a:r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4191000" y="4329113"/>
            <a:ext cx="1554163" cy="547687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ru-RU" altLang="ru-RU" sz="1000" b="1">
                <a:latin typeface="Times New Roman" pitchFamily="18" charset="0"/>
              </a:rPr>
              <a:t>ХАРАКТЕР ВЕНОЗНОЙ СТЕНКИ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4191000" y="4876800"/>
            <a:ext cx="1554163" cy="639763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>
              <a:buFont typeface="Symbol" pitchFamily="18" charset="2"/>
              <a:buChar char="·"/>
            </a:pPr>
            <a:r>
              <a:rPr lang="ru-RU" altLang="ru-RU" sz="900">
                <a:solidFill>
                  <a:schemeClr val="bg1"/>
                </a:solidFill>
                <a:latin typeface="Times New Roman" pitchFamily="18" charset="0"/>
              </a:rPr>
              <a:t>«</a:t>
            </a:r>
            <a:r>
              <a:rPr lang="ru-RU" altLang="ru-RU" sz="900">
                <a:latin typeface="Times New Roman" pitchFamily="18" charset="0"/>
              </a:rPr>
              <a:t>ТОНКАЯ»</a:t>
            </a:r>
          </a:p>
          <a:p>
            <a:pPr eaLnBrk="0" hangingPunct="0">
              <a:buFont typeface="Symbol" pitchFamily="18" charset="2"/>
              <a:buChar char="·"/>
            </a:pPr>
            <a:r>
              <a:rPr lang="ru-RU" altLang="ru-RU" sz="900">
                <a:latin typeface="Times New Roman" pitchFamily="18" charset="0"/>
              </a:rPr>
              <a:t>«МЯГКАЯ»</a:t>
            </a:r>
          </a:p>
          <a:p>
            <a:pPr eaLnBrk="0" hangingPunct="0">
              <a:buFont typeface="Symbol" pitchFamily="18" charset="2"/>
              <a:buChar char="·"/>
            </a:pPr>
            <a:r>
              <a:rPr lang="ru-RU" altLang="ru-RU" sz="900">
                <a:latin typeface="Times New Roman" pitchFamily="18" charset="0"/>
              </a:rPr>
              <a:t>«ПЛОТНАЯ»</a:t>
            </a:r>
          </a:p>
          <a:p>
            <a:pPr eaLnBrk="0" hangingPunct="0">
              <a:buFont typeface="Symbol" pitchFamily="18" charset="2"/>
              <a:buChar char="·"/>
            </a:pPr>
            <a:r>
              <a:rPr lang="ru-RU" altLang="ru-RU" sz="900">
                <a:latin typeface="Times New Roman" pitchFamily="18" charset="0"/>
              </a:rPr>
              <a:t>«КАНАВКА»</a:t>
            </a:r>
          </a:p>
        </p:txBody>
      </p:sp>
      <p:sp>
        <p:nvSpPr>
          <p:cNvPr id="40978" name="Rectangle 18"/>
          <p:cNvSpPr>
            <a:spLocks noChangeArrowheads="1"/>
          </p:cNvSpPr>
          <p:nvPr/>
        </p:nvSpPr>
        <p:spPr bwMode="auto">
          <a:xfrm>
            <a:off x="6324600" y="685800"/>
            <a:ext cx="2743200" cy="549275"/>
          </a:xfrm>
          <a:prstGeom prst="rect">
            <a:avLst/>
          </a:prstGeom>
          <a:noFill/>
          <a:ln w="2857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ru-RU" altLang="ru-RU" sz="1200" b="1">
                <a:latin typeface="Times New Roman" pitchFamily="18" charset="0"/>
              </a:rPr>
              <a:t>ПО КЛИНИЧЕСКОМУ ТЕЧЕНИЮ</a:t>
            </a:r>
          </a:p>
        </p:txBody>
      </p:sp>
      <p:sp>
        <p:nvSpPr>
          <p:cNvPr id="40979" name="Rectangle 19"/>
          <p:cNvSpPr>
            <a:spLocks noChangeArrowheads="1"/>
          </p:cNvSpPr>
          <p:nvPr/>
        </p:nvSpPr>
        <p:spPr bwMode="auto">
          <a:xfrm>
            <a:off x="6324600" y="1447800"/>
            <a:ext cx="1600200" cy="30480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ru-RU" altLang="ru-RU" sz="1000" b="1">
                <a:latin typeface="Times New Roman" pitchFamily="18" charset="0"/>
              </a:rPr>
              <a:t>НЕОСЛОЖНЕННОЕ</a:t>
            </a:r>
            <a:endParaRPr lang="ru-RU" altLang="ru-RU" b="1">
              <a:latin typeface="Times New Roman" pitchFamily="18" charset="0"/>
            </a:endParaRPr>
          </a:p>
        </p:txBody>
      </p:sp>
      <p:sp>
        <p:nvSpPr>
          <p:cNvPr id="40980" name="Rectangle 20"/>
          <p:cNvSpPr>
            <a:spLocks noChangeArrowheads="1"/>
          </p:cNvSpPr>
          <p:nvPr/>
        </p:nvSpPr>
        <p:spPr bwMode="auto">
          <a:xfrm>
            <a:off x="6324600" y="1752600"/>
            <a:ext cx="1600200" cy="487363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ru-RU" altLang="ru-RU" sz="1000">
                <a:latin typeface="Times New Roman" pitchFamily="18" charset="0"/>
              </a:rPr>
              <a:t>БЕЗ ФУНКЦИОНАЛЬНЫХ НАРУШЕНИЙ</a:t>
            </a:r>
          </a:p>
        </p:txBody>
      </p:sp>
      <p:sp>
        <p:nvSpPr>
          <p:cNvPr id="40981" name="Rectangle 21"/>
          <p:cNvSpPr>
            <a:spLocks noChangeArrowheads="1"/>
          </p:cNvSpPr>
          <p:nvPr/>
        </p:nvSpPr>
        <p:spPr bwMode="auto">
          <a:xfrm>
            <a:off x="6477000" y="2455863"/>
            <a:ext cx="1766888" cy="274637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ru-RU" altLang="ru-RU" sz="1000" b="1">
                <a:latin typeface="Times New Roman" pitchFamily="18" charset="0"/>
              </a:rPr>
              <a:t>ОСЛОЖНЕННОЕ</a:t>
            </a:r>
          </a:p>
        </p:txBody>
      </p:sp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6477000" y="2730500"/>
            <a:ext cx="1766888" cy="1281113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>
              <a:buFont typeface="Symbol" pitchFamily="18" charset="2"/>
              <a:buChar char="·"/>
            </a:pPr>
            <a:r>
              <a:rPr lang="ru-RU" altLang="ru-RU" sz="1000">
                <a:latin typeface="Times New Roman" pitchFamily="18" charset="0"/>
              </a:rPr>
              <a:t>С ФУНКЦИОНАЛЬНЫМИ   НАРУШЕНИЯМИ</a:t>
            </a:r>
            <a:endParaRPr lang="en-US" altLang="ru-RU" sz="1000">
              <a:latin typeface="Times New Roman" pitchFamily="18" charset="0"/>
            </a:endParaRPr>
          </a:p>
          <a:p>
            <a:pPr eaLnBrk="0" hangingPunct="0">
              <a:buFont typeface="Symbol" pitchFamily="18" charset="2"/>
              <a:buChar char="·"/>
            </a:pPr>
            <a:endParaRPr lang="ru-RU" altLang="ru-RU" sz="1000">
              <a:latin typeface="Times New Roman" pitchFamily="18" charset="0"/>
            </a:endParaRPr>
          </a:p>
          <a:p>
            <a:pPr eaLnBrk="0" hangingPunct="0">
              <a:buFont typeface="Symbol" pitchFamily="18" charset="2"/>
              <a:buChar char="·"/>
            </a:pPr>
            <a:r>
              <a:rPr lang="ru-RU" altLang="ru-RU" sz="1000">
                <a:latin typeface="Times New Roman" pitchFamily="18" charset="0"/>
              </a:rPr>
              <a:t>ПРЕДЪЯЗВЕННАЯ</a:t>
            </a:r>
            <a:endParaRPr lang="en-US" altLang="ru-RU" sz="1000">
              <a:latin typeface="Times New Roman" pitchFamily="18" charset="0"/>
            </a:endParaRPr>
          </a:p>
          <a:p>
            <a:pPr eaLnBrk="0" hangingPunct="0">
              <a:buFont typeface="Symbol" pitchFamily="18" charset="2"/>
              <a:buNone/>
            </a:pPr>
            <a:endParaRPr lang="ru-RU" altLang="ru-RU" sz="1000">
              <a:latin typeface="Times New Roman" pitchFamily="18" charset="0"/>
            </a:endParaRPr>
          </a:p>
          <a:p>
            <a:pPr eaLnBrk="0" hangingPunct="0">
              <a:buFont typeface="Symbol" pitchFamily="18" charset="2"/>
              <a:buChar char="·"/>
            </a:pPr>
            <a:r>
              <a:rPr lang="ru-RU" altLang="ru-RU" sz="1000">
                <a:latin typeface="Times New Roman" pitchFamily="18" charset="0"/>
              </a:rPr>
              <a:t>ЯЗВЕННАЯ</a:t>
            </a:r>
          </a:p>
        </p:txBody>
      </p:sp>
      <p:sp>
        <p:nvSpPr>
          <p:cNvPr id="40983" name="Rectangle 23"/>
          <p:cNvSpPr>
            <a:spLocks noChangeArrowheads="1"/>
          </p:cNvSpPr>
          <p:nvPr/>
        </p:nvSpPr>
        <p:spPr bwMode="auto">
          <a:xfrm>
            <a:off x="7054850" y="4194175"/>
            <a:ext cx="1463675" cy="274638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ru-RU" altLang="ru-RU" sz="1000" b="1">
                <a:latin typeface="Times New Roman" pitchFamily="18" charset="0"/>
              </a:rPr>
              <a:t>РЕЦИДИВНОЕ</a:t>
            </a:r>
          </a:p>
        </p:txBody>
      </p:sp>
      <p:sp>
        <p:nvSpPr>
          <p:cNvPr id="40984" name="Rectangle 24"/>
          <p:cNvSpPr>
            <a:spLocks noChangeArrowheads="1"/>
          </p:cNvSpPr>
          <p:nvPr/>
        </p:nvSpPr>
        <p:spPr bwMode="auto">
          <a:xfrm>
            <a:off x="7054850" y="4468813"/>
            <a:ext cx="1463675" cy="865187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>
              <a:buFont typeface="Symbol" pitchFamily="18" charset="2"/>
              <a:buChar char="·"/>
            </a:pPr>
            <a:r>
              <a:rPr lang="ru-RU" altLang="ru-RU" sz="1200">
                <a:latin typeface="Times New Roman" pitchFamily="18" charset="0"/>
              </a:rPr>
              <a:t>ЛОЖНЫЕ РЕЦИДИВЫ </a:t>
            </a:r>
          </a:p>
          <a:p>
            <a:pPr eaLnBrk="0" hangingPunct="0">
              <a:buFont typeface="Symbol" pitchFamily="18" charset="2"/>
              <a:buChar char="·"/>
            </a:pPr>
            <a:r>
              <a:rPr lang="ru-RU" altLang="ru-RU" sz="1200">
                <a:latin typeface="Times New Roman" pitchFamily="18" charset="0"/>
              </a:rPr>
              <a:t>ИСТИННЫЕ РЕЦИДИВЫ</a:t>
            </a:r>
            <a:endParaRPr lang="ru-RU" altLang="ru-RU" sz="1200" b="1">
              <a:latin typeface="Times New Roman" pitchFamily="18" charset="0"/>
            </a:endParaRPr>
          </a:p>
        </p:txBody>
      </p:sp>
      <p:sp>
        <p:nvSpPr>
          <p:cNvPr id="40985" name="Rectangle 25"/>
          <p:cNvSpPr>
            <a:spLocks noChangeArrowheads="1"/>
          </p:cNvSpPr>
          <p:nvPr/>
        </p:nvSpPr>
        <p:spPr bwMode="auto">
          <a:xfrm>
            <a:off x="7162800" y="5562600"/>
            <a:ext cx="1812925" cy="27305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r>
              <a:rPr lang="ru-RU" altLang="ru-RU" sz="1000" b="1">
                <a:latin typeface="Times New Roman" pitchFamily="18" charset="0"/>
              </a:rPr>
              <a:t>ВНУТРИКОЖНОЕ</a:t>
            </a:r>
          </a:p>
        </p:txBody>
      </p:sp>
      <p:sp>
        <p:nvSpPr>
          <p:cNvPr id="40986" name="Rectangle 26"/>
          <p:cNvSpPr>
            <a:spLocks noChangeArrowheads="1"/>
          </p:cNvSpPr>
          <p:nvPr/>
        </p:nvSpPr>
        <p:spPr bwMode="auto">
          <a:xfrm>
            <a:off x="7162800" y="5835650"/>
            <a:ext cx="1812925" cy="64135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>
              <a:buFont typeface="Symbol" pitchFamily="18" charset="2"/>
              <a:buChar char="·"/>
            </a:pPr>
            <a:r>
              <a:rPr lang="ru-RU" altLang="ru-RU" sz="1000">
                <a:latin typeface="Times New Roman" pitchFamily="18" charset="0"/>
              </a:rPr>
              <a:t>ЛОКАЛЬНАЯ</a:t>
            </a:r>
            <a:endParaRPr lang="en-US" altLang="ru-RU" sz="1000">
              <a:latin typeface="Times New Roman" pitchFamily="18" charset="0"/>
            </a:endParaRPr>
          </a:p>
          <a:p>
            <a:pPr eaLnBrk="0" hangingPunct="0">
              <a:buFont typeface="Symbol" pitchFamily="18" charset="2"/>
              <a:buNone/>
            </a:pPr>
            <a:endParaRPr lang="ru-RU" altLang="ru-RU" sz="1000">
              <a:latin typeface="Times New Roman" pitchFamily="18" charset="0"/>
            </a:endParaRPr>
          </a:p>
          <a:p>
            <a:pPr eaLnBrk="0" hangingPunct="0">
              <a:buFont typeface="Symbol" pitchFamily="18" charset="2"/>
              <a:buChar char="·"/>
            </a:pPr>
            <a:r>
              <a:rPr lang="ru-RU" altLang="ru-RU" sz="1000">
                <a:latin typeface="Times New Roman" pitchFamily="18" charset="0"/>
              </a:rPr>
              <a:t>ДИССЕМИНИРОВАННАЯ</a:t>
            </a:r>
          </a:p>
          <a:p>
            <a:pPr algn="ctr" eaLnBrk="0" hangingPunct="0"/>
            <a:endParaRPr lang="ru-RU" altLang="ru-RU" sz="1000">
              <a:latin typeface="Times New Roman" pitchFamily="18" charset="0"/>
            </a:endParaRPr>
          </a:p>
        </p:txBody>
      </p:sp>
      <p:sp>
        <p:nvSpPr>
          <p:cNvPr id="40993" name="Line 33"/>
          <p:cNvSpPr>
            <a:spLocks noChangeShapeType="1"/>
          </p:cNvSpPr>
          <p:nvPr/>
        </p:nvSpPr>
        <p:spPr bwMode="auto">
          <a:xfrm>
            <a:off x="4648200" y="1268413"/>
            <a:ext cx="0" cy="2730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94" name="Line 34"/>
          <p:cNvSpPr>
            <a:spLocks noChangeShapeType="1"/>
          </p:cNvSpPr>
          <p:nvPr/>
        </p:nvSpPr>
        <p:spPr bwMode="auto">
          <a:xfrm>
            <a:off x="5105400" y="1268413"/>
            <a:ext cx="0" cy="182880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95" name="Line 35"/>
          <p:cNvSpPr>
            <a:spLocks noChangeShapeType="1"/>
          </p:cNvSpPr>
          <p:nvPr/>
        </p:nvSpPr>
        <p:spPr bwMode="auto">
          <a:xfrm>
            <a:off x="5472113" y="1268413"/>
            <a:ext cx="0" cy="31083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97" name="Line 37"/>
          <p:cNvSpPr>
            <a:spLocks noChangeShapeType="1"/>
          </p:cNvSpPr>
          <p:nvPr/>
        </p:nvSpPr>
        <p:spPr bwMode="auto">
          <a:xfrm>
            <a:off x="7604125" y="1268413"/>
            <a:ext cx="0" cy="182562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98" name="Line 38"/>
          <p:cNvSpPr>
            <a:spLocks noChangeShapeType="1"/>
          </p:cNvSpPr>
          <p:nvPr/>
        </p:nvSpPr>
        <p:spPr bwMode="auto">
          <a:xfrm>
            <a:off x="8001000" y="1219200"/>
            <a:ext cx="0" cy="11874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99" name="Line 39"/>
          <p:cNvSpPr>
            <a:spLocks noChangeShapeType="1"/>
          </p:cNvSpPr>
          <p:nvPr/>
        </p:nvSpPr>
        <p:spPr bwMode="auto">
          <a:xfrm>
            <a:off x="8458200" y="1295400"/>
            <a:ext cx="0" cy="292576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00" name="Line 40"/>
          <p:cNvSpPr>
            <a:spLocks noChangeShapeType="1"/>
          </p:cNvSpPr>
          <p:nvPr/>
        </p:nvSpPr>
        <p:spPr bwMode="auto">
          <a:xfrm>
            <a:off x="8839200" y="1295400"/>
            <a:ext cx="0" cy="42941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02" name="Rectangle 42"/>
          <p:cNvSpPr>
            <a:spLocks noChangeArrowheads="1"/>
          </p:cNvSpPr>
          <p:nvPr/>
        </p:nvSpPr>
        <p:spPr bwMode="auto">
          <a:xfrm>
            <a:off x="0" y="1700213"/>
            <a:ext cx="2916238" cy="423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АЛГОРИТМ ВЫБОРА МЕТОДА ЛЕЧЕНИЯ   </a:t>
            </a:r>
            <a:br>
              <a:rPr lang="ru-RU" alt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alt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Р В Н К (</a:t>
            </a:r>
            <a:r>
              <a:rPr lang="ru-RU" altLang="ru-RU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Таблица морфологичесчких и клинических признаков</a:t>
            </a:r>
            <a:r>
              <a:rPr lang="ru-RU" alt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8915400" cy="609600"/>
          </a:xfrm>
        </p:spPr>
        <p:txBody>
          <a:bodyPr/>
          <a:lstStyle/>
          <a:p>
            <a:r>
              <a:rPr lang="ru-RU" altLang="ru-RU" sz="2400" b="1"/>
              <a:t>АЛГОРИТМ ВЫБОРА МЕТОДА ЛЕЧЕНИЯ</a:t>
            </a:r>
            <a:r>
              <a:rPr lang="ru-RU" altLang="ru-RU" sz="3200" b="1"/>
              <a:t>   </a:t>
            </a:r>
            <a:br>
              <a:rPr lang="ru-RU" altLang="ru-RU" sz="3200" b="1"/>
            </a:br>
            <a:r>
              <a:rPr lang="ru-RU" altLang="ru-RU" sz="3200" b="1"/>
              <a:t>В Р В Н К</a:t>
            </a:r>
            <a:r>
              <a:rPr lang="ru-RU" altLang="ru-RU" sz="3900"/>
              <a:t> (</a:t>
            </a:r>
            <a:r>
              <a:rPr lang="ru-RU" altLang="ru-RU" sz="2400" b="1"/>
              <a:t>Таблица принятия решения</a:t>
            </a:r>
            <a:r>
              <a:rPr lang="ru-RU" altLang="ru-RU" sz="3900"/>
              <a:t>)</a:t>
            </a:r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0" y="908050"/>
          <a:ext cx="9067800" cy="447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5" name="Документ" r:id="rId3" imgW="10243800" imgH="5087160" progId="Word.Document.8">
                  <p:embed/>
                </p:oleObj>
              </mc:Choice>
              <mc:Fallback>
                <p:oleObj name="Документ" r:id="rId3" imgW="10243800" imgH="508716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08050"/>
                        <a:ext cx="9067800" cy="447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94" name="Rectangle 118"/>
          <p:cNvSpPr>
            <a:spLocks noChangeArrowheads="1"/>
          </p:cNvSpPr>
          <p:nvPr/>
        </p:nvSpPr>
        <p:spPr bwMode="auto">
          <a:xfrm>
            <a:off x="4876800" y="5638800"/>
            <a:ext cx="4267200" cy="1006475"/>
          </a:xfrm>
          <a:prstGeom prst="rect">
            <a:avLst/>
          </a:prstGeom>
          <a:noFill/>
          <a:ln w="158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r>
              <a:rPr lang="ru-RU" altLang="ru-RU" sz="1500" b="1" u="sng">
                <a:solidFill>
                  <a:srgbClr val="FFFF00"/>
                </a:solidFill>
              </a:rPr>
              <a:t>Примечание:</a:t>
            </a:r>
            <a:r>
              <a:rPr lang="ru-RU" altLang="ru-RU" sz="1500" b="1">
                <a:solidFill>
                  <a:srgbClr val="FFFF00"/>
                </a:solidFill>
              </a:rPr>
              <a:t> по результатам оценки метода в анатомических группах, применяется максимально инвазивный метод лечения для данного пациента.</a:t>
            </a:r>
          </a:p>
        </p:txBody>
      </p:sp>
      <p:graphicFrame>
        <p:nvGraphicFramePr>
          <p:cNvPr id="24696" name="Object 120"/>
          <p:cNvGraphicFramePr>
            <a:graphicFrameLocks noChangeAspect="1"/>
          </p:cNvGraphicFramePr>
          <p:nvPr/>
        </p:nvGraphicFramePr>
        <p:xfrm>
          <a:off x="76200" y="5676900"/>
          <a:ext cx="4729163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6" name="Документ" r:id="rId5" imgW="4355640" imgH="1170720" progId="Word.Document.8">
                  <p:embed/>
                </p:oleObj>
              </mc:Choice>
              <mc:Fallback>
                <p:oleObj name="Документ" r:id="rId5" imgW="4355640" imgH="1170720" progId="Word.Document.8">
                  <p:embed/>
                  <p:pic>
                    <p:nvPicPr>
                      <p:cNvPr id="0" name="Object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5676900"/>
                        <a:ext cx="4729163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701" name="Line 125"/>
          <p:cNvSpPr>
            <a:spLocks noChangeShapeType="1"/>
          </p:cNvSpPr>
          <p:nvPr/>
        </p:nvSpPr>
        <p:spPr bwMode="auto">
          <a:xfrm>
            <a:off x="9144000" y="914400"/>
            <a:ext cx="0" cy="4267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703" name="Rectangle 127"/>
          <p:cNvSpPr>
            <a:spLocks noChangeArrowheads="1"/>
          </p:cNvSpPr>
          <p:nvPr/>
        </p:nvSpPr>
        <p:spPr bwMode="auto">
          <a:xfrm>
            <a:off x="179388" y="3933825"/>
            <a:ext cx="1657350" cy="142875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704" name="Text Box 128"/>
          <p:cNvSpPr txBox="1">
            <a:spLocks noChangeArrowheads="1"/>
          </p:cNvSpPr>
          <p:nvPr/>
        </p:nvSpPr>
        <p:spPr bwMode="auto">
          <a:xfrm>
            <a:off x="107950" y="3860800"/>
            <a:ext cx="1008063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500" b="1"/>
              <a:t>Тонкая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43438" y="476250"/>
            <a:ext cx="4043362" cy="1143000"/>
          </a:xfrm>
        </p:spPr>
        <p:txBody>
          <a:bodyPr/>
          <a:lstStyle/>
          <a:p>
            <a:r>
              <a:rPr lang="ru-RU" altLang="ru-RU" sz="2800" b="1"/>
              <a:t>Экранный интерфейс программного обеспечения</a:t>
            </a:r>
            <a:br>
              <a:rPr lang="ru-RU" altLang="ru-RU" sz="2800" b="1"/>
            </a:br>
            <a:r>
              <a:rPr lang="ru-RU" altLang="ru-RU" sz="2800" b="1"/>
              <a:t>алгоритма выбора метода лечения</a:t>
            </a:r>
            <a:r>
              <a:rPr lang="ru-RU" altLang="ru-RU" sz="2800"/>
              <a:t> 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3438" y="2327275"/>
            <a:ext cx="4500562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z="2400" b="1">
                <a:solidFill>
                  <a:srgbClr val="FFFF00"/>
                </a:solidFill>
              </a:rPr>
              <a:t>а) Устройство готово к работе</a:t>
            </a:r>
            <a:r>
              <a:rPr lang="ru-RU" altLang="ru-RU" sz="240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1863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86372" name="Picture 4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5295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6375" name="Rectangle 7"/>
          <p:cNvSpPr>
            <a:spLocks noChangeArrowheads="1"/>
          </p:cNvSpPr>
          <p:nvPr/>
        </p:nvSpPr>
        <p:spPr bwMode="auto">
          <a:xfrm>
            <a:off x="0" y="1719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86374" name="Picture 6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38525"/>
            <a:ext cx="455295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6376" name="Rectangle 8"/>
          <p:cNvSpPr>
            <a:spLocks noChangeArrowheads="1"/>
          </p:cNvSpPr>
          <p:nvPr/>
        </p:nvSpPr>
        <p:spPr bwMode="auto">
          <a:xfrm>
            <a:off x="4787900" y="5589588"/>
            <a:ext cx="39338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2400" b="1">
                <a:solidFill>
                  <a:srgbClr val="FFFF00"/>
                </a:solidFill>
              </a:rPr>
              <a:t>б) Выбор оптимального </a:t>
            </a:r>
          </a:p>
          <a:p>
            <a:r>
              <a:rPr lang="ru-RU" altLang="ru-RU" sz="2400" b="1">
                <a:solidFill>
                  <a:srgbClr val="FFFF00"/>
                </a:solidFill>
              </a:rPr>
              <a:t>метода</a:t>
            </a:r>
            <a:r>
              <a:rPr lang="ru-RU" altLang="ru-RU" sz="2400">
                <a:solidFill>
                  <a:srgbClr val="FFFF00"/>
                </a:solidFill>
              </a:rPr>
              <a:t>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>
                <a:latin typeface="Arial Black" pitchFamily="34" charset="0"/>
              </a:rPr>
              <a:t>АНАЛИЗ ОТДАЛЕННЫХ РЕЗУЛЬТАТОВ</a:t>
            </a:r>
            <a:r>
              <a:rPr lang="ru-RU" altLang="ru-RU" sz="1800"/>
              <a:t/>
            </a:r>
            <a:br>
              <a:rPr lang="ru-RU" altLang="ru-RU" sz="1800"/>
            </a:br>
            <a:r>
              <a:rPr lang="en-US" altLang="ru-RU" sz="2400"/>
              <a:t>(</a:t>
            </a:r>
            <a:r>
              <a:rPr lang="ru-RU" altLang="ru-RU" sz="2400"/>
              <a:t>ВОПРОСНИК ОЦЕНКИ КАЧЕСТВА ЖИЗНИ</a:t>
            </a:r>
            <a:r>
              <a:rPr lang="en-US" altLang="ru-RU" sz="2400"/>
              <a:t> </a:t>
            </a:r>
            <a:r>
              <a:rPr lang="en-US" altLang="ru-RU" sz="2400" b="1"/>
              <a:t>SF-36</a:t>
            </a:r>
            <a:r>
              <a:rPr lang="ru-RU" altLang="ru-RU" sz="2400" b="1"/>
              <a:t>)</a:t>
            </a:r>
            <a:endParaRPr lang="ru-RU" altLang="ru-RU" sz="2400"/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435975" cy="5257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/>
              <a:t>	</a:t>
            </a:r>
            <a:r>
              <a:rPr lang="ru-RU" altLang="ru-RU" sz="2000">
                <a:solidFill>
                  <a:srgbClr val="FFFF00"/>
                </a:solidFill>
              </a:rPr>
              <a:t>			</a:t>
            </a:r>
            <a:r>
              <a:rPr lang="en-US" altLang="ru-RU" sz="2000">
                <a:solidFill>
                  <a:srgbClr val="FFFF00"/>
                </a:solidFill>
              </a:rPr>
              <a:t>N</a:t>
            </a:r>
            <a:r>
              <a:rPr lang="ru-RU" altLang="ru-RU" sz="2000">
                <a:solidFill>
                  <a:srgbClr val="FFFF00"/>
                </a:solidFill>
              </a:rPr>
              <a:t> реальное – </a:t>
            </a:r>
            <a:r>
              <a:rPr lang="en-US" altLang="ru-RU" sz="2000">
                <a:solidFill>
                  <a:srgbClr val="FFFF00"/>
                </a:solidFill>
              </a:rPr>
              <a:t>N </a:t>
            </a:r>
            <a:r>
              <a:rPr lang="ru-RU" altLang="ru-RU" sz="2000">
                <a:solidFill>
                  <a:srgbClr val="FFFF00"/>
                </a:solidFill>
              </a:rPr>
              <a:t>минимальное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>
                <a:solidFill>
                  <a:srgbClr val="FFFF00"/>
                </a:solidFill>
              </a:rPr>
              <a:t>Индекс качества % = -------------------------------------------------- * 100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>
                <a:solidFill>
                  <a:srgbClr val="FFFF00"/>
                </a:solidFill>
              </a:rPr>
              <a:t>				    </a:t>
            </a:r>
            <a:r>
              <a:rPr lang="en-US" altLang="ru-RU" sz="2000">
                <a:solidFill>
                  <a:srgbClr val="FFFF00"/>
                </a:solidFill>
              </a:rPr>
              <a:t>D (</a:t>
            </a:r>
            <a:r>
              <a:rPr lang="ru-RU" altLang="ru-RU" sz="2000">
                <a:solidFill>
                  <a:srgbClr val="FFFF00"/>
                </a:solidFill>
              </a:rPr>
              <a:t>диапазон значений)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altLang="ru-RU" sz="200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ru-RU" sz="2000">
                <a:solidFill>
                  <a:srgbClr val="FFFF00"/>
                </a:solidFill>
              </a:rPr>
              <a:t>N </a:t>
            </a:r>
            <a:r>
              <a:rPr lang="ru-RU" altLang="ru-RU" sz="2000">
                <a:solidFill>
                  <a:srgbClr val="FFFF00"/>
                </a:solidFill>
              </a:rPr>
              <a:t>реальное – сумма баллов ответов конкретного пациента;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ru-RU" sz="2000">
                <a:solidFill>
                  <a:srgbClr val="FFFF00"/>
                </a:solidFill>
              </a:rPr>
              <a:t>N </a:t>
            </a:r>
            <a:r>
              <a:rPr lang="ru-RU" altLang="ru-RU" sz="2000">
                <a:solidFill>
                  <a:srgbClr val="FFFF00"/>
                </a:solidFill>
              </a:rPr>
              <a:t>минимальное – минимальная сумма баллов вопросника;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ru-RU" sz="2000">
                <a:solidFill>
                  <a:srgbClr val="FFFF00"/>
                </a:solidFill>
              </a:rPr>
              <a:t>D – </a:t>
            </a:r>
            <a:r>
              <a:rPr lang="ru-RU" altLang="ru-RU" sz="2000">
                <a:solidFill>
                  <a:srgbClr val="FFFF00"/>
                </a:solidFill>
              </a:rPr>
              <a:t>разница между минимальной и максимальной суммами баллов;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>
                <a:solidFill>
                  <a:srgbClr val="FFFF00"/>
                </a:solidFill>
              </a:rPr>
              <a:t>При использовании данного вопросника максимальная сумма вопросов составляет 50 баллов, минимальная – 17, диапазон значений – 33 балла;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altLang="ru-RU" sz="200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>
                <a:solidFill>
                  <a:srgbClr val="FFFF00"/>
                </a:solidFill>
              </a:rPr>
              <a:t>«</a:t>
            </a:r>
            <a:r>
              <a:rPr lang="ru-RU" altLang="ru-RU" sz="2000" b="1">
                <a:solidFill>
                  <a:srgbClr val="00FF00"/>
                </a:solidFill>
              </a:rPr>
              <a:t>ОТЛИЧНО</a:t>
            </a:r>
            <a:r>
              <a:rPr lang="ru-RU" altLang="ru-RU" sz="2000">
                <a:solidFill>
                  <a:srgbClr val="FFFF00"/>
                </a:solidFill>
              </a:rPr>
              <a:t>» - индекс качества жизни 			  – 81-100%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>
                <a:solidFill>
                  <a:srgbClr val="FFFF00"/>
                </a:solidFill>
              </a:rPr>
              <a:t>«</a:t>
            </a:r>
            <a:r>
              <a:rPr lang="ru-RU" altLang="ru-RU" sz="2000" b="1">
                <a:solidFill>
                  <a:srgbClr val="FFFF00"/>
                </a:solidFill>
              </a:rPr>
              <a:t>ХОРОШО</a:t>
            </a:r>
            <a:r>
              <a:rPr lang="ru-RU" altLang="ru-RU" sz="2000">
                <a:solidFill>
                  <a:srgbClr val="FFFF00"/>
                </a:solidFill>
              </a:rPr>
              <a:t>» - индекс качества жизни 			  – 61-80%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>
                <a:solidFill>
                  <a:srgbClr val="FFFF00"/>
                </a:solidFill>
              </a:rPr>
              <a:t>«</a:t>
            </a:r>
            <a:r>
              <a:rPr lang="ru-RU" altLang="ru-RU" sz="2000" b="1"/>
              <a:t>УДОВЛЕТВОРИТЕЛЬЛНО</a:t>
            </a:r>
            <a:r>
              <a:rPr lang="ru-RU" altLang="ru-RU" sz="2000">
                <a:solidFill>
                  <a:srgbClr val="FFFF00"/>
                </a:solidFill>
              </a:rPr>
              <a:t>» - индекс качества жизни  – 41-60%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>
                <a:solidFill>
                  <a:srgbClr val="FFFF00"/>
                </a:solidFill>
              </a:rPr>
              <a:t>«</a:t>
            </a:r>
            <a:r>
              <a:rPr lang="ru-RU" altLang="ru-RU" sz="2000" b="1">
                <a:solidFill>
                  <a:srgbClr val="FF0066"/>
                </a:solidFill>
              </a:rPr>
              <a:t>НЕУДОВЛЕТВОРИТЕЛЬНО</a:t>
            </a:r>
            <a:r>
              <a:rPr lang="ru-RU" altLang="ru-RU" sz="2000">
                <a:solidFill>
                  <a:srgbClr val="FFFF00"/>
                </a:solidFill>
              </a:rPr>
              <a:t>» - индекс качества жизни – </a:t>
            </a:r>
            <a:r>
              <a:rPr lang="en-US" altLang="ru-RU" sz="2000">
                <a:solidFill>
                  <a:srgbClr val="FFFF00"/>
                </a:solidFill>
                <a:cs typeface="Arial" charset="0"/>
              </a:rPr>
              <a:t>&lt;</a:t>
            </a:r>
            <a:r>
              <a:rPr lang="ru-RU" altLang="ru-RU" sz="2000">
                <a:solidFill>
                  <a:srgbClr val="FFFF00"/>
                </a:solidFill>
                <a:cs typeface="Arial" charset="0"/>
              </a:rPr>
              <a:t> 40</a:t>
            </a:r>
            <a:r>
              <a:rPr lang="ru-RU" altLang="ru-RU" sz="2000">
                <a:solidFill>
                  <a:srgbClr val="FFFF00"/>
                </a:solidFill>
              </a:rPr>
              <a:t>%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altLang="ru-RU" sz="200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altLang="ru-RU" sz="200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altLang="ru-RU" sz="200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9144000" cy="5381625"/>
          </a:xfrm>
        </p:spPr>
        <p:txBody>
          <a:bodyPr/>
          <a:lstStyle/>
          <a:p>
            <a:pPr marL="609600" indent="-609600"/>
            <a:endParaRPr lang="ru-RU" altLang="ru-RU" sz="2800" b="1">
              <a:solidFill>
                <a:srgbClr val="FFFF00"/>
              </a:solidFill>
            </a:endParaRPr>
          </a:p>
          <a:p>
            <a:pPr marL="609600" indent="-609600"/>
            <a:r>
              <a:rPr lang="ru-RU" altLang="ru-RU" sz="2800" b="1">
                <a:solidFill>
                  <a:srgbClr val="FFFF00"/>
                </a:solidFill>
              </a:rPr>
              <a:t>В настоящее время не проходят лечение вообще или лечатся нерегулярно и неэффективно 86,2% больных ВРВНК. Хирургическому лечению подвергается всего 6,2% пациентов. В тоже время у 17,5% из них развиваются после- и интраоперационные осложнения. Количество неудовлетворительных результатов флебэктомий составляет 18,1%, что свидетельствует о неадекватности тактических подходов к оказанию медицинской помощи больным ВРВНК. </a:t>
            </a:r>
          </a:p>
          <a:p>
            <a:pPr marL="609600" indent="-609600">
              <a:buFont typeface="Wingdings" pitchFamily="2" charset="2"/>
              <a:buNone/>
            </a:pPr>
            <a:endParaRPr lang="ru-RU" altLang="ru-RU" sz="280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3375"/>
            <a:ext cx="9144000" cy="1143000"/>
          </a:xfrm>
        </p:spPr>
        <p:txBody>
          <a:bodyPr/>
          <a:lstStyle/>
          <a:p>
            <a:r>
              <a:rPr lang="ru-RU" altLang="ru-RU" sz="3600" b="1"/>
              <a:t>ХИРУРГИЧЕСКОЕ  ЛЕЧЕНИЕ </a:t>
            </a:r>
            <a:br>
              <a:rPr lang="ru-RU" altLang="ru-RU" sz="3600" b="1"/>
            </a:br>
            <a:r>
              <a:rPr lang="ru-RU" altLang="ru-RU" sz="3600" b="1"/>
              <a:t>(172 БОЛЬНЫХ)</a:t>
            </a:r>
          </a:p>
        </p:txBody>
      </p:sp>
      <p:graphicFrame>
        <p:nvGraphicFramePr>
          <p:cNvPr id="126979" name="Group 3"/>
          <p:cNvGraphicFramePr>
            <a:graphicFrameLocks noGrp="1"/>
          </p:cNvGraphicFramePr>
          <p:nvPr/>
        </p:nvGraphicFramePr>
        <p:xfrm>
          <a:off x="468313" y="1844675"/>
          <a:ext cx="8267700" cy="4645025"/>
        </p:xfrm>
        <a:graphic>
          <a:graphicData uri="http://schemas.openxmlformats.org/drawingml/2006/table">
            <a:tbl>
              <a:tblPr/>
              <a:tblGrid>
                <a:gridCol w="7277100"/>
                <a:gridCol w="990600"/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Троянова</a:t>
                      </a:r>
                      <a:r>
                        <a:rPr kumimoji="0" lang="ru-RU" alt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-Бэбкока-Нарата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57%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Троянова</a:t>
                      </a:r>
                      <a:r>
                        <a:rPr kumimoji="0" lang="ru-RU" alt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-Бэбкока-Нарата-Коккета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11%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Троянова</a:t>
                      </a:r>
                      <a:r>
                        <a:rPr kumimoji="0" lang="ru-RU" alt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-Бэбкока-Нарата-Линтона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2%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Троянова</a:t>
                      </a:r>
                      <a:r>
                        <a:rPr kumimoji="0" lang="ru-RU" alt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-Нарата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4%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Троянова</a:t>
                      </a:r>
                      <a:r>
                        <a:rPr kumimoji="0" lang="ru-RU" alt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-Нарата-Коккета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1%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Нарата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7%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Отказ больного от операции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8%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Операция противопоказана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10%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7538" y="277813"/>
            <a:ext cx="4259262" cy="2287587"/>
          </a:xfrm>
        </p:spPr>
        <p:txBody>
          <a:bodyPr/>
          <a:lstStyle/>
          <a:p>
            <a:r>
              <a:rPr lang="ru-RU" altLang="ru-RU" sz="3200">
                <a:latin typeface="Arial Black" pitchFamily="34" charset="0"/>
              </a:rPr>
              <a:t>ХИРУРГИЧЕСКОЕ ЛЕЧЕНИЕ</a:t>
            </a:r>
            <a:br>
              <a:rPr lang="ru-RU" altLang="ru-RU" sz="3200">
                <a:latin typeface="Arial Black" pitchFamily="34" charset="0"/>
              </a:rPr>
            </a:br>
            <a:r>
              <a:rPr lang="ru-RU" altLang="ru-RU" sz="2400">
                <a:latin typeface="Arial Black" pitchFamily="34" charset="0"/>
              </a:rPr>
              <a:t>(группы </a:t>
            </a:r>
            <a:r>
              <a:rPr lang="ru-RU" altLang="ru-RU" sz="2400">
                <a:solidFill>
                  <a:srgbClr val="FF0066"/>
                </a:solidFill>
                <a:latin typeface="Arial Black" pitchFamily="34" charset="0"/>
              </a:rPr>
              <a:t>С4-С6</a:t>
            </a:r>
            <a:r>
              <a:rPr lang="ru-RU" altLang="ru-RU" sz="2400">
                <a:latin typeface="Arial Black" pitchFamily="34" charset="0"/>
              </a:rPr>
              <a:t> по СЕАР)</a:t>
            </a:r>
          </a:p>
        </p:txBody>
      </p:sp>
      <p:pic>
        <p:nvPicPr>
          <p:cNvPr id="140291" name="Picture 3" descr="v1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4140200" cy="6858000"/>
          </a:xfrm>
          <a:solidFill>
            <a:srgbClr val="66FF33"/>
          </a:solidFill>
          <a:ln w="28575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0" y="2636838"/>
            <a:ext cx="2195513" cy="20161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0293" name="Line 5"/>
          <p:cNvSpPr>
            <a:spLocks noChangeShapeType="1"/>
          </p:cNvSpPr>
          <p:nvPr/>
        </p:nvSpPr>
        <p:spPr bwMode="auto">
          <a:xfrm>
            <a:off x="2843213" y="404813"/>
            <a:ext cx="215900" cy="2159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0294" name="Line 6"/>
          <p:cNvSpPr>
            <a:spLocks noChangeShapeType="1"/>
          </p:cNvSpPr>
          <p:nvPr/>
        </p:nvSpPr>
        <p:spPr bwMode="auto">
          <a:xfrm>
            <a:off x="2771775" y="2276475"/>
            <a:ext cx="0" cy="288925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0295" name="Line 7"/>
          <p:cNvSpPr>
            <a:spLocks noChangeShapeType="1"/>
          </p:cNvSpPr>
          <p:nvPr/>
        </p:nvSpPr>
        <p:spPr bwMode="auto">
          <a:xfrm>
            <a:off x="2916238" y="4076700"/>
            <a:ext cx="0" cy="288925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0296" name="Line 8"/>
          <p:cNvSpPr>
            <a:spLocks noChangeShapeType="1"/>
          </p:cNvSpPr>
          <p:nvPr/>
        </p:nvSpPr>
        <p:spPr bwMode="auto">
          <a:xfrm>
            <a:off x="3059113" y="5013325"/>
            <a:ext cx="0" cy="503238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0297" name="Line 9"/>
          <p:cNvSpPr>
            <a:spLocks noChangeShapeType="1"/>
          </p:cNvSpPr>
          <p:nvPr/>
        </p:nvSpPr>
        <p:spPr bwMode="auto">
          <a:xfrm>
            <a:off x="2771775" y="5949950"/>
            <a:ext cx="287338" cy="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0298" name="Freeform 10"/>
          <p:cNvSpPr>
            <a:spLocks/>
          </p:cNvSpPr>
          <p:nvPr/>
        </p:nvSpPr>
        <p:spPr bwMode="auto">
          <a:xfrm>
            <a:off x="2460625" y="620713"/>
            <a:ext cx="550863" cy="5329237"/>
          </a:xfrm>
          <a:custGeom>
            <a:avLst/>
            <a:gdLst>
              <a:gd name="T0" fmla="*/ 241 w 347"/>
              <a:gd name="T1" fmla="*/ 0 h 3357"/>
              <a:gd name="T2" fmla="*/ 105 w 347"/>
              <a:gd name="T3" fmla="*/ 272 h 3357"/>
              <a:gd name="T4" fmla="*/ 15 w 347"/>
              <a:gd name="T5" fmla="*/ 635 h 3357"/>
              <a:gd name="T6" fmla="*/ 15 w 347"/>
              <a:gd name="T7" fmla="*/ 907 h 3357"/>
              <a:gd name="T8" fmla="*/ 105 w 347"/>
              <a:gd name="T9" fmla="*/ 1542 h 3357"/>
              <a:gd name="T10" fmla="*/ 241 w 347"/>
              <a:gd name="T11" fmla="*/ 2449 h 3357"/>
              <a:gd name="T12" fmla="*/ 332 w 347"/>
              <a:gd name="T13" fmla="*/ 2858 h 3357"/>
              <a:gd name="T14" fmla="*/ 332 w 347"/>
              <a:gd name="T15" fmla="*/ 3130 h 3357"/>
              <a:gd name="T16" fmla="*/ 332 w 347"/>
              <a:gd name="T17" fmla="*/ 3357 h 3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7" h="3357">
                <a:moveTo>
                  <a:pt x="241" y="0"/>
                </a:moveTo>
                <a:cubicBezTo>
                  <a:pt x="192" y="83"/>
                  <a:pt x="143" y="166"/>
                  <a:pt x="105" y="272"/>
                </a:cubicBezTo>
                <a:cubicBezTo>
                  <a:pt x="67" y="378"/>
                  <a:pt x="30" y="529"/>
                  <a:pt x="15" y="635"/>
                </a:cubicBezTo>
                <a:cubicBezTo>
                  <a:pt x="0" y="741"/>
                  <a:pt x="0" y="756"/>
                  <a:pt x="15" y="907"/>
                </a:cubicBezTo>
                <a:cubicBezTo>
                  <a:pt x="30" y="1058"/>
                  <a:pt x="67" y="1285"/>
                  <a:pt x="105" y="1542"/>
                </a:cubicBezTo>
                <a:cubicBezTo>
                  <a:pt x="143" y="1799"/>
                  <a:pt x="203" y="2230"/>
                  <a:pt x="241" y="2449"/>
                </a:cubicBezTo>
                <a:cubicBezTo>
                  <a:pt x="279" y="2668"/>
                  <a:pt x="317" y="2745"/>
                  <a:pt x="332" y="2858"/>
                </a:cubicBezTo>
                <a:cubicBezTo>
                  <a:pt x="347" y="2971"/>
                  <a:pt x="332" y="3047"/>
                  <a:pt x="332" y="3130"/>
                </a:cubicBezTo>
                <a:cubicBezTo>
                  <a:pt x="332" y="3213"/>
                  <a:pt x="332" y="3327"/>
                  <a:pt x="332" y="3357"/>
                </a:cubicBezTo>
              </a:path>
            </a:pathLst>
          </a:custGeom>
          <a:noFill/>
          <a:ln w="76200" cmpd="sng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0299" name="Line 11"/>
          <p:cNvSpPr>
            <a:spLocks noChangeShapeType="1"/>
          </p:cNvSpPr>
          <p:nvPr/>
        </p:nvSpPr>
        <p:spPr bwMode="auto">
          <a:xfrm flipH="1">
            <a:off x="1476375" y="2997200"/>
            <a:ext cx="1150938" cy="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0300" name="Text Box 12"/>
          <p:cNvSpPr txBox="1">
            <a:spLocks noChangeArrowheads="1"/>
          </p:cNvSpPr>
          <p:nvPr/>
        </p:nvSpPr>
        <p:spPr bwMode="auto">
          <a:xfrm>
            <a:off x="250825" y="2349500"/>
            <a:ext cx="2017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>
                <a:solidFill>
                  <a:srgbClr val="000000"/>
                </a:solidFill>
                <a:latin typeface="Arial Black" pitchFamily="34" charset="0"/>
              </a:rPr>
              <a:t>УДАЛЕНИЕ</a:t>
            </a:r>
          </a:p>
        </p:txBody>
      </p:sp>
      <p:sp>
        <p:nvSpPr>
          <p:cNvPr id="140302" name="Freeform 14"/>
          <p:cNvSpPr>
            <a:spLocks/>
          </p:cNvSpPr>
          <p:nvPr/>
        </p:nvSpPr>
        <p:spPr bwMode="auto">
          <a:xfrm>
            <a:off x="3419475" y="3716338"/>
            <a:ext cx="227013" cy="2160587"/>
          </a:xfrm>
          <a:custGeom>
            <a:avLst/>
            <a:gdLst>
              <a:gd name="T0" fmla="*/ 0 w 143"/>
              <a:gd name="T1" fmla="*/ 0 h 1361"/>
              <a:gd name="T2" fmla="*/ 91 w 143"/>
              <a:gd name="T3" fmla="*/ 227 h 1361"/>
              <a:gd name="T4" fmla="*/ 136 w 143"/>
              <a:gd name="T5" fmla="*/ 409 h 1361"/>
              <a:gd name="T6" fmla="*/ 136 w 143"/>
              <a:gd name="T7" fmla="*/ 545 h 1361"/>
              <a:gd name="T8" fmla="*/ 91 w 143"/>
              <a:gd name="T9" fmla="*/ 726 h 1361"/>
              <a:gd name="T10" fmla="*/ 91 w 143"/>
              <a:gd name="T11" fmla="*/ 817 h 1361"/>
              <a:gd name="T12" fmla="*/ 46 w 143"/>
              <a:gd name="T13" fmla="*/ 998 h 1361"/>
              <a:gd name="T14" fmla="*/ 46 w 143"/>
              <a:gd name="T15" fmla="*/ 1134 h 1361"/>
              <a:gd name="T16" fmla="*/ 46 w 143"/>
              <a:gd name="T17" fmla="*/ 1271 h 1361"/>
              <a:gd name="T18" fmla="*/ 91 w 143"/>
              <a:gd name="T19" fmla="*/ 1361 h 1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3" h="1361">
                <a:moveTo>
                  <a:pt x="0" y="0"/>
                </a:moveTo>
                <a:cubicBezTo>
                  <a:pt x="34" y="79"/>
                  <a:pt x="68" y="159"/>
                  <a:pt x="91" y="227"/>
                </a:cubicBezTo>
                <a:cubicBezTo>
                  <a:pt x="114" y="295"/>
                  <a:pt x="129" y="356"/>
                  <a:pt x="136" y="409"/>
                </a:cubicBezTo>
                <a:cubicBezTo>
                  <a:pt x="143" y="462"/>
                  <a:pt x="143" y="492"/>
                  <a:pt x="136" y="545"/>
                </a:cubicBezTo>
                <a:cubicBezTo>
                  <a:pt x="129" y="598"/>
                  <a:pt x="98" y="681"/>
                  <a:pt x="91" y="726"/>
                </a:cubicBezTo>
                <a:cubicBezTo>
                  <a:pt x="84" y="771"/>
                  <a:pt x="98" y="772"/>
                  <a:pt x="91" y="817"/>
                </a:cubicBezTo>
                <a:cubicBezTo>
                  <a:pt x="84" y="862"/>
                  <a:pt x="53" y="945"/>
                  <a:pt x="46" y="998"/>
                </a:cubicBezTo>
                <a:cubicBezTo>
                  <a:pt x="39" y="1051"/>
                  <a:pt x="46" y="1089"/>
                  <a:pt x="46" y="1134"/>
                </a:cubicBezTo>
                <a:cubicBezTo>
                  <a:pt x="46" y="1179"/>
                  <a:pt x="39" y="1233"/>
                  <a:pt x="46" y="1271"/>
                </a:cubicBezTo>
                <a:cubicBezTo>
                  <a:pt x="53" y="1309"/>
                  <a:pt x="91" y="1354"/>
                  <a:pt x="91" y="1361"/>
                </a:cubicBezTo>
              </a:path>
            </a:pathLst>
          </a:custGeom>
          <a:noFill/>
          <a:ln w="76200" cmpd="sng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0303" name="Line 15"/>
          <p:cNvSpPr>
            <a:spLocks noChangeShapeType="1"/>
          </p:cNvSpPr>
          <p:nvPr/>
        </p:nvSpPr>
        <p:spPr bwMode="auto">
          <a:xfrm flipH="1">
            <a:off x="3276600" y="3500438"/>
            <a:ext cx="215900" cy="144462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0304" name="Line 16"/>
          <p:cNvSpPr>
            <a:spLocks noChangeShapeType="1"/>
          </p:cNvSpPr>
          <p:nvPr/>
        </p:nvSpPr>
        <p:spPr bwMode="auto">
          <a:xfrm flipH="1">
            <a:off x="3419475" y="4652963"/>
            <a:ext cx="73025" cy="288925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0305" name="Line 17"/>
          <p:cNvSpPr>
            <a:spLocks noChangeShapeType="1"/>
          </p:cNvSpPr>
          <p:nvPr/>
        </p:nvSpPr>
        <p:spPr bwMode="auto">
          <a:xfrm>
            <a:off x="3492500" y="3789363"/>
            <a:ext cx="431800" cy="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0306" name="Rectangle 18"/>
          <p:cNvSpPr>
            <a:spLocks noChangeArrowheads="1"/>
          </p:cNvSpPr>
          <p:nvPr/>
        </p:nvSpPr>
        <p:spPr bwMode="auto">
          <a:xfrm>
            <a:off x="4356100" y="3059113"/>
            <a:ext cx="5694363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ru-RU" altLang="ru-RU" sz="2400" b="1">
                <a:solidFill>
                  <a:srgbClr val="FFFF00"/>
                </a:solidFill>
              </a:rPr>
              <a:t>Распространенный варикоз</a:t>
            </a: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endParaRPr lang="ru-RU" altLang="ru-RU" sz="2400" b="1">
              <a:solidFill>
                <a:srgbClr val="FFFF00"/>
              </a:solidFill>
            </a:endParaRP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ru-RU" altLang="ru-RU" sz="2400" b="1">
                <a:solidFill>
                  <a:srgbClr val="FFFF00"/>
                </a:solidFill>
              </a:rPr>
              <a:t>Наличие недостаточности </a:t>
            </a:r>
          </a:p>
          <a:p>
            <a:pPr>
              <a:buClr>
                <a:srgbClr val="FF0066"/>
              </a:buClr>
              <a:buFont typeface="Wingdings" pitchFamily="2" charset="2"/>
              <a:buNone/>
            </a:pPr>
            <a:r>
              <a:rPr lang="ru-RU" altLang="ru-RU" sz="2400" b="1">
                <a:solidFill>
                  <a:srgbClr val="FFFF00"/>
                </a:solidFill>
              </a:rPr>
              <a:t>клапанов</a:t>
            </a:r>
          </a:p>
          <a:p>
            <a:pPr>
              <a:buClr>
                <a:srgbClr val="FF0066"/>
              </a:buClr>
              <a:buFont typeface="Wingdings" pitchFamily="2" charset="2"/>
              <a:buNone/>
            </a:pPr>
            <a:endParaRPr lang="ru-RU" altLang="ru-RU" sz="2400" b="1">
              <a:solidFill>
                <a:srgbClr val="FFFF00"/>
              </a:solidFill>
            </a:endParaRP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ru-RU" altLang="ru-RU" sz="2400" b="1">
                <a:solidFill>
                  <a:srgbClr val="FFFF00"/>
                </a:solidFill>
              </a:rPr>
              <a:t>ХВН 2-4</a:t>
            </a: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endParaRPr lang="ru-RU" altLang="ru-RU" sz="2400" b="1">
              <a:solidFill>
                <a:srgbClr val="FFFF00"/>
              </a:solidFill>
            </a:endParaRP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ru-RU" altLang="ru-RU" sz="2400" b="1">
                <a:solidFill>
                  <a:srgbClr val="FFFF00"/>
                </a:solidFill>
              </a:rPr>
              <a:t>СЕАР 4-6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903913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4000" b="1">
                <a:solidFill>
                  <a:srgbClr val="FFFF00"/>
                </a:solidFill>
              </a:rPr>
              <a:t>ГИПОТЕЗА</a:t>
            </a:r>
          </a:p>
          <a:p>
            <a:pPr algn="ctr">
              <a:lnSpc>
                <a:spcPct val="90000"/>
              </a:lnSpc>
            </a:pPr>
            <a:endParaRPr lang="ru-RU" altLang="ru-RU" sz="4000" b="1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r>
              <a:rPr lang="ru-RU" altLang="ru-RU" sz="2800">
                <a:solidFill>
                  <a:srgbClr val="FFFF00"/>
                </a:solidFill>
              </a:rPr>
              <a:t>ЧРЕЗВЫЧАЙНОЕ МНОГООБРАЗИЕ КЛИНИЧЕСКИХ И АНАТОМО-МОРФОЛОГИЧЕСКИХ ПРОЯВЛЕНИЙ ВАРИКОЗНОЙ БОЛЕЗНИ ТРЕБУЕТ ИХ СИСТЕМАТИЗАЦИИ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altLang="ru-RU" sz="280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r>
              <a:rPr lang="ru-RU" altLang="ru-RU" sz="2800">
                <a:solidFill>
                  <a:srgbClr val="FFFF00"/>
                </a:solidFill>
              </a:rPr>
              <a:t>ВЫБОР МЕТОДА ЛЕЧЕНИЯ  </a:t>
            </a:r>
            <a:r>
              <a:rPr lang="ru-RU" altLang="ru-RU" sz="2800" b="1">
                <a:solidFill>
                  <a:srgbClr val="FFFF00"/>
                </a:solidFill>
              </a:rPr>
              <a:t>ВРВНК </a:t>
            </a:r>
            <a:r>
              <a:rPr lang="ru-RU" altLang="ru-RU" sz="2800">
                <a:solidFill>
                  <a:srgbClr val="FFFF00"/>
                </a:solidFill>
              </a:rPr>
              <a:t>ДОЛЖЕН ОСНОВЫВАТЬСЯ НА КОМПЛЕКСНОЙ ОЦЕНКЕ ВСЕХ ПРОЯВЛЕНИЙ ЗАБОЛЕВАНИЯ У КОНКРЕТНОГО БОЛЬНОГО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ОСЛОЖНЕНИЯ ХИРУРГИЧЕСКОГО  ЛЕЧЕНИЯ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4530725"/>
          </a:xfrm>
        </p:spPr>
        <p:txBody>
          <a:bodyPr/>
          <a:lstStyle/>
          <a:p>
            <a:r>
              <a:rPr lang="ru-RU" altLang="ru-RU"/>
              <a:t>Обширная гематома бедра	8,7%</a:t>
            </a:r>
          </a:p>
          <a:p>
            <a:r>
              <a:rPr lang="ru-RU" altLang="ru-RU"/>
              <a:t>Воспалительный инфильтрат	4%</a:t>
            </a:r>
          </a:p>
          <a:p>
            <a:r>
              <a:rPr lang="ru-RU" altLang="ru-RU"/>
              <a:t>Краевой некроз кожи			2,4%</a:t>
            </a:r>
          </a:p>
          <a:p>
            <a:r>
              <a:rPr lang="ru-RU" altLang="ru-RU"/>
              <a:t>Нагноение раны				1,2%</a:t>
            </a:r>
          </a:p>
          <a:p>
            <a:r>
              <a:rPr lang="ru-RU" altLang="ru-RU"/>
              <a:t>Прочие 					1,2%</a:t>
            </a:r>
          </a:p>
          <a:p>
            <a:endParaRPr lang="ru-RU" altLang="ru-RU"/>
          </a:p>
          <a:p>
            <a:pPr>
              <a:buFont typeface="Wingdings" pitchFamily="2" charset="2"/>
              <a:buNone/>
            </a:pPr>
            <a:r>
              <a:rPr lang="ru-RU" altLang="ru-RU"/>
              <a:t>ИТОГО:						17,5%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1143000"/>
          </a:xfrm>
        </p:spPr>
        <p:txBody>
          <a:bodyPr/>
          <a:lstStyle/>
          <a:p>
            <a:r>
              <a:rPr lang="ru-RU" altLang="ru-RU" sz="4000" b="1">
                <a:solidFill>
                  <a:srgbClr val="FFFF00"/>
                </a:solidFill>
                <a:effectLst/>
              </a:rPr>
              <a:t>РЕЗУЛЬТАТЫ</a:t>
            </a:r>
            <a:r>
              <a:rPr lang="en-US" altLang="ru-RU" sz="4000" b="1">
                <a:solidFill>
                  <a:srgbClr val="FFFF00"/>
                </a:solidFill>
                <a:effectLst/>
              </a:rPr>
              <a:t> </a:t>
            </a:r>
            <a:r>
              <a:rPr lang="ru-RU" altLang="ru-RU" sz="4000" b="1">
                <a:solidFill>
                  <a:srgbClr val="FFFF00"/>
                </a:solidFill>
                <a:effectLst/>
              </a:rPr>
              <a:t>ХИРУРГИЧЕСКОГО ЛЕЧЕНИЯ </a:t>
            </a:r>
            <a:r>
              <a:rPr lang="en-US" altLang="ru-RU" sz="4000" b="1">
                <a:solidFill>
                  <a:srgbClr val="FFFF00"/>
                </a:solidFill>
                <a:effectLst/>
              </a:rPr>
              <a:t>(SF-36)</a:t>
            </a:r>
            <a:endParaRPr lang="ru-RU" altLang="ru-RU" sz="4000" b="1">
              <a:solidFill>
                <a:srgbClr val="FFFF00"/>
              </a:solidFill>
              <a:effectLst/>
            </a:endParaRPr>
          </a:p>
        </p:txBody>
      </p:sp>
      <p:sp>
        <p:nvSpPr>
          <p:cNvPr id="162821" name="Text Box 5"/>
          <p:cNvSpPr txBox="1">
            <a:spLocks noChangeArrowheads="1"/>
          </p:cNvSpPr>
          <p:nvPr>
            <p:ph type="body" idx="1"/>
          </p:nvPr>
        </p:nvSpPr>
        <p:spPr>
          <a:noFill/>
          <a:ln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endParaRPr lang="ru-RU" altLang="ru-RU">
              <a:effectLst/>
            </a:endParaRPr>
          </a:p>
          <a:p>
            <a:endParaRPr lang="ru-RU" altLang="ru-RU">
              <a:effectLst/>
            </a:endParaRPr>
          </a:p>
          <a:p>
            <a:r>
              <a:rPr lang="ru-RU" altLang="ru-RU">
                <a:solidFill>
                  <a:srgbClr val="00FF00"/>
                </a:solidFill>
                <a:effectLst/>
              </a:rPr>
              <a:t>ОТЛИЧНО			           </a:t>
            </a:r>
            <a:r>
              <a:rPr lang="ru-RU" altLang="ru-RU" sz="4000" b="1">
                <a:solidFill>
                  <a:srgbClr val="00FF00"/>
                </a:solidFill>
                <a:effectLst/>
              </a:rPr>
              <a:t>36%</a:t>
            </a:r>
          </a:p>
          <a:p>
            <a:r>
              <a:rPr lang="ru-RU" altLang="ru-RU">
                <a:solidFill>
                  <a:srgbClr val="FFFF00"/>
                </a:solidFill>
                <a:effectLst/>
              </a:rPr>
              <a:t>ХОРОШО			           24,3%</a:t>
            </a:r>
          </a:p>
          <a:p>
            <a:r>
              <a:rPr lang="ru-RU" altLang="ru-RU">
                <a:effectLst/>
              </a:rPr>
              <a:t>УДОВЛЕТВОРИТЕЛЬНО       21,6%</a:t>
            </a:r>
          </a:p>
          <a:p>
            <a:r>
              <a:rPr lang="ru-RU" altLang="ru-RU">
                <a:solidFill>
                  <a:srgbClr val="FF0066"/>
                </a:solidFill>
                <a:effectLst/>
              </a:rPr>
              <a:t>НЕУДОВЛЕТВОРИТЕЛЬНО  </a:t>
            </a:r>
            <a:r>
              <a:rPr lang="ru-RU" altLang="ru-RU" sz="4000" b="1">
                <a:solidFill>
                  <a:srgbClr val="FF0066"/>
                </a:solidFill>
                <a:effectLst/>
              </a:rPr>
              <a:t>18,1%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4663" y="333375"/>
            <a:ext cx="4859337" cy="2374900"/>
          </a:xfrm>
        </p:spPr>
        <p:txBody>
          <a:bodyPr/>
          <a:lstStyle/>
          <a:p>
            <a:r>
              <a:rPr lang="ru-RU" altLang="ru-RU" sz="3200">
                <a:latin typeface="Arial Black" pitchFamily="34" charset="0"/>
              </a:rPr>
              <a:t>СКЛЕРОТЕРАПИЯ</a:t>
            </a:r>
            <a:br>
              <a:rPr lang="ru-RU" altLang="ru-RU" sz="3200">
                <a:latin typeface="Arial Black" pitchFamily="34" charset="0"/>
              </a:rPr>
            </a:br>
            <a:r>
              <a:rPr lang="ru-RU" altLang="ru-RU" sz="3200">
                <a:latin typeface="Arial Black" pitchFamily="34" charset="0"/>
              </a:rPr>
              <a:t> </a:t>
            </a:r>
            <a:r>
              <a:rPr lang="ru-RU" altLang="ru-RU" sz="2400">
                <a:latin typeface="Arial Black" pitchFamily="34" charset="0"/>
              </a:rPr>
              <a:t>(группы </a:t>
            </a:r>
            <a:r>
              <a:rPr lang="ru-RU" altLang="ru-RU" sz="2400">
                <a:solidFill>
                  <a:srgbClr val="FF0066"/>
                </a:solidFill>
                <a:latin typeface="Arial Black" pitchFamily="34" charset="0"/>
              </a:rPr>
              <a:t>С1-С2</a:t>
            </a:r>
            <a:r>
              <a:rPr lang="ru-RU" altLang="ru-RU" sz="2400">
                <a:latin typeface="Arial Black" pitchFamily="34" charset="0"/>
              </a:rPr>
              <a:t> по СЕАР)</a:t>
            </a:r>
          </a:p>
        </p:txBody>
      </p:sp>
      <p:pic>
        <p:nvPicPr>
          <p:cNvPr id="143363" name="Picture 3" descr="v1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36513" y="-26988"/>
            <a:ext cx="4176713" cy="69850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364" name="Rectangle 4"/>
          <p:cNvSpPr>
            <a:spLocks noChangeArrowheads="1"/>
          </p:cNvSpPr>
          <p:nvPr/>
        </p:nvSpPr>
        <p:spPr bwMode="auto">
          <a:xfrm>
            <a:off x="0" y="2708275"/>
            <a:ext cx="2268538" cy="20891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365" name="Freeform 5"/>
          <p:cNvSpPr>
            <a:spLocks/>
          </p:cNvSpPr>
          <p:nvPr/>
        </p:nvSpPr>
        <p:spPr bwMode="auto">
          <a:xfrm>
            <a:off x="2627313" y="3284538"/>
            <a:ext cx="384175" cy="2449512"/>
          </a:xfrm>
          <a:custGeom>
            <a:avLst/>
            <a:gdLst>
              <a:gd name="T0" fmla="*/ 0 w 242"/>
              <a:gd name="T1" fmla="*/ 0 h 1543"/>
              <a:gd name="T2" fmla="*/ 136 w 242"/>
              <a:gd name="T3" fmla="*/ 907 h 1543"/>
              <a:gd name="T4" fmla="*/ 227 w 242"/>
              <a:gd name="T5" fmla="*/ 1316 h 1543"/>
              <a:gd name="T6" fmla="*/ 227 w 242"/>
              <a:gd name="T7" fmla="*/ 1543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2" h="1543">
                <a:moveTo>
                  <a:pt x="0" y="0"/>
                </a:moveTo>
                <a:cubicBezTo>
                  <a:pt x="49" y="344"/>
                  <a:pt x="98" y="688"/>
                  <a:pt x="136" y="907"/>
                </a:cubicBezTo>
                <a:cubicBezTo>
                  <a:pt x="174" y="1126"/>
                  <a:pt x="212" y="1210"/>
                  <a:pt x="227" y="1316"/>
                </a:cubicBezTo>
                <a:cubicBezTo>
                  <a:pt x="242" y="1422"/>
                  <a:pt x="227" y="1498"/>
                  <a:pt x="227" y="1543"/>
                </a:cubicBezTo>
              </a:path>
            </a:pathLst>
          </a:custGeom>
          <a:noFill/>
          <a:ln w="76200" cmpd="sng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366" name="Freeform 6"/>
          <p:cNvSpPr>
            <a:spLocks/>
          </p:cNvSpPr>
          <p:nvPr/>
        </p:nvSpPr>
        <p:spPr bwMode="auto">
          <a:xfrm>
            <a:off x="3419475" y="3860800"/>
            <a:ext cx="168275" cy="1728788"/>
          </a:xfrm>
          <a:custGeom>
            <a:avLst/>
            <a:gdLst>
              <a:gd name="T0" fmla="*/ 0 w 106"/>
              <a:gd name="T1" fmla="*/ 0 h 1089"/>
              <a:gd name="T2" fmla="*/ 91 w 106"/>
              <a:gd name="T3" fmla="*/ 227 h 1089"/>
              <a:gd name="T4" fmla="*/ 91 w 106"/>
              <a:gd name="T5" fmla="*/ 408 h 1089"/>
              <a:gd name="T6" fmla="*/ 46 w 106"/>
              <a:gd name="T7" fmla="*/ 635 h 1089"/>
              <a:gd name="T8" fmla="*/ 46 w 106"/>
              <a:gd name="T9" fmla="*/ 862 h 1089"/>
              <a:gd name="T10" fmla="*/ 46 w 106"/>
              <a:gd name="T11" fmla="*/ 1089 h 1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6" h="1089">
                <a:moveTo>
                  <a:pt x="0" y="0"/>
                </a:moveTo>
                <a:cubicBezTo>
                  <a:pt x="38" y="79"/>
                  <a:pt x="76" y="159"/>
                  <a:pt x="91" y="227"/>
                </a:cubicBezTo>
                <a:cubicBezTo>
                  <a:pt x="106" y="295"/>
                  <a:pt x="98" y="340"/>
                  <a:pt x="91" y="408"/>
                </a:cubicBezTo>
                <a:cubicBezTo>
                  <a:pt x="84" y="476"/>
                  <a:pt x="54" y="559"/>
                  <a:pt x="46" y="635"/>
                </a:cubicBezTo>
                <a:cubicBezTo>
                  <a:pt x="38" y="711"/>
                  <a:pt x="46" y="786"/>
                  <a:pt x="46" y="862"/>
                </a:cubicBezTo>
                <a:cubicBezTo>
                  <a:pt x="46" y="938"/>
                  <a:pt x="46" y="1051"/>
                  <a:pt x="46" y="1089"/>
                </a:cubicBezTo>
              </a:path>
            </a:pathLst>
          </a:custGeom>
          <a:noFill/>
          <a:ln w="76200" cmpd="sng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367" name="Text Box 7"/>
          <p:cNvSpPr txBox="1">
            <a:spLocks noChangeArrowheads="1"/>
          </p:cNvSpPr>
          <p:nvPr/>
        </p:nvSpPr>
        <p:spPr bwMode="auto">
          <a:xfrm>
            <a:off x="4356100" y="2924175"/>
            <a:ext cx="4537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 sz="240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143368" name="Text Box 8"/>
          <p:cNvSpPr txBox="1">
            <a:spLocks noChangeArrowheads="1"/>
          </p:cNvSpPr>
          <p:nvPr/>
        </p:nvSpPr>
        <p:spPr bwMode="auto">
          <a:xfrm>
            <a:off x="323850" y="3860800"/>
            <a:ext cx="2017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>
                <a:solidFill>
                  <a:srgbClr val="000000"/>
                </a:solidFill>
                <a:latin typeface="Arial Black" pitchFamily="34" charset="0"/>
              </a:rPr>
              <a:t>инъекции</a:t>
            </a:r>
          </a:p>
        </p:txBody>
      </p:sp>
      <p:sp>
        <p:nvSpPr>
          <p:cNvPr id="143369" name="Line 9"/>
          <p:cNvSpPr>
            <a:spLocks noChangeShapeType="1"/>
          </p:cNvSpPr>
          <p:nvPr/>
        </p:nvSpPr>
        <p:spPr bwMode="auto">
          <a:xfrm>
            <a:off x="1763713" y="4508500"/>
            <a:ext cx="1008062" cy="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370" name="Line 10"/>
          <p:cNvSpPr>
            <a:spLocks noChangeShapeType="1"/>
          </p:cNvSpPr>
          <p:nvPr/>
        </p:nvSpPr>
        <p:spPr bwMode="auto">
          <a:xfrm flipH="1">
            <a:off x="3563938" y="4868863"/>
            <a:ext cx="503237" cy="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371" name="Rectangle 11"/>
          <p:cNvSpPr>
            <a:spLocks noChangeArrowheads="1"/>
          </p:cNvSpPr>
          <p:nvPr/>
        </p:nvSpPr>
        <p:spPr bwMode="auto">
          <a:xfrm>
            <a:off x="4500563" y="2963863"/>
            <a:ext cx="4392612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ru-RU" altLang="ru-RU" sz="2400" b="1">
                <a:solidFill>
                  <a:srgbClr val="FFFF00"/>
                </a:solidFill>
              </a:rPr>
              <a:t>Ретикулярный варикоз</a:t>
            </a: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endParaRPr lang="ru-RU" altLang="ru-RU" sz="2400" b="1">
              <a:solidFill>
                <a:srgbClr val="FFFF00"/>
              </a:solidFill>
            </a:endParaRP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ru-RU" altLang="ru-RU" sz="2400" b="1">
                <a:solidFill>
                  <a:srgbClr val="FFFF00"/>
                </a:solidFill>
              </a:rPr>
              <a:t>Сегментарный варикоз</a:t>
            </a: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endParaRPr lang="ru-RU" altLang="ru-RU" sz="2400" b="1">
              <a:solidFill>
                <a:srgbClr val="FFFF00"/>
              </a:solidFill>
            </a:endParaRP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ru-RU" altLang="ru-RU" sz="2400" b="1">
                <a:solidFill>
                  <a:srgbClr val="FFFF00"/>
                </a:solidFill>
              </a:rPr>
              <a:t>Рассыпной варикоз</a:t>
            </a: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endParaRPr lang="ru-RU" altLang="ru-RU" sz="2400" b="1">
              <a:solidFill>
                <a:srgbClr val="FFFF00"/>
              </a:solidFill>
            </a:endParaRP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ru-RU" altLang="ru-RU" sz="2400" b="1">
                <a:solidFill>
                  <a:srgbClr val="FFFF00"/>
                </a:solidFill>
              </a:rPr>
              <a:t>ХВН 0-1</a:t>
            </a: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endParaRPr lang="ru-RU" altLang="ru-RU" sz="2400" b="1">
              <a:solidFill>
                <a:srgbClr val="FFFF00"/>
              </a:solidFill>
            </a:endParaRP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ru-RU" altLang="ru-RU" sz="2400" b="1">
                <a:solidFill>
                  <a:srgbClr val="FFFF00"/>
                </a:solidFill>
              </a:rPr>
              <a:t>СЕАР 1-2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КОНЦЕНТРАЦИЯ СКЛЕРОЗАНТА В ЗАВИСИМОСТИ ОТ ПАРАМЕТРОВ ВЕНЫ</a:t>
            </a:r>
          </a:p>
        </p:txBody>
      </p:sp>
      <p:graphicFrame>
        <p:nvGraphicFramePr>
          <p:cNvPr id="144618" name="Group 234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362950" cy="4752975"/>
        </p:xfrm>
        <a:graphic>
          <a:graphicData uri="http://schemas.openxmlformats.org/drawingml/2006/table">
            <a:tbl>
              <a:tblPr/>
              <a:tblGrid>
                <a:gridCol w="2960688"/>
                <a:gridCol w="3094037"/>
                <a:gridCol w="2308225"/>
              </a:tblGrid>
              <a:tr h="741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Характер стенки вены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Вид расширения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Концентрация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Капилляры.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0,5%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4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тонкая</a:t>
                      </a: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линейное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0,75-1,0%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4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мягкая</a:t>
                      </a: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линейное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1,0%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4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канавка</a:t>
                      </a: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линейное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1,0%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4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плотная</a:t>
                      </a: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линейное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1,0%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6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мягкая</a:t>
                      </a: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кавернозноподобное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1,0-1,5%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4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плотная</a:t>
                      </a: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кавернозноподобное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1,5-2%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4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канавка</a:t>
                      </a: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»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все виды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2 до 3%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ОСЛОЖНЕНИЯ СКЛЕРОЗИРУЮЩЕГОГО ЛЕЧЕНИЯ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530725"/>
          </a:xfrm>
        </p:spPr>
        <p:txBody>
          <a:bodyPr/>
          <a:lstStyle/>
          <a:p>
            <a:r>
              <a:rPr lang="ru-RU" altLang="ru-RU"/>
              <a:t>Тромбофлебит склерозированной вены 															1,9%</a:t>
            </a:r>
          </a:p>
          <a:p>
            <a:r>
              <a:rPr lang="ru-RU" altLang="ru-RU"/>
              <a:t>Локальный некроз кожи на месте введения препарата											0,4%</a:t>
            </a:r>
          </a:p>
          <a:p>
            <a:pPr>
              <a:buFont typeface="Wingdings" pitchFamily="2" charset="2"/>
              <a:buNone/>
            </a:pPr>
            <a:endParaRPr lang="ru-RU" altLang="ru-RU"/>
          </a:p>
          <a:p>
            <a:pPr>
              <a:buFont typeface="Wingdings" pitchFamily="2" charset="2"/>
              <a:buNone/>
            </a:pPr>
            <a:r>
              <a:rPr lang="ru-RU" altLang="ru-RU"/>
              <a:t>ИТОГО:						2,3%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1143000"/>
          </a:xfrm>
        </p:spPr>
        <p:txBody>
          <a:bodyPr/>
          <a:lstStyle/>
          <a:p>
            <a:r>
              <a:rPr lang="ru-RU" altLang="ru-RU" sz="4000" b="1">
                <a:solidFill>
                  <a:srgbClr val="FFFF00"/>
                </a:solidFill>
                <a:effectLst/>
              </a:rPr>
              <a:t>РЕЗУЛЬТАТЫ</a:t>
            </a:r>
            <a:r>
              <a:rPr lang="en-US" altLang="ru-RU" sz="4000" b="1">
                <a:solidFill>
                  <a:srgbClr val="FFFF00"/>
                </a:solidFill>
                <a:effectLst/>
              </a:rPr>
              <a:t> </a:t>
            </a:r>
            <a:r>
              <a:rPr lang="ru-RU" altLang="ru-RU" sz="4000" b="1">
                <a:solidFill>
                  <a:srgbClr val="FFFF00"/>
                </a:solidFill>
                <a:effectLst/>
              </a:rPr>
              <a:t> Ф С Т  </a:t>
            </a:r>
            <a:br>
              <a:rPr lang="ru-RU" altLang="ru-RU" sz="4000" b="1">
                <a:solidFill>
                  <a:srgbClr val="FFFF00"/>
                </a:solidFill>
                <a:effectLst/>
              </a:rPr>
            </a:br>
            <a:r>
              <a:rPr lang="en-US" altLang="ru-RU" sz="4000" b="1">
                <a:solidFill>
                  <a:srgbClr val="FFFF00"/>
                </a:solidFill>
                <a:effectLst/>
              </a:rPr>
              <a:t>(SF-36)</a:t>
            </a:r>
            <a:r>
              <a:rPr lang="ru-RU" altLang="ru-RU" sz="4000" b="1">
                <a:solidFill>
                  <a:srgbClr val="FFFF00"/>
                </a:solidFill>
                <a:effectLst/>
              </a:rPr>
              <a:t/>
            </a:r>
            <a:br>
              <a:rPr lang="ru-RU" altLang="ru-RU" sz="4000" b="1">
                <a:solidFill>
                  <a:srgbClr val="FFFF00"/>
                </a:solidFill>
                <a:effectLst/>
              </a:rPr>
            </a:br>
            <a:endParaRPr lang="ru-RU" altLang="ru-RU" sz="4000" b="1">
              <a:solidFill>
                <a:srgbClr val="FFFF00"/>
              </a:solidFill>
              <a:effectLst/>
            </a:endParaRP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05038"/>
            <a:ext cx="8229600" cy="3638550"/>
          </a:xfrm>
        </p:spPr>
        <p:txBody>
          <a:bodyPr/>
          <a:lstStyle/>
          <a:p>
            <a:r>
              <a:rPr lang="ru-RU" altLang="ru-RU">
                <a:solidFill>
                  <a:srgbClr val="00FF00"/>
                </a:solidFill>
                <a:effectLst/>
              </a:rPr>
              <a:t>ОТЛИЧНО</a:t>
            </a:r>
            <a:r>
              <a:rPr lang="ru-RU" altLang="ru-RU">
                <a:solidFill>
                  <a:srgbClr val="FFFF00"/>
                </a:solidFill>
                <a:effectLst/>
              </a:rPr>
              <a:t>		           	</a:t>
            </a:r>
            <a:r>
              <a:rPr lang="ru-RU" altLang="ru-RU">
                <a:solidFill>
                  <a:srgbClr val="00FF00"/>
                </a:solidFill>
                <a:effectLst/>
              </a:rPr>
              <a:t>	</a:t>
            </a:r>
            <a:r>
              <a:rPr lang="ru-RU" altLang="ru-RU" sz="4000" b="1">
                <a:solidFill>
                  <a:srgbClr val="00FF00"/>
                </a:solidFill>
                <a:effectLst/>
              </a:rPr>
              <a:t>15,7%</a:t>
            </a:r>
          </a:p>
          <a:p>
            <a:r>
              <a:rPr lang="ru-RU" altLang="ru-RU">
                <a:solidFill>
                  <a:srgbClr val="FFFF00"/>
                </a:solidFill>
                <a:effectLst/>
              </a:rPr>
              <a:t>ХОРОШО		           		42,6%</a:t>
            </a:r>
          </a:p>
          <a:p>
            <a:r>
              <a:rPr lang="ru-RU" altLang="ru-RU">
                <a:effectLst/>
              </a:rPr>
              <a:t>УДОВЛЕТВОРИТЕЛЬНО      	 29,7%</a:t>
            </a:r>
          </a:p>
          <a:p>
            <a:r>
              <a:rPr lang="ru-RU" altLang="ru-RU">
                <a:solidFill>
                  <a:srgbClr val="FF0066"/>
                </a:solidFill>
                <a:effectLst/>
              </a:rPr>
              <a:t>НЕУДОВЛЕТВОРИТЕЛЬНО  	</a:t>
            </a:r>
            <a:r>
              <a:rPr lang="ru-RU" altLang="ru-RU" sz="4000" b="1">
                <a:solidFill>
                  <a:srgbClr val="FF0066"/>
                </a:solidFill>
                <a:effectLst/>
              </a:rPr>
              <a:t>12%</a:t>
            </a:r>
          </a:p>
          <a:p>
            <a:pPr>
              <a:buFont typeface="Wingdings" pitchFamily="2" charset="2"/>
              <a:buNone/>
            </a:pPr>
            <a:endParaRPr lang="ru-RU" altLang="ru-RU" sz="40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-242888"/>
            <a:ext cx="9144000" cy="6597651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endParaRPr lang="ru-RU" altLang="ru-RU" b="1"/>
          </a:p>
          <a:p>
            <a:pPr marL="609600" indent="-609600"/>
            <a:r>
              <a:rPr lang="ru-RU" altLang="ru-RU" b="1">
                <a:solidFill>
                  <a:srgbClr val="FFFF00"/>
                </a:solidFill>
              </a:rPr>
              <a:t>При дистальных формах ВРВНК в патогенезе заболевания существенную роль играет внутренняя краевая вена, Разработанный патогенетически обоснованный способ комбинированного лечения больных ВРВНК, включающий в себя  хирургическую коррекцию патологических вено-венозных сбросов в сочетании с ФСТ, уменьшает  количество неудовлетворительных результатов лечения заболевания до 6,8%.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59113" y="260350"/>
            <a:ext cx="5915025" cy="1157288"/>
          </a:xfrm>
        </p:spPr>
        <p:txBody>
          <a:bodyPr/>
          <a:lstStyle/>
          <a:p>
            <a:r>
              <a:rPr lang="ru-RU" altLang="ru-RU" sz="4000"/>
              <a:t>МОРФОЛОГИЯ КРАЕВОЙ ВЕНЫ</a:t>
            </a:r>
          </a:p>
        </p:txBody>
      </p:sp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1624013" y="295275"/>
            <a:ext cx="294798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68964" name="Rectangle 4"/>
          <p:cNvSpPr>
            <a:spLocks noChangeArrowheads="1"/>
          </p:cNvSpPr>
          <p:nvPr/>
        </p:nvSpPr>
        <p:spPr bwMode="auto">
          <a:xfrm>
            <a:off x="1624013" y="295275"/>
            <a:ext cx="294798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68965" name="Rectangle 5"/>
          <p:cNvSpPr>
            <a:spLocks noChangeArrowheads="1"/>
          </p:cNvSpPr>
          <p:nvPr/>
        </p:nvSpPr>
        <p:spPr bwMode="auto">
          <a:xfrm>
            <a:off x="1624013" y="295275"/>
            <a:ext cx="294798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168966" name="Picture 6" descr="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3375"/>
            <a:ext cx="1881188" cy="213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8967" name="Rectangle 7"/>
          <p:cNvSpPr>
            <a:spLocks noChangeArrowheads="1"/>
          </p:cNvSpPr>
          <p:nvPr/>
        </p:nvSpPr>
        <p:spPr bwMode="auto">
          <a:xfrm>
            <a:off x="3098800" y="2038350"/>
            <a:ext cx="29479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168968" name="Picture 8" descr="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565400"/>
            <a:ext cx="1863725" cy="206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68980" name="Group 20"/>
          <p:cNvGraphicFramePr>
            <a:graphicFrameLocks noGrp="1"/>
          </p:cNvGraphicFramePr>
          <p:nvPr/>
        </p:nvGraphicFramePr>
        <p:xfrm>
          <a:off x="2339975" y="1557338"/>
          <a:ext cx="6335713" cy="5216525"/>
        </p:xfrm>
        <a:graphic>
          <a:graphicData uri="http://schemas.openxmlformats.org/drawingml/2006/table">
            <a:tbl>
              <a:tblPr/>
              <a:tblGrid>
                <a:gridCol w="6335713"/>
              </a:tblGrid>
              <a:tr h="5040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 – образование интимальной подушки (1), истончение и укорочение клапана вены (2). Окраска гематоксилин-эозином, увеличение х200;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 – гофрированность эндотелия (1),разрастание коллагеновых волокон (2) в интиме вены с формированием картины «пчелиных сот». Окраска по Гейденгайну, увеличение х200;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 – утолщение эластических волокон в интиме(1) и мышечной оболочке (2). Окраска по Харту, увеличение х200.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68975" name="Picture 15" descr="5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4724400"/>
            <a:ext cx="1878013" cy="2133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539750" y="2420938"/>
            <a:ext cx="8229600" cy="1828800"/>
          </a:xfrm>
        </p:spPr>
        <p:txBody>
          <a:bodyPr/>
          <a:lstStyle/>
          <a:p>
            <a:pPr algn="l"/>
            <a:r>
              <a:rPr lang="ru-RU" altLang="ru-RU" sz="4000">
                <a:solidFill>
                  <a:srgbClr val="FFFF00"/>
                </a:solidFill>
              </a:rPr>
              <a:t>Наличие указанных микроморфо-логических изменений во внутренней краевой вене свидетельствует о  высоком давлении в ней, ее роли как патологического вено-венозного сброса и </a:t>
            </a:r>
            <a:r>
              <a:rPr lang="ru-RU" altLang="ru-RU" sz="4000" u="sng">
                <a:solidFill>
                  <a:srgbClr val="FFFF00"/>
                </a:solidFill>
              </a:rPr>
              <a:t>одном из важнейших звеньев в патогенезе дистальных форм варикозного расширения вен</a:t>
            </a:r>
            <a:r>
              <a:rPr lang="ru-RU" altLang="ru-RU" sz="4000">
                <a:solidFill>
                  <a:srgbClr val="FFFF00"/>
                </a:solidFill>
              </a:rPr>
              <a:t>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r>
              <a:rPr lang="ru-RU" altLang="ru-RU" sz="2800" b="1"/>
              <a:t>ПАТОГЕНЕТИЧЕСКИ  ОБОСНОВАННЫЕ ОПЕРАТИВНЫЕ  ВМЕШАТЕЛЬСТВА </a:t>
            </a:r>
            <a:br>
              <a:rPr lang="ru-RU" altLang="ru-RU" sz="2800" b="1"/>
            </a:br>
            <a:r>
              <a:rPr lang="ru-RU" altLang="ru-RU" sz="2800" b="1"/>
              <a:t>ПРИ  КОМБИНИРОВАННОМ  ЛЕЧЕНИИ</a:t>
            </a:r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0" y="1536700"/>
          <a:ext cx="8915400" cy="532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Диаграмма" r:id="rId3" imgW="8429549" imgH="5029200" progId="MSGraph.Chart.8">
                  <p:embed followColorScheme="full"/>
                </p:oleObj>
              </mc:Choice>
              <mc:Fallback>
                <p:oleObj name="Диаграмма" r:id="rId3" imgW="8429549" imgH="502920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36700"/>
                        <a:ext cx="8915400" cy="532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ru-RU" altLang="ru-RU" sz="3600">
                <a:solidFill>
                  <a:srgbClr val="66FFFF"/>
                </a:solidFill>
              </a:rPr>
              <a:t>ОБСЛЕДОВАНО </a:t>
            </a:r>
            <a:r>
              <a:rPr lang="ru-RU" altLang="ru-RU" sz="3600">
                <a:solidFill>
                  <a:srgbClr val="FF0066"/>
                </a:solidFill>
              </a:rPr>
              <a:t>4074</a:t>
            </a:r>
            <a:r>
              <a:rPr lang="ru-RU" altLang="ru-RU" sz="3600">
                <a:solidFill>
                  <a:srgbClr val="66FFFF"/>
                </a:solidFill>
              </a:rPr>
              <a:t> ЧЕЛОВЕКА</a:t>
            </a:r>
            <a:r>
              <a:rPr lang="ru-RU" altLang="ru-RU" sz="3600"/>
              <a:t/>
            </a:r>
            <a:br>
              <a:rPr lang="ru-RU" altLang="ru-RU" sz="3600"/>
            </a:br>
            <a:r>
              <a:rPr lang="ru-RU" altLang="ru-RU" sz="3600"/>
              <a:t>ГРУППЫ ОБСЛЕДОВАННЫХ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7543800" cy="530066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90000"/>
              </a:spcBef>
              <a:buFont typeface="Wingdings" pitchFamily="2" charset="2"/>
              <a:buNone/>
            </a:pPr>
            <a:r>
              <a:rPr lang="ru-RU" altLang="ru-RU" sz="2400">
                <a:solidFill>
                  <a:srgbClr val="FF0066"/>
                </a:solidFill>
                <a:latin typeface="Arial Black" pitchFamily="34" charset="0"/>
              </a:rPr>
              <a:t>1879</a:t>
            </a:r>
            <a:r>
              <a:rPr lang="ru-RU" altLang="ru-RU" sz="2400">
                <a:latin typeface="Arial Black" pitchFamily="34" charset="0"/>
              </a:rPr>
              <a:t> рабочих, служащих и работников сельского хозяйства;</a:t>
            </a:r>
          </a:p>
          <a:p>
            <a:pPr>
              <a:lnSpc>
                <a:spcPct val="90000"/>
              </a:lnSpc>
              <a:spcBef>
                <a:spcPct val="90000"/>
              </a:spcBef>
              <a:buFont typeface="Wingdings" pitchFamily="2" charset="2"/>
              <a:buNone/>
            </a:pPr>
            <a:r>
              <a:rPr lang="ru-RU" altLang="ru-RU" sz="2400">
                <a:solidFill>
                  <a:srgbClr val="FF0066"/>
                </a:solidFill>
                <a:latin typeface="Arial Black" pitchFamily="34" charset="0"/>
              </a:rPr>
              <a:t>210</a:t>
            </a:r>
            <a:r>
              <a:rPr lang="ru-RU" altLang="ru-RU" sz="2400">
                <a:latin typeface="Arial Black" pitchFamily="34" charset="0"/>
              </a:rPr>
              <a:t> больных, получивших традиционное стационарное (хирургическое) лечение;</a:t>
            </a:r>
          </a:p>
          <a:p>
            <a:pPr>
              <a:lnSpc>
                <a:spcPct val="90000"/>
              </a:lnSpc>
              <a:spcBef>
                <a:spcPct val="90000"/>
              </a:spcBef>
              <a:buFont typeface="Wingdings" pitchFamily="2" charset="2"/>
              <a:buNone/>
            </a:pPr>
            <a:r>
              <a:rPr lang="ru-RU" altLang="ru-RU" sz="2400">
                <a:solidFill>
                  <a:srgbClr val="FF0066"/>
                </a:solidFill>
                <a:latin typeface="Arial Black" pitchFamily="34" charset="0"/>
              </a:rPr>
              <a:t>1800</a:t>
            </a:r>
            <a:r>
              <a:rPr lang="ru-RU" altLang="ru-RU" sz="2400">
                <a:latin typeface="Arial Black" pitchFamily="34" charset="0"/>
              </a:rPr>
              <a:t> больных, прошедших курс флебосклерозирующей терапии (ФСТ);</a:t>
            </a:r>
          </a:p>
          <a:p>
            <a:pPr>
              <a:lnSpc>
                <a:spcPct val="90000"/>
              </a:lnSpc>
              <a:spcBef>
                <a:spcPct val="90000"/>
              </a:spcBef>
              <a:buFont typeface="Wingdings" pitchFamily="2" charset="2"/>
              <a:buNone/>
            </a:pPr>
            <a:r>
              <a:rPr lang="ru-RU" altLang="ru-RU" sz="2400">
                <a:solidFill>
                  <a:srgbClr val="FF0066"/>
                </a:solidFill>
                <a:latin typeface="Arial Black" pitchFamily="34" charset="0"/>
              </a:rPr>
              <a:t>85</a:t>
            </a:r>
            <a:r>
              <a:rPr lang="ru-RU" altLang="ru-RU" sz="2400">
                <a:latin typeface="Arial Black" pitchFamily="34" charset="0"/>
              </a:rPr>
              <a:t> больных, которым было проведено комбинированное лечение. </a:t>
            </a:r>
          </a:p>
          <a:p>
            <a:pPr>
              <a:lnSpc>
                <a:spcPct val="90000"/>
              </a:lnSpc>
              <a:spcBef>
                <a:spcPct val="90000"/>
              </a:spcBef>
              <a:buFont typeface="Wingdings" pitchFamily="2" charset="2"/>
              <a:buNone/>
            </a:pPr>
            <a:r>
              <a:rPr lang="ru-RU" altLang="ru-RU" sz="2400">
                <a:solidFill>
                  <a:srgbClr val="FF0066"/>
                </a:solidFill>
                <a:latin typeface="Arial Black" pitchFamily="34" charset="0"/>
              </a:rPr>
              <a:t>100 </a:t>
            </a:r>
            <a:r>
              <a:rPr lang="ru-RU" altLang="ru-RU" sz="2400">
                <a:latin typeface="Arial Black" pitchFamily="34" charset="0"/>
              </a:rPr>
              <a:t>больных, у которых применялся компрессионный трикотаж.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24300" y="277813"/>
            <a:ext cx="5472113" cy="1855787"/>
          </a:xfrm>
        </p:spPr>
        <p:txBody>
          <a:bodyPr/>
          <a:lstStyle/>
          <a:p>
            <a:r>
              <a:rPr lang="ru-RU" altLang="ru-RU" sz="3600">
                <a:latin typeface="Arial Black" pitchFamily="34" charset="0"/>
              </a:rPr>
              <a:t>КОМБИНИРОВАНОЕ ЛЕЧЕНИЕ</a:t>
            </a:r>
            <a:br>
              <a:rPr lang="ru-RU" altLang="ru-RU" sz="3600">
                <a:latin typeface="Arial Black" pitchFamily="34" charset="0"/>
              </a:rPr>
            </a:br>
            <a:r>
              <a:rPr lang="ru-RU" altLang="ru-RU" sz="3600">
                <a:latin typeface="Arial Black" pitchFamily="34" charset="0"/>
              </a:rPr>
              <a:t> </a:t>
            </a:r>
            <a:r>
              <a:rPr lang="ru-RU" altLang="ru-RU" sz="2800">
                <a:latin typeface="Arial Black" pitchFamily="34" charset="0"/>
              </a:rPr>
              <a:t>(группы </a:t>
            </a:r>
            <a:r>
              <a:rPr lang="ru-RU" altLang="ru-RU" sz="2800">
                <a:solidFill>
                  <a:srgbClr val="FF0066"/>
                </a:solidFill>
                <a:latin typeface="Arial Black" pitchFamily="34" charset="0"/>
              </a:rPr>
              <a:t>С2-С4</a:t>
            </a:r>
            <a:r>
              <a:rPr lang="ru-RU" altLang="ru-RU" sz="2800">
                <a:latin typeface="Arial Black" pitchFamily="34" charset="0"/>
              </a:rPr>
              <a:t> по СЕАР)</a:t>
            </a:r>
          </a:p>
        </p:txBody>
      </p:sp>
      <p:pic>
        <p:nvPicPr>
          <p:cNvPr id="147459" name="Picture 3" descr="v1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41402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7460" name="Text Box 4"/>
          <p:cNvSpPr txBox="1">
            <a:spLocks noChangeArrowheads="1"/>
          </p:cNvSpPr>
          <p:nvPr/>
        </p:nvSpPr>
        <p:spPr bwMode="auto">
          <a:xfrm>
            <a:off x="4356100" y="2924175"/>
            <a:ext cx="4537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 sz="240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0" y="2636838"/>
            <a:ext cx="2195513" cy="20875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7462" name="Line 6"/>
          <p:cNvSpPr>
            <a:spLocks noChangeShapeType="1"/>
          </p:cNvSpPr>
          <p:nvPr/>
        </p:nvSpPr>
        <p:spPr bwMode="auto">
          <a:xfrm>
            <a:off x="2484438" y="3573463"/>
            <a:ext cx="358775" cy="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7463" name="Line 7"/>
          <p:cNvSpPr>
            <a:spLocks noChangeShapeType="1"/>
          </p:cNvSpPr>
          <p:nvPr/>
        </p:nvSpPr>
        <p:spPr bwMode="auto">
          <a:xfrm>
            <a:off x="2843213" y="4076700"/>
            <a:ext cx="73025" cy="288925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7464" name="Line 8"/>
          <p:cNvSpPr>
            <a:spLocks noChangeShapeType="1"/>
          </p:cNvSpPr>
          <p:nvPr/>
        </p:nvSpPr>
        <p:spPr bwMode="auto">
          <a:xfrm>
            <a:off x="2987675" y="5013325"/>
            <a:ext cx="144463" cy="503238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7465" name="Line 9"/>
          <p:cNvSpPr>
            <a:spLocks noChangeShapeType="1"/>
          </p:cNvSpPr>
          <p:nvPr/>
        </p:nvSpPr>
        <p:spPr bwMode="auto">
          <a:xfrm>
            <a:off x="2843213" y="5876925"/>
            <a:ext cx="215900" cy="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7466" name="Line 10"/>
          <p:cNvSpPr>
            <a:spLocks noChangeShapeType="1"/>
          </p:cNvSpPr>
          <p:nvPr/>
        </p:nvSpPr>
        <p:spPr bwMode="auto">
          <a:xfrm>
            <a:off x="3419475" y="4652963"/>
            <a:ext cx="0" cy="288925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7467" name="Line 11"/>
          <p:cNvSpPr>
            <a:spLocks noChangeShapeType="1"/>
          </p:cNvSpPr>
          <p:nvPr/>
        </p:nvSpPr>
        <p:spPr bwMode="auto">
          <a:xfrm flipH="1">
            <a:off x="3348038" y="3933825"/>
            <a:ext cx="287337" cy="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7468" name="Freeform 12"/>
          <p:cNvSpPr>
            <a:spLocks/>
          </p:cNvSpPr>
          <p:nvPr/>
        </p:nvSpPr>
        <p:spPr bwMode="auto">
          <a:xfrm>
            <a:off x="2700338" y="3644900"/>
            <a:ext cx="358775" cy="2232025"/>
          </a:xfrm>
          <a:custGeom>
            <a:avLst/>
            <a:gdLst>
              <a:gd name="T0" fmla="*/ 0 w 226"/>
              <a:gd name="T1" fmla="*/ 0 h 1406"/>
              <a:gd name="T2" fmla="*/ 136 w 226"/>
              <a:gd name="T3" fmla="*/ 771 h 1406"/>
              <a:gd name="T4" fmla="*/ 181 w 226"/>
              <a:gd name="T5" fmla="*/ 1179 h 1406"/>
              <a:gd name="T6" fmla="*/ 226 w 226"/>
              <a:gd name="T7" fmla="*/ 1316 h 1406"/>
              <a:gd name="T8" fmla="*/ 181 w 226"/>
              <a:gd name="T9" fmla="*/ 1406 h 1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6" h="1406">
                <a:moveTo>
                  <a:pt x="0" y="0"/>
                </a:moveTo>
                <a:cubicBezTo>
                  <a:pt x="53" y="287"/>
                  <a:pt x="106" y="575"/>
                  <a:pt x="136" y="771"/>
                </a:cubicBezTo>
                <a:cubicBezTo>
                  <a:pt x="166" y="967"/>
                  <a:pt x="166" y="1088"/>
                  <a:pt x="181" y="1179"/>
                </a:cubicBezTo>
                <a:cubicBezTo>
                  <a:pt x="196" y="1270"/>
                  <a:pt x="226" y="1278"/>
                  <a:pt x="226" y="1316"/>
                </a:cubicBezTo>
                <a:cubicBezTo>
                  <a:pt x="226" y="1354"/>
                  <a:pt x="203" y="1380"/>
                  <a:pt x="181" y="1406"/>
                </a:cubicBezTo>
              </a:path>
            </a:pathLst>
          </a:custGeom>
          <a:noFill/>
          <a:ln w="76200" cmpd="sng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7469" name="Freeform 13"/>
          <p:cNvSpPr>
            <a:spLocks/>
          </p:cNvSpPr>
          <p:nvPr/>
        </p:nvSpPr>
        <p:spPr bwMode="auto">
          <a:xfrm>
            <a:off x="3481388" y="3933825"/>
            <a:ext cx="166687" cy="1800225"/>
          </a:xfrm>
          <a:custGeom>
            <a:avLst/>
            <a:gdLst>
              <a:gd name="T0" fmla="*/ 7 w 105"/>
              <a:gd name="T1" fmla="*/ 0 h 1134"/>
              <a:gd name="T2" fmla="*/ 97 w 105"/>
              <a:gd name="T3" fmla="*/ 317 h 1134"/>
              <a:gd name="T4" fmla="*/ 52 w 105"/>
              <a:gd name="T5" fmla="*/ 498 h 1134"/>
              <a:gd name="T6" fmla="*/ 52 w 105"/>
              <a:gd name="T7" fmla="*/ 635 h 1134"/>
              <a:gd name="T8" fmla="*/ 7 w 105"/>
              <a:gd name="T9" fmla="*/ 771 h 1134"/>
              <a:gd name="T10" fmla="*/ 7 w 105"/>
              <a:gd name="T11" fmla="*/ 907 h 1134"/>
              <a:gd name="T12" fmla="*/ 7 w 105"/>
              <a:gd name="T13" fmla="*/ 1043 h 1134"/>
              <a:gd name="T14" fmla="*/ 7 w 105"/>
              <a:gd name="T15" fmla="*/ 1134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5" h="1134">
                <a:moveTo>
                  <a:pt x="7" y="0"/>
                </a:moveTo>
                <a:cubicBezTo>
                  <a:pt x="48" y="117"/>
                  <a:pt x="89" y="234"/>
                  <a:pt x="97" y="317"/>
                </a:cubicBezTo>
                <a:cubicBezTo>
                  <a:pt x="105" y="400"/>
                  <a:pt x="59" y="445"/>
                  <a:pt x="52" y="498"/>
                </a:cubicBezTo>
                <a:cubicBezTo>
                  <a:pt x="45" y="551"/>
                  <a:pt x="59" y="590"/>
                  <a:pt x="52" y="635"/>
                </a:cubicBezTo>
                <a:cubicBezTo>
                  <a:pt x="45" y="680"/>
                  <a:pt x="14" y="726"/>
                  <a:pt x="7" y="771"/>
                </a:cubicBezTo>
                <a:cubicBezTo>
                  <a:pt x="0" y="816"/>
                  <a:pt x="7" y="862"/>
                  <a:pt x="7" y="907"/>
                </a:cubicBezTo>
                <a:cubicBezTo>
                  <a:pt x="7" y="952"/>
                  <a:pt x="7" y="1005"/>
                  <a:pt x="7" y="1043"/>
                </a:cubicBezTo>
                <a:cubicBezTo>
                  <a:pt x="7" y="1081"/>
                  <a:pt x="7" y="1127"/>
                  <a:pt x="7" y="1134"/>
                </a:cubicBezTo>
              </a:path>
            </a:pathLst>
          </a:custGeom>
          <a:noFill/>
          <a:ln w="76200" cmpd="sng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7470" name="Line 14"/>
          <p:cNvSpPr>
            <a:spLocks noChangeShapeType="1"/>
          </p:cNvSpPr>
          <p:nvPr/>
        </p:nvSpPr>
        <p:spPr bwMode="auto">
          <a:xfrm>
            <a:off x="1692275" y="4437063"/>
            <a:ext cx="1079500" cy="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7471" name="Text Box 15"/>
          <p:cNvSpPr txBox="1">
            <a:spLocks noChangeArrowheads="1"/>
          </p:cNvSpPr>
          <p:nvPr/>
        </p:nvSpPr>
        <p:spPr bwMode="auto">
          <a:xfrm>
            <a:off x="323850" y="3933825"/>
            <a:ext cx="2017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>
                <a:solidFill>
                  <a:srgbClr val="000000"/>
                </a:solidFill>
                <a:latin typeface="Arial Black" pitchFamily="34" charset="0"/>
              </a:rPr>
              <a:t>инъекции</a:t>
            </a:r>
          </a:p>
        </p:txBody>
      </p:sp>
      <p:sp>
        <p:nvSpPr>
          <p:cNvPr id="147472" name="Line 16"/>
          <p:cNvSpPr>
            <a:spLocks noChangeShapeType="1"/>
          </p:cNvSpPr>
          <p:nvPr/>
        </p:nvSpPr>
        <p:spPr bwMode="auto">
          <a:xfrm>
            <a:off x="1476375" y="3500438"/>
            <a:ext cx="1079500" cy="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7473" name="Text Box 17"/>
          <p:cNvSpPr txBox="1">
            <a:spLocks noChangeArrowheads="1"/>
          </p:cNvSpPr>
          <p:nvPr/>
        </p:nvSpPr>
        <p:spPr bwMode="auto">
          <a:xfrm>
            <a:off x="250825" y="2924175"/>
            <a:ext cx="2017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600">
                <a:solidFill>
                  <a:srgbClr val="000000"/>
                </a:solidFill>
                <a:latin typeface="Arial Black" pitchFamily="34" charset="0"/>
              </a:rPr>
              <a:t>ПЕРЕСЕЧЕНИЕ</a:t>
            </a:r>
          </a:p>
        </p:txBody>
      </p:sp>
      <p:sp>
        <p:nvSpPr>
          <p:cNvPr id="147474" name="Rectangle 18"/>
          <p:cNvSpPr>
            <a:spLocks noChangeArrowheads="1"/>
          </p:cNvSpPr>
          <p:nvPr/>
        </p:nvSpPr>
        <p:spPr bwMode="auto">
          <a:xfrm>
            <a:off x="4097338" y="2800350"/>
            <a:ext cx="4656137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ru-RU" altLang="ru-RU" sz="2400" b="1">
                <a:solidFill>
                  <a:srgbClr val="FFFF00"/>
                </a:solidFill>
              </a:rPr>
              <a:t>Ограниченный варикоз</a:t>
            </a:r>
          </a:p>
          <a:p>
            <a:pPr>
              <a:buClr>
                <a:srgbClr val="FF0066"/>
              </a:buClr>
              <a:buFont typeface="Wingdings" pitchFamily="2" charset="2"/>
              <a:buNone/>
            </a:pPr>
            <a:r>
              <a:rPr lang="ru-RU" altLang="ru-RU" sz="2400" b="1">
                <a:solidFill>
                  <a:srgbClr val="FFFF00"/>
                </a:solidFill>
              </a:rPr>
              <a:t>с патологическими сбросами</a:t>
            </a: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endParaRPr lang="ru-RU" altLang="ru-RU" sz="2400" b="1">
              <a:solidFill>
                <a:srgbClr val="FFFF00"/>
              </a:solidFill>
            </a:endParaRP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ru-RU" altLang="ru-RU" sz="2400" b="1">
                <a:solidFill>
                  <a:srgbClr val="FFFF00"/>
                </a:solidFill>
              </a:rPr>
              <a:t>Рецидивный варикоз</a:t>
            </a: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endParaRPr lang="ru-RU" altLang="ru-RU" sz="2400" b="1">
              <a:solidFill>
                <a:srgbClr val="FFFF00"/>
              </a:solidFill>
            </a:endParaRP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ru-RU" altLang="ru-RU" sz="2400" b="1">
                <a:solidFill>
                  <a:srgbClr val="FFFF00"/>
                </a:solidFill>
              </a:rPr>
              <a:t>ХВН 0-2</a:t>
            </a: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endParaRPr lang="ru-RU" altLang="ru-RU" sz="2400" b="1">
              <a:solidFill>
                <a:srgbClr val="FFFF00"/>
              </a:solidFill>
            </a:endParaRP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ru-RU" altLang="ru-RU" sz="2400" b="1">
                <a:solidFill>
                  <a:srgbClr val="FFFF00"/>
                </a:solidFill>
              </a:rPr>
              <a:t>СЕАР 2-4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8229600" cy="1143000"/>
          </a:xfrm>
        </p:spPr>
        <p:txBody>
          <a:bodyPr/>
          <a:lstStyle/>
          <a:p>
            <a:r>
              <a:rPr lang="ru-RU" altLang="ru-RU" sz="4000"/>
              <a:t>ОСЛОЖНЕНИЯ КОМБИНИРОВАННОГО ЛЕЧЕНИЯ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r>
              <a:rPr lang="ru-RU" altLang="ru-RU"/>
              <a:t>Осложнений не было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5175"/>
            <a:ext cx="9467850" cy="1143000"/>
          </a:xfrm>
        </p:spPr>
        <p:txBody>
          <a:bodyPr/>
          <a:lstStyle/>
          <a:p>
            <a:r>
              <a:rPr lang="ru-RU" altLang="ru-RU" sz="4000" b="1">
                <a:solidFill>
                  <a:srgbClr val="FFFF00"/>
                </a:solidFill>
                <a:effectLst/>
              </a:rPr>
              <a:t>РЕЗУЛЬТАТЫ КОМБИНИРОВАННОГО ЛЕЧЕНИЯ </a:t>
            </a:r>
            <a:r>
              <a:rPr lang="en-US" altLang="ru-RU" sz="4000" b="1">
                <a:solidFill>
                  <a:srgbClr val="FFFF00"/>
                </a:solidFill>
                <a:effectLst/>
              </a:rPr>
              <a:t>(SF-36)</a:t>
            </a:r>
            <a:r>
              <a:rPr lang="ru-RU" altLang="ru-RU" sz="4000" b="1">
                <a:solidFill>
                  <a:srgbClr val="FFFF00"/>
                </a:solidFill>
                <a:effectLst/>
              </a:rPr>
              <a:t/>
            </a:r>
            <a:br>
              <a:rPr lang="ru-RU" altLang="ru-RU" sz="4000" b="1">
                <a:solidFill>
                  <a:srgbClr val="FFFF00"/>
                </a:solidFill>
                <a:effectLst/>
              </a:rPr>
            </a:br>
            <a:endParaRPr lang="ru-RU" altLang="ru-RU" sz="4000" b="1">
              <a:solidFill>
                <a:srgbClr val="FFFF00"/>
              </a:solidFill>
              <a:effectLst/>
            </a:endParaRP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565400"/>
            <a:ext cx="8447088" cy="4530725"/>
          </a:xfrm>
        </p:spPr>
        <p:txBody>
          <a:bodyPr/>
          <a:lstStyle/>
          <a:p>
            <a:pPr marL="609600" indent="-609600"/>
            <a:r>
              <a:rPr lang="ru-RU" altLang="ru-RU">
                <a:solidFill>
                  <a:srgbClr val="00FF00"/>
                </a:solidFill>
                <a:effectLst/>
              </a:rPr>
              <a:t>ОТЛИЧНО		          		 </a:t>
            </a:r>
            <a:r>
              <a:rPr lang="ru-RU" altLang="ru-RU" sz="4000" b="1">
                <a:solidFill>
                  <a:srgbClr val="00FF00"/>
                </a:solidFill>
                <a:effectLst/>
              </a:rPr>
              <a:t>37,3%</a:t>
            </a:r>
          </a:p>
          <a:p>
            <a:pPr marL="609600" indent="-609600"/>
            <a:r>
              <a:rPr lang="ru-RU" altLang="ru-RU">
                <a:solidFill>
                  <a:srgbClr val="FFFF00"/>
                </a:solidFill>
                <a:effectLst/>
              </a:rPr>
              <a:t>ХОРОШО		           		45,7%</a:t>
            </a:r>
          </a:p>
          <a:p>
            <a:pPr marL="609600" indent="-609600"/>
            <a:r>
              <a:rPr lang="ru-RU" altLang="ru-RU">
                <a:effectLst/>
              </a:rPr>
              <a:t>УДОВЛЕТВОРИТЕЛЬНО       	10,2%</a:t>
            </a:r>
          </a:p>
          <a:p>
            <a:pPr marL="609600" indent="-609600"/>
            <a:r>
              <a:rPr lang="ru-RU" altLang="ru-RU">
                <a:solidFill>
                  <a:srgbClr val="FF0066"/>
                </a:solidFill>
                <a:effectLst/>
              </a:rPr>
              <a:t>НЕУДОВЛЕТВОРИТЕЛЬНО   	</a:t>
            </a:r>
            <a:r>
              <a:rPr lang="ru-RU" altLang="ru-RU" sz="4000" b="1">
                <a:solidFill>
                  <a:srgbClr val="FF0066"/>
                </a:solidFill>
                <a:effectLst/>
              </a:rPr>
              <a:t>6,8%</a:t>
            </a:r>
          </a:p>
          <a:p>
            <a:pPr marL="609600" indent="-609600">
              <a:buFont typeface="Wingdings" pitchFamily="2" charset="2"/>
              <a:buNone/>
            </a:pPr>
            <a:endParaRPr lang="ru-RU" altLang="ru-RU" sz="4000" b="1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149850"/>
          </a:xfrm>
        </p:spPr>
        <p:txBody>
          <a:bodyPr/>
          <a:lstStyle/>
          <a:p>
            <a:r>
              <a:rPr lang="ru-RU" altLang="ru-RU" b="1">
                <a:solidFill>
                  <a:srgbClr val="FFFF00"/>
                </a:solidFill>
              </a:rPr>
              <a:t>Применение у больных ВРВНК всех клинических групп (по классификации СЕАР) эластического компрессионного трикотажа,  как самостоятельно, так и в процессе консервативного, склерозирующего и оперативного лечения, позволяет получить отличный результат у 67% пациентов, хороший – у  28%, удовлетворительный – у 4%.</a:t>
            </a:r>
          </a:p>
          <a:p>
            <a:endParaRPr lang="ru-RU" altLang="ru-RU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4663" y="277813"/>
            <a:ext cx="4859337" cy="2214562"/>
          </a:xfrm>
        </p:spPr>
        <p:txBody>
          <a:bodyPr/>
          <a:lstStyle/>
          <a:p>
            <a:r>
              <a:rPr lang="ru-RU" altLang="ru-RU" sz="2800">
                <a:latin typeface="Arial Black" pitchFamily="34" charset="0"/>
              </a:rPr>
              <a:t>КОМПРЕССИОННОЕ ЛЕЧЕНИЕ</a:t>
            </a:r>
            <a:br>
              <a:rPr lang="ru-RU" altLang="ru-RU" sz="2800">
                <a:latin typeface="Arial Black" pitchFamily="34" charset="0"/>
              </a:rPr>
            </a:br>
            <a:r>
              <a:rPr lang="ru-RU" altLang="ru-RU" sz="2800">
                <a:latin typeface="Arial Black" pitchFamily="34" charset="0"/>
              </a:rPr>
              <a:t> </a:t>
            </a:r>
            <a:r>
              <a:rPr lang="ru-RU" altLang="ru-RU" sz="2400">
                <a:latin typeface="Arial Black" pitchFamily="34" charset="0"/>
              </a:rPr>
              <a:t>(группы </a:t>
            </a:r>
            <a:r>
              <a:rPr lang="ru-RU" altLang="ru-RU" sz="2400">
                <a:solidFill>
                  <a:srgbClr val="FF0066"/>
                </a:solidFill>
                <a:latin typeface="Arial Black" pitchFamily="34" charset="0"/>
              </a:rPr>
              <a:t>С0-С6</a:t>
            </a:r>
            <a:r>
              <a:rPr lang="ru-RU" altLang="ru-RU" sz="2400">
                <a:latin typeface="Arial Black" pitchFamily="34" charset="0"/>
              </a:rPr>
              <a:t> по СЕАР)</a:t>
            </a:r>
          </a:p>
        </p:txBody>
      </p:sp>
      <p:pic>
        <p:nvPicPr>
          <p:cNvPr id="148483" name="Picture 3" descr="v1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41402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0" y="2708275"/>
            <a:ext cx="2195513" cy="20891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8485" name="AutoShape 5"/>
          <p:cNvSpPr>
            <a:spLocks noChangeArrowheads="1"/>
          </p:cNvSpPr>
          <p:nvPr/>
        </p:nvSpPr>
        <p:spPr bwMode="auto">
          <a:xfrm>
            <a:off x="1187450" y="1052513"/>
            <a:ext cx="431800" cy="5545137"/>
          </a:xfrm>
          <a:prstGeom prst="upArrow">
            <a:avLst>
              <a:gd name="adj1" fmla="val 50000"/>
              <a:gd name="adj2" fmla="val 32104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8486" name="Text Box 6"/>
          <p:cNvSpPr txBox="1">
            <a:spLocks noChangeArrowheads="1"/>
          </p:cNvSpPr>
          <p:nvPr/>
        </p:nvSpPr>
        <p:spPr bwMode="auto">
          <a:xfrm>
            <a:off x="0" y="6092825"/>
            <a:ext cx="118745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  <a:latin typeface="Arial Black" pitchFamily="34" charset="0"/>
              </a:rPr>
              <a:t>100</a:t>
            </a:r>
          </a:p>
        </p:txBody>
      </p:sp>
      <p:sp>
        <p:nvSpPr>
          <p:cNvPr id="148487" name="Text Box 7"/>
          <p:cNvSpPr txBox="1">
            <a:spLocks noChangeArrowheads="1"/>
          </p:cNvSpPr>
          <p:nvPr/>
        </p:nvSpPr>
        <p:spPr bwMode="auto">
          <a:xfrm>
            <a:off x="0" y="4005263"/>
            <a:ext cx="118745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  <a:latin typeface="Arial Black" pitchFamily="34" charset="0"/>
              </a:rPr>
              <a:t>70</a:t>
            </a:r>
          </a:p>
        </p:txBody>
      </p:sp>
      <p:sp>
        <p:nvSpPr>
          <p:cNvPr id="148488" name="Text Box 8"/>
          <p:cNvSpPr txBox="1">
            <a:spLocks noChangeArrowheads="1"/>
          </p:cNvSpPr>
          <p:nvPr/>
        </p:nvSpPr>
        <p:spPr bwMode="auto">
          <a:xfrm>
            <a:off x="0" y="1989138"/>
            <a:ext cx="118745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  <a:latin typeface="Arial Black" pitchFamily="34" charset="0"/>
              </a:rPr>
              <a:t>40</a:t>
            </a:r>
          </a:p>
        </p:txBody>
      </p:sp>
      <p:sp>
        <p:nvSpPr>
          <p:cNvPr id="148489" name="Text Box 9"/>
          <p:cNvSpPr txBox="1">
            <a:spLocks noChangeArrowheads="1"/>
          </p:cNvSpPr>
          <p:nvPr/>
        </p:nvSpPr>
        <p:spPr bwMode="auto">
          <a:xfrm>
            <a:off x="0" y="549275"/>
            <a:ext cx="1908175" cy="7318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b="1">
                <a:solidFill>
                  <a:schemeClr val="accent1"/>
                </a:solidFill>
                <a:latin typeface="Arial Black" pitchFamily="34" charset="0"/>
              </a:rPr>
              <a:t>%</a:t>
            </a:r>
            <a:r>
              <a:rPr lang="ru-RU" altLang="ru-RU" sz="2400">
                <a:solidFill>
                  <a:schemeClr val="accent1"/>
                </a:solidFill>
                <a:latin typeface="Arial Black" pitchFamily="34" charset="0"/>
              </a:rPr>
              <a:t> </a:t>
            </a:r>
            <a:r>
              <a:rPr lang="ru-RU" altLang="ru-RU" sz="1400">
                <a:solidFill>
                  <a:schemeClr val="accent1"/>
                </a:solidFill>
                <a:latin typeface="Arial Black" pitchFamily="34" charset="0"/>
              </a:rPr>
              <a:t>КОМПРЕССИИ</a:t>
            </a:r>
          </a:p>
        </p:txBody>
      </p:sp>
      <p:sp>
        <p:nvSpPr>
          <p:cNvPr id="148490" name="Text Box 10"/>
          <p:cNvSpPr txBox="1">
            <a:spLocks noChangeArrowheads="1"/>
          </p:cNvSpPr>
          <p:nvPr/>
        </p:nvSpPr>
        <p:spPr bwMode="auto">
          <a:xfrm>
            <a:off x="4356100" y="2924175"/>
            <a:ext cx="4537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 sz="240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148491" name="Rectangle 11"/>
          <p:cNvSpPr>
            <a:spLocks noChangeArrowheads="1"/>
          </p:cNvSpPr>
          <p:nvPr/>
        </p:nvSpPr>
        <p:spPr bwMode="auto">
          <a:xfrm>
            <a:off x="4284663" y="2019300"/>
            <a:ext cx="45720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ru-RU" altLang="ru-RU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Проведены клинические испытания</a:t>
            </a: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ru-RU" altLang="ru-RU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Трикотаж зарегистрирован</a:t>
            </a: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ru-RU" altLang="ru-RU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Применен при хирургическом лечении</a:t>
            </a: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ru-RU" altLang="ru-RU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Применен при ФСТ</a:t>
            </a: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ru-RU" altLang="ru-RU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Применен при комбинированном лечении</a:t>
            </a: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ru-RU" altLang="ru-RU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Результаты проанализированы при использовании как самостоятельного средства лечения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65175"/>
            <a:ext cx="8291512" cy="1143000"/>
          </a:xfrm>
        </p:spPr>
        <p:txBody>
          <a:bodyPr/>
          <a:lstStyle/>
          <a:p>
            <a:r>
              <a:rPr lang="ru-RU" altLang="ru-RU" sz="4000" b="1">
                <a:solidFill>
                  <a:srgbClr val="FFFF00"/>
                </a:solidFill>
                <a:effectLst/>
              </a:rPr>
              <a:t>РЕЗУЛЬТАТЫ КОМПРЕССИОННОЙ ТЕРАПИИ (</a:t>
            </a:r>
            <a:r>
              <a:rPr lang="en-US" altLang="ru-RU" sz="4000" b="1">
                <a:solidFill>
                  <a:srgbClr val="FFFF00"/>
                </a:solidFill>
                <a:effectLst/>
              </a:rPr>
              <a:t>SF-36)</a:t>
            </a:r>
            <a:r>
              <a:rPr lang="ru-RU" altLang="ru-RU" sz="4000">
                <a:solidFill>
                  <a:srgbClr val="FFFF00"/>
                </a:solidFill>
                <a:effectLst/>
              </a:rPr>
              <a:t/>
            </a:r>
            <a:br>
              <a:rPr lang="ru-RU" altLang="ru-RU" sz="4000">
                <a:solidFill>
                  <a:srgbClr val="FFFF00"/>
                </a:solidFill>
                <a:effectLst/>
              </a:rPr>
            </a:br>
            <a:endParaRPr lang="ru-RU" altLang="ru-RU" sz="4000">
              <a:solidFill>
                <a:srgbClr val="FFFF00"/>
              </a:solidFill>
              <a:effectLst/>
            </a:endParaRP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636838"/>
            <a:ext cx="8229600" cy="4530725"/>
          </a:xfrm>
        </p:spPr>
        <p:txBody>
          <a:bodyPr/>
          <a:lstStyle/>
          <a:p>
            <a:r>
              <a:rPr lang="ru-RU" altLang="ru-RU">
                <a:solidFill>
                  <a:srgbClr val="00FF00"/>
                </a:solidFill>
                <a:effectLst/>
              </a:rPr>
              <a:t>ОТЛИЧНО		           		</a:t>
            </a:r>
            <a:r>
              <a:rPr lang="ru-RU" altLang="ru-RU" sz="4000" b="1">
                <a:solidFill>
                  <a:srgbClr val="00FF00"/>
                </a:solidFill>
                <a:effectLst/>
              </a:rPr>
              <a:t>67%</a:t>
            </a:r>
          </a:p>
          <a:p>
            <a:r>
              <a:rPr lang="ru-RU" altLang="ru-RU">
                <a:solidFill>
                  <a:srgbClr val="FFFF00"/>
                </a:solidFill>
                <a:effectLst/>
              </a:rPr>
              <a:t>ХОРОШО		          		28%</a:t>
            </a:r>
          </a:p>
          <a:p>
            <a:r>
              <a:rPr lang="ru-RU" altLang="ru-RU">
                <a:effectLst/>
              </a:rPr>
              <a:t>УДОВЛЕТВОРИТЕЛЬНО       	4%</a:t>
            </a:r>
          </a:p>
          <a:p>
            <a:r>
              <a:rPr lang="ru-RU" altLang="ru-RU">
                <a:solidFill>
                  <a:srgbClr val="FF0066"/>
                </a:solidFill>
                <a:effectLst/>
              </a:rPr>
              <a:t>НЕУДОВЛЕТВОРИТЕЛЬНО 	</a:t>
            </a:r>
            <a:r>
              <a:rPr lang="ru-RU" altLang="ru-RU" sz="4000" b="1">
                <a:solidFill>
                  <a:srgbClr val="FF0066"/>
                </a:solidFill>
                <a:effectLst/>
              </a:rPr>
              <a:t>1%</a:t>
            </a:r>
          </a:p>
          <a:p>
            <a:endParaRPr lang="ru-RU" altLang="ru-RU" sz="40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60350"/>
            <a:ext cx="8229600" cy="45307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800" b="1">
                <a:solidFill>
                  <a:srgbClr val="FFFF00"/>
                </a:solidFill>
              </a:rPr>
              <a:t>Поэтапное, неуклонно прогрессирующее  развитие ВРВНК требует поэтапного и комплексного лечения заболевания : </a:t>
            </a:r>
          </a:p>
          <a:p>
            <a:pPr>
              <a:lnSpc>
                <a:spcPct val="80000"/>
              </a:lnSpc>
            </a:pPr>
            <a:r>
              <a:rPr lang="ru-RU" altLang="ru-RU" sz="2800" b="1">
                <a:solidFill>
                  <a:srgbClr val="FFFF00"/>
                </a:solidFill>
              </a:rPr>
              <a:t>в 40% случаев – хирургическое, </a:t>
            </a:r>
          </a:p>
          <a:p>
            <a:pPr>
              <a:lnSpc>
                <a:spcPct val="80000"/>
              </a:lnSpc>
            </a:pPr>
            <a:r>
              <a:rPr lang="ru-RU" altLang="ru-RU" sz="2800" b="1">
                <a:solidFill>
                  <a:srgbClr val="FFFF00"/>
                </a:solidFill>
              </a:rPr>
              <a:t>в 20 % – ФСТ, </a:t>
            </a:r>
          </a:p>
          <a:p>
            <a:pPr>
              <a:lnSpc>
                <a:spcPct val="80000"/>
              </a:lnSpc>
            </a:pPr>
            <a:r>
              <a:rPr lang="ru-RU" altLang="ru-RU" sz="2800" b="1">
                <a:solidFill>
                  <a:srgbClr val="FFFF00"/>
                </a:solidFill>
              </a:rPr>
              <a:t>в 15% – комбинированное, </a:t>
            </a:r>
          </a:p>
          <a:p>
            <a:pPr>
              <a:lnSpc>
                <a:spcPct val="80000"/>
              </a:lnSpc>
            </a:pPr>
            <a:r>
              <a:rPr lang="ru-RU" altLang="ru-RU" sz="2800" b="1">
                <a:solidFill>
                  <a:srgbClr val="FFFF00"/>
                </a:solidFill>
              </a:rPr>
              <a:t>в 25% случаев – консервативное, и </a:t>
            </a:r>
          </a:p>
          <a:p>
            <a:pPr>
              <a:lnSpc>
                <a:spcPct val="80000"/>
              </a:lnSpc>
            </a:pPr>
            <a:r>
              <a:rPr lang="ru-RU" altLang="ru-RU" sz="2800" b="1">
                <a:solidFill>
                  <a:srgbClr val="FFFF00"/>
                </a:solidFill>
              </a:rPr>
              <a:t>в 60% всех лечебных мероприятий перейти к стационарзамещающим технологиям. </a:t>
            </a:r>
          </a:p>
          <a:p>
            <a:pPr>
              <a:lnSpc>
                <a:spcPct val="80000"/>
              </a:lnSpc>
            </a:pPr>
            <a:r>
              <a:rPr lang="ru-RU" altLang="ru-RU" sz="2800" b="1">
                <a:solidFill>
                  <a:srgbClr val="FFFF00"/>
                </a:solidFill>
              </a:rPr>
              <a:t>Внедрение стационарзамещающих технологий в лечение ВРВНК приводит к снижению затрат на лечение одного пациента в 2,4 раза.</a:t>
            </a:r>
          </a:p>
          <a:p>
            <a:pPr>
              <a:lnSpc>
                <a:spcPct val="80000"/>
              </a:lnSpc>
            </a:pPr>
            <a:endParaRPr lang="ru-RU" altLang="ru-RU" sz="280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26"/>
          <p:cNvSpPr>
            <a:spLocks noChangeArrowheads="1"/>
          </p:cNvSpPr>
          <p:nvPr/>
        </p:nvSpPr>
        <p:spPr bwMode="auto">
          <a:xfrm>
            <a:off x="2700338" y="2636838"/>
            <a:ext cx="3743325" cy="158432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600" b="1">
                <a:solidFill>
                  <a:schemeClr val="bg1"/>
                </a:solidFill>
                <a:latin typeface="Times New Roman" pitchFamily="18" charset="0"/>
              </a:rPr>
              <a:t>БАЗОВОЕ </a:t>
            </a:r>
          </a:p>
          <a:p>
            <a:pPr algn="ctr"/>
            <a:r>
              <a:rPr lang="ru-RU" altLang="ru-RU" sz="2600" b="1">
                <a:solidFill>
                  <a:schemeClr val="bg1"/>
                </a:solidFill>
                <a:latin typeface="Times New Roman" pitchFamily="18" charset="0"/>
              </a:rPr>
              <a:t>(КОМПРЕССИОННОЕ) </a:t>
            </a:r>
          </a:p>
          <a:p>
            <a:pPr algn="ctr"/>
            <a:r>
              <a:rPr lang="ru-RU" altLang="ru-RU" sz="2600" b="1">
                <a:solidFill>
                  <a:schemeClr val="bg1"/>
                </a:solidFill>
                <a:latin typeface="Times New Roman" pitchFamily="18" charset="0"/>
              </a:rPr>
              <a:t>ЛЕЧЕНИЕ</a:t>
            </a:r>
          </a:p>
        </p:txBody>
      </p:sp>
      <p:sp>
        <p:nvSpPr>
          <p:cNvPr id="54276" name="Rectangle 1028"/>
          <p:cNvSpPr>
            <a:spLocks noChangeArrowheads="1"/>
          </p:cNvSpPr>
          <p:nvPr/>
        </p:nvSpPr>
        <p:spPr bwMode="auto">
          <a:xfrm>
            <a:off x="6096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altLang="ru-RU" sz="3200" b="1">
                <a:solidFill>
                  <a:srgbClr val="FFFF00"/>
                </a:solidFill>
                <a:latin typeface="Arial" charset="0"/>
              </a:rPr>
              <a:t>Н</a:t>
            </a:r>
            <a:r>
              <a:rPr lang="ru-RU" altLang="ru-RU" sz="2500" b="1">
                <a:solidFill>
                  <a:srgbClr val="FFFF00"/>
                </a:solidFill>
                <a:latin typeface="Arial" charset="0"/>
              </a:rPr>
              <a:t>ОВЫЕ ПРИНЦИПЫ ЛЕЧЕНИЯ </a:t>
            </a:r>
            <a:r>
              <a:rPr lang="ru-RU" altLang="ru-RU" sz="3200" b="1">
                <a:solidFill>
                  <a:srgbClr val="FFFF00"/>
                </a:solidFill>
                <a:latin typeface="Arial" charset="0"/>
              </a:rPr>
              <a:t>ВРВНК</a:t>
            </a:r>
          </a:p>
        </p:txBody>
      </p:sp>
      <p:grpSp>
        <p:nvGrpSpPr>
          <p:cNvPr id="54302" name="Group 1054"/>
          <p:cNvGrpSpPr>
            <a:grpSpLocks/>
          </p:cNvGrpSpPr>
          <p:nvPr/>
        </p:nvGrpSpPr>
        <p:grpSpPr bwMode="auto">
          <a:xfrm>
            <a:off x="0" y="2852738"/>
            <a:ext cx="2133600" cy="1143000"/>
            <a:chOff x="336" y="1776"/>
            <a:chExt cx="1344" cy="720"/>
          </a:xfrm>
        </p:grpSpPr>
        <p:sp>
          <p:nvSpPr>
            <p:cNvPr id="54277" name="Rectangle 1029"/>
            <p:cNvSpPr>
              <a:spLocks noChangeArrowheads="1"/>
            </p:cNvSpPr>
            <p:nvPr/>
          </p:nvSpPr>
          <p:spPr bwMode="auto">
            <a:xfrm>
              <a:off x="336" y="1776"/>
              <a:ext cx="1344" cy="720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/>
              <a:r>
                <a:rPr lang="ru-RU" altLang="ru-RU" sz="2600" b="1">
                  <a:solidFill>
                    <a:schemeClr val="bg1"/>
                  </a:solidFill>
                  <a:latin typeface="Times New Roman" pitchFamily="18" charset="0"/>
                </a:rPr>
                <a:t>Оперативное</a:t>
              </a:r>
            </a:p>
          </p:txBody>
        </p:sp>
        <p:sp>
          <p:nvSpPr>
            <p:cNvPr id="54279" name="Line 1031"/>
            <p:cNvSpPr>
              <a:spLocks noChangeShapeType="1"/>
            </p:cNvSpPr>
            <p:nvPr/>
          </p:nvSpPr>
          <p:spPr bwMode="auto">
            <a:xfrm>
              <a:off x="336" y="2160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80" name="Text Box 1032"/>
            <p:cNvSpPr txBox="1">
              <a:spLocks noChangeArrowheads="1"/>
            </p:cNvSpPr>
            <p:nvPr/>
          </p:nvSpPr>
          <p:spPr bwMode="auto">
            <a:xfrm>
              <a:off x="760" y="2160"/>
              <a:ext cx="584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2600" b="1">
                  <a:solidFill>
                    <a:schemeClr val="bg1"/>
                  </a:solidFill>
                  <a:latin typeface="Times New Roman" pitchFamily="18" charset="0"/>
                </a:rPr>
                <a:t>40 %</a:t>
              </a:r>
            </a:p>
          </p:txBody>
        </p:sp>
      </p:grpSp>
      <p:grpSp>
        <p:nvGrpSpPr>
          <p:cNvPr id="54303" name="Group 1055"/>
          <p:cNvGrpSpPr>
            <a:grpSpLocks/>
          </p:cNvGrpSpPr>
          <p:nvPr/>
        </p:nvGrpSpPr>
        <p:grpSpPr bwMode="auto">
          <a:xfrm>
            <a:off x="3132138" y="836613"/>
            <a:ext cx="2895600" cy="1143000"/>
            <a:chOff x="2016" y="1776"/>
            <a:chExt cx="1824" cy="720"/>
          </a:xfrm>
        </p:grpSpPr>
        <p:sp>
          <p:nvSpPr>
            <p:cNvPr id="54281" name="Rectangle 1033"/>
            <p:cNvSpPr>
              <a:spLocks noChangeArrowheads="1"/>
            </p:cNvSpPr>
            <p:nvPr/>
          </p:nvSpPr>
          <p:spPr bwMode="auto">
            <a:xfrm>
              <a:off x="2016" y="1776"/>
              <a:ext cx="1824" cy="72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/>
              <a:r>
                <a:rPr lang="ru-RU" altLang="ru-RU" sz="2800" b="1">
                  <a:solidFill>
                    <a:schemeClr val="bg1"/>
                  </a:solidFill>
                  <a:latin typeface="Times New Roman" pitchFamily="18" charset="0"/>
                </a:rPr>
                <a:t>Консервативное</a:t>
              </a:r>
            </a:p>
          </p:txBody>
        </p:sp>
        <p:sp>
          <p:nvSpPr>
            <p:cNvPr id="54282" name="Line 1034"/>
            <p:cNvSpPr>
              <a:spLocks noChangeShapeType="1"/>
            </p:cNvSpPr>
            <p:nvPr/>
          </p:nvSpPr>
          <p:spPr bwMode="auto">
            <a:xfrm>
              <a:off x="2016" y="2160"/>
              <a:ext cx="18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83" name="Text Box 1035"/>
            <p:cNvSpPr txBox="1">
              <a:spLocks noChangeArrowheads="1"/>
            </p:cNvSpPr>
            <p:nvPr/>
          </p:nvSpPr>
          <p:spPr bwMode="auto">
            <a:xfrm>
              <a:off x="2652" y="2144"/>
              <a:ext cx="584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2600" b="1">
                  <a:solidFill>
                    <a:schemeClr val="bg1"/>
                  </a:solidFill>
                  <a:latin typeface="Times New Roman" pitchFamily="18" charset="0"/>
                </a:rPr>
                <a:t>25 %</a:t>
              </a:r>
            </a:p>
          </p:txBody>
        </p:sp>
      </p:grpSp>
      <p:grpSp>
        <p:nvGrpSpPr>
          <p:cNvPr id="54304" name="Group 1056"/>
          <p:cNvGrpSpPr>
            <a:grpSpLocks/>
          </p:cNvGrpSpPr>
          <p:nvPr/>
        </p:nvGrpSpPr>
        <p:grpSpPr bwMode="auto">
          <a:xfrm>
            <a:off x="7010400" y="2781300"/>
            <a:ext cx="2133600" cy="1143000"/>
            <a:chOff x="4224" y="1776"/>
            <a:chExt cx="1344" cy="720"/>
          </a:xfrm>
        </p:grpSpPr>
        <p:sp>
          <p:nvSpPr>
            <p:cNvPr id="54284" name="Rectangle 1036"/>
            <p:cNvSpPr>
              <a:spLocks noChangeArrowheads="1"/>
            </p:cNvSpPr>
            <p:nvPr/>
          </p:nvSpPr>
          <p:spPr bwMode="auto">
            <a:xfrm>
              <a:off x="4224" y="1776"/>
              <a:ext cx="1344" cy="72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/>
              <a:r>
                <a:rPr lang="ru-RU" altLang="ru-RU" sz="2600" b="1">
                  <a:solidFill>
                    <a:schemeClr val="bg1"/>
                  </a:solidFill>
                  <a:latin typeface="Times New Roman" pitchFamily="18" charset="0"/>
                </a:rPr>
                <a:t>ФСТ</a:t>
              </a:r>
            </a:p>
          </p:txBody>
        </p:sp>
        <p:sp>
          <p:nvSpPr>
            <p:cNvPr id="54285" name="Line 1037"/>
            <p:cNvSpPr>
              <a:spLocks noChangeShapeType="1"/>
            </p:cNvSpPr>
            <p:nvPr/>
          </p:nvSpPr>
          <p:spPr bwMode="auto">
            <a:xfrm>
              <a:off x="4224" y="2160"/>
              <a:ext cx="134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86" name="Text Box 1038"/>
            <p:cNvSpPr txBox="1">
              <a:spLocks noChangeArrowheads="1"/>
            </p:cNvSpPr>
            <p:nvPr/>
          </p:nvSpPr>
          <p:spPr bwMode="auto">
            <a:xfrm>
              <a:off x="4614" y="2144"/>
              <a:ext cx="584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2600" b="1">
                  <a:solidFill>
                    <a:schemeClr val="bg1"/>
                  </a:solidFill>
                  <a:latin typeface="Times New Roman" pitchFamily="18" charset="0"/>
                </a:rPr>
                <a:t>20 %</a:t>
              </a:r>
            </a:p>
          </p:txBody>
        </p:sp>
      </p:grpSp>
      <p:grpSp>
        <p:nvGrpSpPr>
          <p:cNvPr id="54296" name="Group 1048"/>
          <p:cNvGrpSpPr>
            <a:grpSpLocks/>
          </p:cNvGrpSpPr>
          <p:nvPr/>
        </p:nvGrpSpPr>
        <p:grpSpPr bwMode="auto">
          <a:xfrm>
            <a:off x="3200400" y="5029200"/>
            <a:ext cx="2895600" cy="1219200"/>
            <a:chOff x="2016" y="3024"/>
            <a:chExt cx="1824" cy="768"/>
          </a:xfrm>
        </p:grpSpPr>
        <p:sp>
          <p:nvSpPr>
            <p:cNvPr id="54287" name="Rectangle 1039"/>
            <p:cNvSpPr>
              <a:spLocks noChangeArrowheads="1"/>
            </p:cNvSpPr>
            <p:nvPr/>
          </p:nvSpPr>
          <p:spPr bwMode="auto">
            <a:xfrm>
              <a:off x="2016" y="3024"/>
              <a:ext cx="1824" cy="768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/>
              <a:endParaRPr lang="ru-RU" altLang="ru-RU" sz="2600" b="1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54289" name="Line 1041"/>
            <p:cNvSpPr>
              <a:spLocks noChangeShapeType="1"/>
            </p:cNvSpPr>
            <p:nvPr/>
          </p:nvSpPr>
          <p:spPr bwMode="auto">
            <a:xfrm>
              <a:off x="2016" y="3408"/>
              <a:ext cx="182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90" name="Text Box 1042"/>
            <p:cNvSpPr txBox="1">
              <a:spLocks noChangeArrowheads="1"/>
            </p:cNvSpPr>
            <p:nvPr/>
          </p:nvSpPr>
          <p:spPr bwMode="auto">
            <a:xfrm>
              <a:off x="2688" y="3436"/>
              <a:ext cx="584" cy="308"/>
            </a:xfrm>
            <a:prstGeom prst="rect">
              <a:avLst/>
            </a:prstGeom>
            <a:solidFill>
              <a:srgbClr val="99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2600" b="1">
                  <a:solidFill>
                    <a:schemeClr val="bg1"/>
                  </a:solidFill>
                  <a:latin typeface="Times New Roman" pitchFamily="18" charset="0"/>
                </a:rPr>
                <a:t>15 %</a:t>
              </a:r>
            </a:p>
          </p:txBody>
        </p:sp>
      </p:grpSp>
      <p:sp>
        <p:nvSpPr>
          <p:cNvPr id="54297" name="AutoShape 1049"/>
          <p:cNvSpPr>
            <a:spLocks noChangeArrowheads="1"/>
          </p:cNvSpPr>
          <p:nvPr/>
        </p:nvSpPr>
        <p:spPr bwMode="auto">
          <a:xfrm rot="5357370" flipV="1">
            <a:off x="2174875" y="3157538"/>
            <a:ext cx="465138" cy="569912"/>
          </a:xfrm>
          <a:prstGeom prst="downArrow">
            <a:avLst>
              <a:gd name="adj1" fmla="val 50000"/>
              <a:gd name="adj2" fmla="val 3063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4305" name="AutoShape 1057"/>
          <p:cNvSpPr>
            <a:spLocks noChangeArrowheads="1"/>
          </p:cNvSpPr>
          <p:nvPr/>
        </p:nvSpPr>
        <p:spPr bwMode="auto">
          <a:xfrm rot="16297881" flipV="1">
            <a:off x="6496050" y="3089276"/>
            <a:ext cx="465137" cy="569912"/>
          </a:xfrm>
          <a:prstGeom prst="downArrow">
            <a:avLst>
              <a:gd name="adj1" fmla="val 50000"/>
              <a:gd name="adj2" fmla="val 3063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4306" name="AutoShape 1058"/>
          <p:cNvSpPr>
            <a:spLocks noChangeArrowheads="1"/>
          </p:cNvSpPr>
          <p:nvPr/>
        </p:nvSpPr>
        <p:spPr bwMode="auto">
          <a:xfrm rot="10795700" flipV="1">
            <a:off x="4354513" y="1989138"/>
            <a:ext cx="465137" cy="641350"/>
          </a:xfrm>
          <a:prstGeom prst="downArrow">
            <a:avLst>
              <a:gd name="adj1" fmla="val 50000"/>
              <a:gd name="adj2" fmla="val 3447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4307" name="AutoShape 1059"/>
          <p:cNvSpPr>
            <a:spLocks noChangeArrowheads="1"/>
          </p:cNvSpPr>
          <p:nvPr/>
        </p:nvSpPr>
        <p:spPr bwMode="auto">
          <a:xfrm rot="16597" flipV="1">
            <a:off x="4424363" y="4219575"/>
            <a:ext cx="465137" cy="793750"/>
          </a:xfrm>
          <a:prstGeom prst="downArrow">
            <a:avLst>
              <a:gd name="adj1" fmla="val 50000"/>
              <a:gd name="adj2" fmla="val 4266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4308" name="Text Box 1060"/>
          <p:cNvSpPr txBox="1">
            <a:spLocks noChangeArrowheads="1"/>
          </p:cNvSpPr>
          <p:nvPr/>
        </p:nvSpPr>
        <p:spPr bwMode="auto">
          <a:xfrm>
            <a:off x="3276600" y="5013325"/>
            <a:ext cx="3095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>
                <a:solidFill>
                  <a:schemeClr val="bg2"/>
                </a:solidFill>
                <a:latin typeface="Times New Roman" pitchFamily="18" charset="0"/>
              </a:rPr>
              <a:t>Комбинированное</a:t>
            </a:r>
          </a:p>
        </p:txBody>
      </p:sp>
      <p:sp>
        <p:nvSpPr>
          <p:cNvPr id="54310" name="Line 1062"/>
          <p:cNvSpPr>
            <a:spLocks noChangeShapeType="1"/>
          </p:cNvSpPr>
          <p:nvPr/>
        </p:nvSpPr>
        <p:spPr bwMode="auto">
          <a:xfrm flipH="1">
            <a:off x="971550" y="1412875"/>
            <a:ext cx="2160588" cy="1439863"/>
          </a:xfrm>
          <a:prstGeom prst="line">
            <a:avLst/>
          </a:prstGeom>
          <a:noFill/>
          <a:ln w="57150">
            <a:solidFill>
              <a:srgbClr val="FFFF99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311" name="Line 1063"/>
          <p:cNvSpPr>
            <a:spLocks noChangeShapeType="1"/>
          </p:cNvSpPr>
          <p:nvPr/>
        </p:nvSpPr>
        <p:spPr bwMode="auto">
          <a:xfrm>
            <a:off x="6011863" y="1412875"/>
            <a:ext cx="2016125" cy="1368425"/>
          </a:xfrm>
          <a:prstGeom prst="line">
            <a:avLst/>
          </a:prstGeom>
          <a:noFill/>
          <a:ln w="57150">
            <a:solidFill>
              <a:srgbClr val="FFFF99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312" name="Line 1064"/>
          <p:cNvSpPr>
            <a:spLocks noChangeShapeType="1"/>
          </p:cNvSpPr>
          <p:nvPr/>
        </p:nvSpPr>
        <p:spPr bwMode="auto">
          <a:xfrm>
            <a:off x="971550" y="4005263"/>
            <a:ext cx="2232025" cy="1655762"/>
          </a:xfrm>
          <a:prstGeom prst="line">
            <a:avLst/>
          </a:prstGeom>
          <a:noFill/>
          <a:ln w="57150">
            <a:solidFill>
              <a:srgbClr val="FFFF99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313" name="Line 1065"/>
          <p:cNvSpPr>
            <a:spLocks noChangeShapeType="1"/>
          </p:cNvSpPr>
          <p:nvPr/>
        </p:nvSpPr>
        <p:spPr bwMode="auto">
          <a:xfrm flipH="1">
            <a:off x="6084888" y="3933825"/>
            <a:ext cx="1943100" cy="1727200"/>
          </a:xfrm>
          <a:prstGeom prst="line">
            <a:avLst/>
          </a:prstGeom>
          <a:noFill/>
          <a:ln w="57150">
            <a:solidFill>
              <a:srgbClr val="FFFF99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8991600" cy="1143000"/>
          </a:xfrm>
        </p:spPr>
        <p:txBody>
          <a:bodyPr/>
          <a:lstStyle/>
          <a:p>
            <a:r>
              <a:rPr lang="ru-RU" altLang="ru-RU" sz="2800" b="1"/>
              <a:t>РЕЗУЛЬТАТЫ ХИРУРГИЧЕСКОГО, ФЛЕБОСКЛЕРОЗИРУЮЩЕГО </a:t>
            </a:r>
            <a:br>
              <a:rPr lang="ru-RU" altLang="ru-RU" sz="2800" b="1"/>
            </a:br>
            <a:r>
              <a:rPr lang="ru-RU" altLang="ru-RU" sz="2800" b="1"/>
              <a:t>И КОМБИНИРОВАННОГО ЛЕЧЕНИЯ (%)</a:t>
            </a:r>
          </a:p>
        </p:txBody>
      </p:sp>
      <p:graphicFrame>
        <p:nvGraphicFramePr>
          <p:cNvPr id="28605" name="Group 957"/>
          <p:cNvGraphicFramePr>
            <a:graphicFrameLocks noGrp="1"/>
          </p:cNvGraphicFramePr>
          <p:nvPr/>
        </p:nvGraphicFramePr>
        <p:xfrm>
          <a:off x="152400" y="1811338"/>
          <a:ext cx="8686800" cy="4967287"/>
        </p:xfrm>
        <a:graphic>
          <a:graphicData uri="http://schemas.openxmlformats.org/drawingml/2006/table">
            <a:tbl>
              <a:tblPr/>
              <a:tblGrid>
                <a:gridCol w="2209800"/>
                <a:gridCol w="1066800"/>
                <a:gridCol w="1066800"/>
                <a:gridCol w="1066800"/>
                <a:gridCol w="1066800"/>
                <a:gridCol w="1143000"/>
                <a:gridCol w="1066800"/>
              </a:tblGrid>
              <a:tr h="763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ОЦЕНКА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Хирургическ.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(гр. С4-С6)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ФСТ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(гр. С1-С2)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Комбиниров.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(гр. С2-С4)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Отлично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4" charset="0"/>
                        </a:rPr>
                        <a:t>36,0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81,9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88,0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4" charset="0"/>
                        </a:rPr>
                        <a:t>37,3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3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Хорошо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42,6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Black" pitchFamily="34" charset="0"/>
                        </a:rPr>
                        <a:t>45,7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Удовлетво-рительно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29,7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Неудовлетво-рительно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18,1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35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ИТОГО 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765175"/>
            <a:ext cx="8229600" cy="5543550"/>
          </a:xfrm>
        </p:spPr>
        <p:txBody>
          <a:bodyPr/>
          <a:lstStyle/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ru-RU" altLang="ru-RU" sz="2100"/>
              <a:t> </a:t>
            </a:r>
            <a:r>
              <a:rPr lang="ru-RU" altLang="ru-RU" sz="2800"/>
              <a:t>Затраты на хирургическое лечение превышают затраты на склерозирующее более чем в</a:t>
            </a:r>
            <a:r>
              <a:rPr lang="ru-RU" altLang="ru-RU" sz="2400"/>
              <a:t> </a:t>
            </a:r>
            <a:r>
              <a:rPr lang="ru-RU" altLang="ru-RU" b="1">
                <a:solidFill>
                  <a:srgbClr val="FF0066"/>
                </a:solidFill>
              </a:rPr>
              <a:t>10</a:t>
            </a:r>
            <a:r>
              <a:rPr lang="ru-RU" altLang="ru-RU" sz="2400"/>
              <a:t> </a:t>
            </a:r>
            <a:r>
              <a:rPr lang="ru-RU" altLang="ru-RU" sz="2800"/>
              <a:t>раз.</a:t>
            </a: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endParaRPr lang="ru-RU" altLang="ru-RU" sz="2800"/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ru-RU" altLang="ru-RU" sz="2800"/>
              <a:t>При рациональном применении всех видов лечения у больных ВРВНК, внедрении стационарзамещающих технологий, затраты на лечение снижаются в </a:t>
            </a:r>
            <a:r>
              <a:rPr lang="ru-RU" altLang="ru-RU" sz="2800" b="1">
                <a:solidFill>
                  <a:srgbClr val="FF0066"/>
                </a:solidFill>
              </a:rPr>
              <a:t>2,4</a:t>
            </a:r>
            <a:r>
              <a:rPr lang="ru-RU" altLang="ru-RU" sz="2800"/>
              <a:t> раза в сравнении с существующими подходами, без снижения качества жизни.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143000"/>
          </a:xfrm>
        </p:spPr>
        <p:txBody>
          <a:bodyPr/>
          <a:lstStyle/>
          <a:p>
            <a:r>
              <a:rPr lang="ru-RU" altLang="ru-RU" sz="3600"/>
              <a:t>СУЩЕСТВУЮЩИЕ ПРИНЦИПЫ</a:t>
            </a:r>
            <a:r>
              <a:rPr lang="en-US" altLang="ru-RU" sz="3600"/>
              <a:t> </a:t>
            </a:r>
            <a:r>
              <a:rPr lang="ru-RU" altLang="ru-RU" sz="3600"/>
              <a:t>ЛЕЧЕНИЯ </a:t>
            </a:r>
            <a:br>
              <a:rPr lang="ru-RU" altLang="ru-RU" sz="3600"/>
            </a:br>
            <a:r>
              <a:rPr lang="ru-RU" altLang="ru-RU" sz="3600"/>
              <a:t>ВАРИКОЗНОГО РАСШИРЕНИЯ ВЕН </a:t>
            </a:r>
            <a:br>
              <a:rPr lang="ru-RU" altLang="ru-RU" sz="3600"/>
            </a:br>
            <a:r>
              <a:rPr lang="ru-RU" altLang="ru-RU" sz="3600"/>
              <a:t>НИЖНИХ КОНЕЧНОСТЕЙ</a:t>
            </a:r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2514600" y="4343400"/>
            <a:ext cx="1143000" cy="1143000"/>
          </a:xfrm>
          <a:prstGeom prst="ellipse">
            <a:avLst/>
          </a:prstGeom>
          <a:gradFill rotWithShape="0">
            <a:gsLst>
              <a:gs pos="0">
                <a:srgbClr val="FF00FF">
                  <a:gamma/>
                  <a:tint val="33725"/>
                  <a:invGamma/>
                </a:srgbClr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3352800" y="3048000"/>
            <a:ext cx="2514600" cy="2590800"/>
          </a:xfrm>
          <a:prstGeom prst="ellipse">
            <a:avLst/>
          </a:prstGeom>
          <a:gradFill rotWithShape="0">
            <a:gsLst>
              <a:gs pos="0">
                <a:srgbClr val="008000">
                  <a:gamma/>
                  <a:tint val="64314"/>
                  <a:invGamma/>
                </a:srgbClr>
              </a:gs>
              <a:gs pos="100000">
                <a:srgbClr val="008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>
                <a:latin typeface="Times New Roman" pitchFamily="18" charset="0"/>
              </a:rPr>
              <a:t>36,9 %</a:t>
            </a:r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5943600" y="4876800"/>
            <a:ext cx="685800" cy="685800"/>
          </a:xfrm>
          <a:prstGeom prst="ellipse">
            <a:avLst/>
          </a:prstGeom>
          <a:gradFill rotWithShape="0">
            <a:gsLst>
              <a:gs pos="0">
                <a:srgbClr val="FFCC00">
                  <a:gamma/>
                  <a:tint val="33725"/>
                  <a:invGamma/>
                </a:srgbClr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000" b="1">
                <a:solidFill>
                  <a:schemeClr val="bg2"/>
                </a:solidFill>
                <a:latin typeface="Times New Roman" pitchFamily="18" charset="0"/>
              </a:rPr>
              <a:t>0,1%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267200"/>
            <a:ext cx="2895600" cy="457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>
                <a:solidFill>
                  <a:srgbClr val="FF66FF"/>
                </a:solidFill>
              </a:rPr>
              <a:t>Оперативное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555875" y="25654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altLang="ru-RU" sz="2600" b="1">
                <a:solidFill>
                  <a:srgbClr val="99FF66"/>
                </a:solidFill>
                <a:latin typeface="Arial" charset="0"/>
              </a:rPr>
              <a:t>Консервативное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6477000" y="4419600"/>
            <a:ext cx="1295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altLang="ru-RU" sz="2600" b="1">
                <a:solidFill>
                  <a:srgbClr val="FFFF00"/>
                </a:solidFill>
                <a:latin typeface="Arial" charset="0"/>
              </a:rPr>
              <a:t>ФСТ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2514600" y="4648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>
                <a:latin typeface="Times New Roman" pitchFamily="18" charset="0"/>
              </a:rPr>
              <a:t>6,2 %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i="1"/>
              <a:t>Благодарю за внимание</a:t>
            </a:r>
          </a:p>
        </p:txBody>
      </p:sp>
      <p:pic>
        <p:nvPicPr>
          <p:cNvPr id="194564" name="Picture 4" descr="P8130019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7156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567" name="Text Box 7"/>
          <p:cNvSpPr txBox="1">
            <a:spLocks noChangeArrowheads="1"/>
          </p:cNvSpPr>
          <p:nvPr/>
        </p:nvSpPr>
        <p:spPr bwMode="auto">
          <a:xfrm>
            <a:off x="468313" y="4937125"/>
            <a:ext cx="8675687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6000" b="1">
                <a:solidFill>
                  <a:srgbClr val="FFFF00"/>
                </a:solidFill>
                <a:latin typeface="Arial Black" pitchFamily="34" charset="0"/>
              </a:rPr>
              <a:t>Благодарю за внимание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r>
              <a:rPr lang="ru-RU" altLang="ru-RU" sz="5000"/>
              <a:t>Л</a:t>
            </a:r>
            <a:r>
              <a:rPr lang="ru-RU" altLang="ru-RU"/>
              <a:t>ЕЧЕНИЕ   </a:t>
            </a:r>
            <a:r>
              <a:rPr lang="ru-RU" altLang="ru-RU" sz="5000"/>
              <a:t>В Р В Н К</a:t>
            </a:r>
            <a:endParaRPr lang="ru-RU" altLang="ru-RU"/>
          </a:p>
        </p:txBody>
      </p:sp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990600" y="1431925"/>
          <a:ext cx="8937625" cy="527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7" name="Диаграмма" r:id="rId3" imgW="6286500" imgH="3714750" progId="MSGraph.Chart.8">
                  <p:embed/>
                </p:oleObj>
              </mc:Choice>
              <mc:Fallback>
                <p:oleObj name="Диаграмма" r:id="rId3" imgW="6286500" imgH="3714750" progId="MSGraph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431925"/>
                        <a:ext cx="8937625" cy="5273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6" name="Line 4"/>
          <p:cNvSpPr>
            <a:spLocks noChangeShapeType="1"/>
          </p:cNvSpPr>
          <p:nvPr/>
        </p:nvSpPr>
        <p:spPr bwMode="auto">
          <a:xfrm flipV="1">
            <a:off x="5181600" y="1676400"/>
            <a:ext cx="990600" cy="228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228600" y="3268663"/>
            <a:ext cx="3200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b="1">
                <a:solidFill>
                  <a:srgbClr val="66FFFF"/>
                </a:solidFill>
              </a:rPr>
              <a:t>к</a:t>
            </a:r>
            <a:r>
              <a:rPr lang="en-US" altLang="ru-RU" b="1">
                <a:solidFill>
                  <a:srgbClr val="66FFFF"/>
                </a:solidFill>
              </a:rPr>
              <a:t> </a:t>
            </a:r>
            <a:r>
              <a:rPr lang="ru-RU" altLang="ru-RU" b="1">
                <a:solidFill>
                  <a:srgbClr val="66FFFF"/>
                </a:solidFill>
              </a:rPr>
              <a:t>о</a:t>
            </a:r>
            <a:r>
              <a:rPr lang="en-US" altLang="ru-RU" b="1">
                <a:solidFill>
                  <a:srgbClr val="66FFFF"/>
                </a:solidFill>
              </a:rPr>
              <a:t> </a:t>
            </a:r>
            <a:r>
              <a:rPr lang="ru-RU" altLang="ru-RU" b="1">
                <a:solidFill>
                  <a:srgbClr val="66FFFF"/>
                </a:solidFill>
              </a:rPr>
              <a:t>н с е р в а т и в н о е</a:t>
            </a:r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>
            <a:off x="1219200" y="3733800"/>
            <a:ext cx="304800" cy="3810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 flipV="1">
            <a:off x="1295400" y="2895600"/>
            <a:ext cx="304800" cy="3810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5148263" y="1557338"/>
            <a:ext cx="1008062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V="1">
            <a:off x="1258888" y="2781300"/>
            <a:ext cx="504825" cy="503238"/>
          </a:xfrm>
          <a:prstGeom prst="line">
            <a:avLst/>
          </a:prstGeom>
          <a:noFill/>
          <a:ln w="57150">
            <a:solidFill>
              <a:srgbClr val="66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>
            <a:off x="1258888" y="3716338"/>
            <a:ext cx="504825" cy="504825"/>
          </a:xfrm>
          <a:prstGeom prst="line">
            <a:avLst/>
          </a:prstGeom>
          <a:noFill/>
          <a:ln w="57150">
            <a:solidFill>
              <a:srgbClr val="66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6877050" y="5734050"/>
            <a:ext cx="1511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 sz="2400"/>
          </a:p>
        </p:txBody>
      </p:sp>
      <p:sp>
        <p:nvSpPr>
          <p:cNvPr id="49166" name="Text Box 14"/>
          <p:cNvSpPr txBox="1">
            <a:spLocks noChangeArrowheads="1"/>
          </p:cNvSpPr>
          <p:nvPr/>
        </p:nvSpPr>
        <p:spPr bwMode="auto">
          <a:xfrm>
            <a:off x="4067175" y="2349500"/>
            <a:ext cx="1368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800">
                <a:solidFill>
                  <a:srgbClr val="FFFF00"/>
                </a:solidFill>
                <a:latin typeface="Arial Black" pitchFamily="34" charset="0"/>
              </a:rPr>
              <a:t>13,8%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534400" cy="1143000"/>
          </a:xfrm>
        </p:spPr>
        <p:txBody>
          <a:bodyPr/>
          <a:lstStyle/>
          <a:p>
            <a:r>
              <a:rPr lang="ru-RU" altLang="ru-RU" sz="3700" b="1">
                <a:solidFill>
                  <a:schemeClr val="tx1"/>
                </a:solidFill>
              </a:rPr>
              <a:t>ПРИЗНАКИ ФУНКЦИОНАЛЬНЫХ НАРУШЕНИЙ У БОЛЬНЫХ ВРВНК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077200" cy="4953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spcAft>
                <a:spcPct val="30000"/>
              </a:spcAft>
              <a:buClr>
                <a:srgbClr val="FF0066"/>
              </a:buClr>
              <a:buFont typeface="Wingdings" pitchFamily="2" charset="2"/>
              <a:buChar char="Ø"/>
            </a:pPr>
            <a:r>
              <a:rPr lang="ru-RU" altLang="ru-RU" sz="2700"/>
              <a:t> </a:t>
            </a:r>
            <a:r>
              <a:rPr lang="ru-RU" altLang="ru-RU" sz="2700" b="1">
                <a:solidFill>
                  <a:srgbClr val="FFFF00"/>
                </a:solidFill>
              </a:rPr>
              <a:t>отсутствие нарушений</a:t>
            </a:r>
            <a:r>
              <a:rPr lang="en-US" altLang="ru-RU" sz="2700" b="1">
                <a:solidFill>
                  <a:srgbClr val="FFFF00"/>
                </a:solidFill>
              </a:rPr>
              <a:t> </a:t>
            </a:r>
            <a:endParaRPr lang="ru-RU" altLang="ru-RU" sz="2700" b="1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30000"/>
              </a:spcAft>
              <a:buClr>
                <a:srgbClr val="FF0066"/>
              </a:buClr>
              <a:buFont typeface="Wingdings" pitchFamily="2" charset="2"/>
              <a:buChar char="Ø"/>
            </a:pPr>
            <a:r>
              <a:rPr lang="ru-RU" altLang="ru-RU" sz="2700" b="1">
                <a:solidFill>
                  <a:srgbClr val="FFFF00"/>
                </a:solidFill>
              </a:rPr>
              <a:t> эпизодические отеки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30000"/>
              </a:spcAft>
              <a:buClr>
                <a:srgbClr val="FF0066"/>
              </a:buClr>
              <a:buFont typeface="Wingdings" pitchFamily="2" charset="2"/>
              <a:buChar char="Ø"/>
            </a:pPr>
            <a:r>
              <a:rPr lang="ru-RU" altLang="ru-RU" sz="2700" b="1">
                <a:solidFill>
                  <a:srgbClr val="FFFF00"/>
                </a:solidFill>
              </a:rPr>
              <a:t> чувство тяжести в ногах («гудят ноги»)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30000"/>
              </a:spcAft>
              <a:buClr>
                <a:srgbClr val="FF0066"/>
              </a:buClr>
              <a:buFont typeface="Wingdings" pitchFamily="2" charset="2"/>
              <a:buChar char="Ø"/>
            </a:pPr>
            <a:r>
              <a:rPr lang="ru-RU" altLang="ru-RU" sz="2700" b="1">
                <a:solidFill>
                  <a:srgbClr val="FFFF00"/>
                </a:solidFill>
              </a:rPr>
              <a:t> ночные судороги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30000"/>
              </a:spcAft>
              <a:buClr>
                <a:srgbClr val="FF0066"/>
              </a:buClr>
              <a:buFont typeface="Wingdings" pitchFamily="2" charset="2"/>
              <a:buChar char="Ø"/>
            </a:pPr>
            <a:r>
              <a:rPr lang="ru-RU" altLang="ru-RU" sz="2700" b="1">
                <a:solidFill>
                  <a:srgbClr val="FFFF00"/>
                </a:solidFill>
              </a:rPr>
              <a:t> систематические отеки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30000"/>
              </a:spcAft>
              <a:buClr>
                <a:srgbClr val="FF0066"/>
              </a:buClr>
              <a:buFont typeface="Wingdings" pitchFamily="2" charset="2"/>
              <a:buChar char="Ø"/>
            </a:pPr>
            <a:r>
              <a:rPr lang="ru-RU" altLang="ru-RU" sz="2700" b="1">
                <a:solidFill>
                  <a:srgbClr val="FFFF00"/>
                </a:solidFill>
              </a:rPr>
              <a:t> постоянные отеки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30000"/>
              </a:spcAft>
              <a:buClr>
                <a:srgbClr val="FF0066"/>
              </a:buClr>
              <a:buFont typeface="Wingdings" pitchFamily="2" charset="2"/>
              <a:buChar char="Ø"/>
            </a:pPr>
            <a:r>
              <a:rPr lang="ru-RU" altLang="ru-RU" sz="2700" b="1">
                <a:solidFill>
                  <a:srgbClr val="FFFF00"/>
                </a:solidFill>
              </a:rPr>
              <a:t> гиперпигментация кожи, дерматиты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30000"/>
              </a:spcAft>
              <a:buClr>
                <a:srgbClr val="FF0066"/>
              </a:buClr>
              <a:buFont typeface="Wingdings" pitchFamily="2" charset="2"/>
              <a:buChar char="Ø"/>
            </a:pPr>
            <a:r>
              <a:rPr lang="ru-RU" altLang="ru-RU" sz="2700" b="1">
                <a:solidFill>
                  <a:srgbClr val="FFFF00"/>
                </a:solidFill>
              </a:rPr>
              <a:t> хронические отеки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30000"/>
              </a:spcAft>
              <a:buClr>
                <a:srgbClr val="FF0066"/>
              </a:buClr>
              <a:buFont typeface="Wingdings" pitchFamily="2" charset="2"/>
              <a:buChar char="Ø"/>
            </a:pPr>
            <a:r>
              <a:rPr lang="ru-RU" altLang="ru-RU" sz="2700" b="1">
                <a:solidFill>
                  <a:srgbClr val="FFFF00"/>
                </a:solidFill>
              </a:rPr>
              <a:t> плохое заживление ран, ссадин на голенях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30000"/>
              </a:spcAft>
              <a:buClr>
                <a:srgbClr val="FF0066"/>
              </a:buClr>
              <a:buFont typeface="Wingdings" pitchFamily="2" charset="2"/>
              <a:buChar char="Ø"/>
            </a:pPr>
            <a:r>
              <a:rPr lang="ru-RU" altLang="ru-RU" sz="2700" b="1">
                <a:solidFill>
                  <a:srgbClr val="FFFF00"/>
                </a:solidFill>
              </a:rPr>
              <a:t> язвы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ChangeArrowheads="1"/>
          </p:cNvSpPr>
          <p:nvPr/>
        </p:nvSpPr>
        <p:spPr bwMode="auto">
          <a:xfrm>
            <a:off x="381000" y="685800"/>
            <a:ext cx="3059113" cy="1008063"/>
          </a:xfrm>
          <a:prstGeom prst="rect">
            <a:avLst/>
          </a:prstGeom>
          <a:gradFill rotWithShape="0">
            <a:gsLst>
              <a:gs pos="0">
                <a:srgbClr val="9999FF"/>
              </a:gs>
              <a:gs pos="100000">
                <a:srgbClr val="9999FF">
                  <a:gamma/>
                  <a:shade val="76078"/>
                  <a:invGamma/>
                </a:srgbClr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FF66CC"/>
            </a:solidFill>
            <a:miter lim="800000"/>
            <a:headEnd/>
            <a:tailEnd/>
          </a:ln>
          <a:effectLst>
            <a:prstShdw prst="shdw17" dist="17961" dir="2700000">
              <a:srgbClr val="FF66CC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ru-RU" altLang="ru-RU" sz="2000" b="1"/>
              <a:t>Линейное </a:t>
            </a:r>
          </a:p>
          <a:p>
            <a:pPr algn="ctr"/>
            <a:r>
              <a:rPr lang="ru-RU" altLang="ru-RU" sz="2000" b="1"/>
              <a:t>расширение  </a:t>
            </a:r>
            <a:r>
              <a:rPr lang="ru-RU" altLang="ru-RU" sz="2000" b="1">
                <a:solidFill>
                  <a:srgbClr val="FFFF99"/>
                </a:solidFill>
              </a:rPr>
              <a:t>68,1%</a:t>
            </a:r>
            <a:endParaRPr lang="ru-RU" altLang="ru-RU" sz="2000" b="1"/>
          </a:p>
        </p:txBody>
      </p:sp>
      <p:sp>
        <p:nvSpPr>
          <p:cNvPr id="184323" name="Rectangle 3"/>
          <p:cNvSpPr>
            <a:spLocks noChangeArrowheads="1"/>
          </p:cNvSpPr>
          <p:nvPr/>
        </p:nvSpPr>
        <p:spPr bwMode="auto">
          <a:xfrm>
            <a:off x="381000" y="3886200"/>
            <a:ext cx="3059113" cy="1008063"/>
          </a:xfrm>
          <a:prstGeom prst="rect">
            <a:avLst/>
          </a:prstGeom>
          <a:gradFill rotWithShape="0">
            <a:gsLst>
              <a:gs pos="0">
                <a:srgbClr val="9999FF"/>
              </a:gs>
              <a:gs pos="100000">
                <a:srgbClr val="9999FF">
                  <a:gamma/>
                  <a:shade val="76078"/>
                  <a:invGamma/>
                </a:srgbClr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FF66CC"/>
            </a:solidFill>
            <a:miter lim="800000"/>
            <a:headEnd/>
            <a:tailEnd/>
          </a:ln>
          <a:effectLst>
            <a:prstShdw prst="shdw17" dist="17961" dir="2700000">
              <a:srgbClr val="FF66CC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ru-RU" altLang="ru-RU" sz="2000" b="1"/>
              <a:t>Мешотчатое </a:t>
            </a:r>
          </a:p>
          <a:p>
            <a:pPr algn="ctr"/>
            <a:r>
              <a:rPr lang="ru-RU" altLang="ru-RU" sz="2000" b="1"/>
              <a:t>расширение  </a:t>
            </a:r>
            <a:r>
              <a:rPr lang="ru-RU" altLang="ru-RU" sz="2000" b="1">
                <a:solidFill>
                  <a:srgbClr val="FFFF99"/>
                </a:solidFill>
              </a:rPr>
              <a:t>10%</a:t>
            </a:r>
            <a:endParaRPr lang="ru-RU" altLang="ru-RU" sz="2000" b="1"/>
          </a:p>
        </p:txBody>
      </p:sp>
      <p:sp>
        <p:nvSpPr>
          <p:cNvPr id="184324" name="Rectangle 4"/>
          <p:cNvSpPr>
            <a:spLocks noChangeArrowheads="1"/>
          </p:cNvSpPr>
          <p:nvPr/>
        </p:nvSpPr>
        <p:spPr bwMode="auto">
          <a:xfrm>
            <a:off x="5638800" y="685800"/>
            <a:ext cx="3059113" cy="1008063"/>
          </a:xfrm>
          <a:prstGeom prst="rect">
            <a:avLst/>
          </a:prstGeom>
          <a:gradFill rotWithShape="0">
            <a:gsLst>
              <a:gs pos="0">
                <a:srgbClr val="9999FF"/>
              </a:gs>
              <a:gs pos="100000">
                <a:srgbClr val="9999FF">
                  <a:gamma/>
                  <a:shade val="76078"/>
                  <a:invGamma/>
                </a:srgbClr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FF66CC"/>
            </a:solidFill>
            <a:miter lim="800000"/>
            <a:headEnd/>
            <a:tailEnd/>
          </a:ln>
          <a:effectLst>
            <a:prstShdw prst="shdw17" dist="17961" dir="2700000">
              <a:srgbClr val="FF66CC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ru-RU" altLang="ru-RU" sz="2000" b="1"/>
              <a:t>Кавернозноподобное</a:t>
            </a:r>
          </a:p>
          <a:p>
            <a:pPr algn="ctr"/>
            <a:r>
              <a:rPr lang="ru-RU" altLang="ru-RU" sz="2000" b="1"/>
              <a:t>расширение  </a:t>
            </a:r>
            <a:r>
              <a:rPr lang="ru-RU" altLang="ru-RU" sz="2000" b="1">
                <a:solidFill>
                  <a:srgbClr val="FFFF99"/>
                </a:solidFill>
              </a:rPr>
              <a:t>7,5%</a:t>
            </a:r>
            <a:endParaRPr lang="ru-RU" altLang="ru-RU" sz="2000" b="1"/>
          </a:p>
        </p:txBody>
      </p:sp>
      <p:sp>
        <p:nvSpPr>
          <p:cNvPr id="184325" name="Rectangle 5"/>
          <p:cNvSpPr>
            <a:spLocks noChangeArrowheads="1"/>
          </p:cNvSpPr>
          <p:nvPr/>
        </p:nvSpPr>
        <p:spPr bwMode="auto">
          <a:xfrm>
            <a:off x="5638800" y="3886200"/>
            <a:ext cx="3059113" cy="1008063"/>
          </a:xfrm>
          <a:prstGeom prst="rect">
            <a:avLst/>
          </a:prstGeom>
          <a:gradFill rotWithShape="0">
            <a:gsLst>
              <a:gs pos="0">
                <a:srgbClr val="9999FF"/>
              </a:gs>
              <a:gs pos="100000">
                <a:srgbClr val="9999FF">
                  <a:gamma/>
                  <a:shade val="76078"/>
                  <a:invGamma/>
                </a:srgbClr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FF66CC"/>
            </a:solidFill>
            <a:miter lim="800000"/>
            <a:headEnd/>
            <a:tailEnd/>
          </a:ln>
          <a:effectLst>
            <a:prstShdw prst="shdw17" dist="17961" dir="2700000">
              <a:srgbClr val="FF66CC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ru-RU" altLang="ru-RU" sz="2000" b="1"/>
              <a:t>Капиллярные</a:t>
            </a:r>
          </a:p>
          <a:p>
            <a:pPr algn="ctr"/>
            <a:r>
              <a:rPr lang="ru-RU" altLang="ru-RU" sz="2000" b="1"/>
              <a:t>расширения  </a:t>
            </a:r>
            <a:r>
              <a:rPr lang="ru-RU" altLang="ru-RU" sz="2000" b="1">
                <a:solidFill>
                  <a:srgbClr val="FFFF99"/>
                </a:solidFill>
              </a:rPr>
              <a:t>3,75%</a:t>
            </a:r>
            <a:endParaRPr lang="ru-RU" altLang="ru-RU" sz="2000" b="1"/>
          </a:p>
        </p:txBody>
      </p:sp>
      <p:sp>
        <p:nvSpPr>
          <p:cNvPr id="184326" name="Rectangle 6"/>
          <p:cNvSpPr>
            <a:spLocks noChangeArrowheads="1"/>
          </p:cNvSpPr>
          <p:nvPr/>
        </p:nvSpPr>
        <p:spPr bwMode="auto">
          <a:xfrm>
            <a:off x="2514600" y="2133600"/>
            <a:ext cx="4038600" cy="1295400"/>
          </a:xfrm>
          <a:prstGeom prst="rect">
            <a:avLst/>
          </a:prstGeom>
          <a:gradFill rotWithShape="0">
            <a:gsLst>
              <a:gs pos="0">
                <a:srgbClr val="FF66CC">
                  <a:gamma/>
                  <a:tint val="83922"/>
                  <a:invGamma/>
                </a:srgbClr>
              </a:gs>
              <a:gs pos="100000">
                <a:srgbClr val="FF66CC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9999FF"/>
            </a:solidFill>
            <a:miter lim="800000"/>
            <a:headEnd/>
            <a:tailEnd/>
          </a:ln>
          <a:effectLst>
            <a:prstShdw prst="shdw17" dist="17961" dir="2700000">
              <a:srgbClr val="9999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ru-RU" altLang="ru-RU" sz="3500" b="1"/>
              <a:t>ВИДЫ</a:t>
            </a:r>
          </a:p>
          <a:p>
            <a:pPr algn="ctr"/>
            <a:r>
              <a:rPr lang="ru-RU" altLang="ru-RU" sz="3500" b="1"/>
              <a:t>РАСШИРЕНИЙ</a:t>
            </a:r>
          </a:p>
        </p:txBody>
      </p:sp>
      <p:sp>
        <p:nvSpPr>
          <p:cNvPr id="184327" name="Rectangle 7"/>
          <p:cNvSpPr>
            <a:spLocks noChangeArrowheads="1"/>
          </p:cNvSpPr>
          <p:nvPr/>
        </p:nvSpPr>
        <p:spPr bwMode="auto">
          <a:xfrm>
            <a:off x="1828800" y="5638800"/>
            <a:ext cx="5486400" cy="685800"/>
          </a:xfrm>
          <a:prstGeom prst="rect">
            <a:avLst/>
          </a:prstGeom>
          <a:gradFill rotWithShape="0">
            <a:gsLst>
              <a:gs pos="0">
                <a:srgbClr val="9999FF"/>
              </a:gs>
              <a:gs pos="100000">
                <a:srgbClr val="9999FF">
                  <a:gamma/>
                  <a:shade val="76078"/>
                  <a:invGamma/>
                </a:srgbClr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FF66CC"/>
            </a:solidFill>
            <a:miter lim="800000"/>
            <a:headEnd/>
            <a:tailEnd/>
          </a:ln>
          <a:effectLst>
            <a:prstShdw prst="shdw17" dist="17961" dir="2700000">
              <a:srgbClr val="FF66CC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ru-RU" altLang="ru-RU" sz="2000" b="1"/>
              <a:t>Комбинации</a:t>
            </a:r>
            <a:r>
              <a:rPr lang="ru-RU" altLang="ru-RU" sz="2000" b="1">
                <a:solidFill>
                  <a:srgbClr val="FFFF99"/>
                </a:solidFill>
              </a:rPr>
              <a:t>  10,65%</a:t>
            </a:r>
            <a:endParaRPr lang="ru-RU" altLang="ru-RU" sz="2000" b="1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15400" cy="838200"/>
          </a:xfrm>
        </p:spPr>
        <p:txBody>
          <a:bodyPr/>
          <a:lstStyle/>
          <a:p>
            <a:r>
              <a:rPr lang="ru-RU" altLang="ru-RU" sz="3900"/>
              <a:t> </a:t>
            </a:r>
            <a:r>
              <a:rPr lang="ru-RU" altLang="ru-RU" sz="3600" b="1"/>
              <a:t>ТИПЫ ВАРИКОЗНОГО РАСШИРЕНИЯ </a:t>
            </a:r>
            <a:br>
              <a:rPr lang="ru-RU" altLang="ru-RU" sz="3600" b="1"/>
            </a:br>
            <a:r>
              <a:rPr lang="ru-RU" altLang="ru-RU" sz="3600" b="1"/>
              <a:t>ВЕН НИЖНИХ КОНЕЧНОСТЕЙ</a:t>
            </a:r>
          </a:p>
        </p:txBody>
      </p:sp>
      <p:sp>
        <p:nvSpPr>
          <p:cNvPr id="182275" name="Text Box 3"/>
          <p:cNvSpPr txBox="1">
            <a:spLocks noChangeArrowheads="1"/>
          </p:cNvSpPr>
          <p:nvPr/>
        </p:nvSpPr>
        <p:spPr bwMode="auto">
          <a:xfrm>
            <a:off x="228600" y="4079875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altLang="ru-RU" sz="2400">
              <a:latin typeface="Times New Roman" pitchFamily="18" charset="0"/>
            </a:endParaRPr>
          </a:p>
        </p:txBody>
      </p:sp>
      <p:graphicFrame>
        <p:nvGraphicFramePr>
          <p:cNvPr id="182276" name="Object 4"/>
          <p:cNvGraphicFramePr>
            <a:graphicFrameLocks noChangeAspect="1"/>
          </p:cNvGraphicFramePr>
          <p:nvPr/>
        </p:nvGraphicFramePr>
        <p:xfrm>
          <a:off x="247650" y="1543050"/>
          <a:ext cx="8934450" cy="533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77" name="Диаграмма" r:id="rId4" imgW="8429549" imgH="5029200" progId="MSGraph.Chart.8">
                  <p:embed followColorScheme="full"/>
                </p:oleObj>
              </mc:Choice>
              <mc:Fallback>
                <p:oleObj name="Диаграмма" r:id="rId4" imgW="8429549" imgH="5029200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1543050"/>
                        <a:ext cx="8934450" cy="533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76250"/>
            <a:ext cx="8229600" cy="58324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b="1">
                <a:solidFill>
                  <a:srgbClr val="FFFF00"/>
                </a:solidFill>
              </a:rPr>
              <a:t>ВРВНК характеризуется наличием четырех морфологических типов строения венозной стенки («тонкая», «мягкая», «плотная», «канавка»), что является существенным для выбора оптимальной</a:t>
            </a:r>
            <a:r>
              <a:rPr lang="ru-RU" altLang="ru-RU" b="1" i="1">
                <a:solidFill>
                  <a:srgbClr val="FFFF00"/>
                </a:solidFill>
              </a:rPr>
              <a:t>  </a:t>
            </a:r>
            <a:r>
              <a:rPr lang="ru-RU" altLang="ru-RU" b="1">
                <a:solidFill>
                  <a:srgbClr val="FFFF00"/>
                </a:solidFill>
              </a:rPr>
              <a:t>концентрации склерозирующего препарата  при проведении флебосклерозирующей терапии (ФСТ). Использование предложенных критериев позволяет добиться  высокой эффективности ФСТ со снижением количество осложнений до 2,3%, а неудовлетворительных результатов – до 12%.</a:t>
            </a:r>
          </a:p>
          <a:p>
            <a:pPr>
              <a:lnSpc>
                <a:spcPct val="80000"/>
              </a:lnSpc>
            </a:pPr>
            <a:endParaRPr lang="ru-RU" altLang="ru-RU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учи">
  <a:themeElements>
    <a:clrScheme name="Лучи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Луч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3846</TotalTime>
  <Words>1203</Words>
  <Application>Microsoft Office PowerPoint</Application>
  <PresentationFormat>Экран (4:3)</PresentationFormat>
  <Paragraphs>349</Paragraphs>
  <Slides>40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40</vt:i4>
      </vt:variant>
    </vt:vector>
  </HeadingPairs>
  <TitlesOfParts>
    <vt:vector size="48" baseType="lpstr">
      <vt:lpstr>Times New Roman</vt:lpstr>
      <vt:lpstr>Arial</vt:lpstr>
      <vt:lpstr>Wingdings</vt:lpstr>
      <vt:lpstr>Arial Black</vt:lpstr>
      <vt:lpstr>Symbol</vt:lpstr>
      <vt:lpstr>Лучи</vt:lpstr>
      <vt:lpstr>Диаграмма Microsoft Graph</vt:lpstr>
      <vt:lpstr>Документ Microsoft Word</vt:lpstr>
      <vt:lpstr>ОПТИМИЗАЦИЯ ЛЕЧЕБНОЙ ТАКТИКИ В КОМПЛЕКСНОМ ЛЕЧЕНИИ ВАРИКОЗНОГО РАСШИРЕНИЯ ВЕН  НИЖНИХ КОНЕЧНОСТЕЙ. </vt:lpstr>
      <vt:lpstr>Презентация PowerPoint</vt:lpstr>
      <vt:lpstr>ОБСЛЕДОВАНО 4074 ЧЕЛОВЕКА ГРУППЫ ОБСЛЕДОВАННЫХ</vt:lpstr>
      <vt:lpstr>СУЩЕСТВУЮЩИЕ ПРИНЦИПЫ ЛЕЧЕНИЯ  ВАРИКОЗНОГО РАСШИРЕНИЯ ВЕН  НИЖНИХ КОНЕЧНОСТЕЙ</vt:lpstr>
      <vt:lpstr>ЛЕЧЕНИЕ   В Р В Н К</vt:lpstr>
      <vt:lpstr>ПРИЗНАКИ ФУНКЦИОНАЛЬНЫХ НАРУШЕНИЙ У БОЛЬНЫХ ВРВНК</vt:lpstr>
      <vt:lpstr>Презентация PowerPoint</vt:lpstr>
      <vt:lpstr> ТИПЫ ВАРИКОЗНОГО РАСШИРЕНИЯ  ВЕН НИЖНИХ КОНЕЧНОСТЕЙ</vt:lpstr>
      <vt:lpstr>Презентация PowerPoint</vt:lpstr>
      <vt:lpstr>ХАРАКТЕРИСТИКА ВЕНОЗНОЙ СТЕНКИ</vt:lpstr>
      <vt:lpstr>МОРФОЛОГИЯ ТИПОВ ВЕНОЗНОЙ СТЕНКИ (микрофото, ув 5х10)</vt:lpstr>
      <vt:lpstr>КЛИНИЧЕСКОЕ ТЕЧЕНИЕ  В Р В Н К </vt:lpstr>
      <vt:lpstr>Презентация PowerPoint</vt:lpstr>
      <vt:lpstr>АЛГОРИТМ ВЫБОРА МЕТОДА ЛЕЧЕНИЯ    В Р В Н К (Таблица принятия решения)</vt:lpstr>
      <vt:lpstr>Экранный интерфейс программного обеспечения алгоритма выбора метода лечения </vt:lpstr>
      <vt:lpstr>АНАЛИЗ ОТДАЛЕННЫХ РЕЗУЛЬТАТОВ (ВОПРОСНИК ОЦЕНКИ КАЧЕСТВА ЖИЗНИ SF-36)</vt:lpstr>
      <vt:lpstr>Презентация PowerPoint</vt:lpstr>
      <vt:lpstr>ХИРУРГИЧЕСКОЕ  ЛЕЧЕНИЕ  (172 БОЛЬНЫХ)</vt:lpstr>
      <vt:lpstr>ХИРУРГИЧЕСКОЕ ЛЕЧЕНИЕ (группы С4-С6 по СЕАР)</vt:lpstr>
      <vt:lpstr>ОСЛОЖНЕНИЯ ХИРУРГИЧЕСКОГО  ЛЕЧЕНИЯ</vt:lpstr>
      <vt:lpstr>РЕЗУЛЬТАТЫ ХИРУРГИЧЕСКОГО ЛЕЧЕНИЯ (SF-36)</vt:lpstr>
      <vt:lpstr>СКЛЕРОТЕРАПИЯ  (группы С1-С2 по СЕАР)</vt:lpstr>
      <vt:lpstr>КОНЦЕНТРАЦИЯ СКЛЕРОЗАНТА В ЗАВИСИМОСТИ ОТ ПАРАМЕТРОВ ВЕНЫ</vt:lpstr>
      <vt:lpstr>ОСЛОЖНЕНИЯ СКЛЕРОЗИРУЮЩЕГОГО ЛЕЧЕНИЯ</vt:lpstr>
      <vt:lpstr>РЕЗУЛЬТАТЫ  Ф С Т   (SF-36) </vt:lpstr>
      <vt:lpstr>Презентация PowerPoint</vt:lpstr>
      <vt:lpstr>МОРФОЛОГИЯ КРАЕВОЙ ВЕНЫ</vt:lpstr>
      <vt:lpstr>Наличие указанных микроморфо-логических изменений во внутренней краевой вене свидетельствует о  высоком давлении в ней, ее роли как патологического вено-венозного сброса и одном из важнейших звеньев в патогенезе дистальных форм варикозного расширения вен.</vt:lpstr>
      <vt:lpstr>ПАТОГЕНЕТИЧЕСКИ  ОБОСНОВАННЫЕ ОПЕРАТИВНЫЕ  ВМЕШАТЕЛЬСТВА  ПРИ  КОМБИНИРОВАННОМ  ЛЕЧЕНИИ</vt:lpstr>
      <vt:lpstr>КОМБИНИРОВАНОЕ ЛЕЧЕНИЕ  (группы С2-С4 по СЕАР)</vt:lpstr>
      <vt:lpstr>ОСЛОЖНЕНИЯ КОМБИНИРОВАННОГО ЛЕЧЕНИЯ</vt:lpstr>
      <vt:lpstr>РЕЗУЛЬТАТЫ КОМБИНИРОВАННОГО ЛЕЧЕНИЯ (SF-36) </vt:lpstr>
      <vt:lpstr>Презентация PowerPoint</vt:lpstr>
      <vt:lpstr>КОМПРЕССИОННОЕ ЛЕЧЕНИЕ  (группы С0-С6 по СЕАР)</vt:lpstr>
      <vt:lpstr>РЕЗУЛЬТАТЫ КОМПРЕССИОННОЙ ТЕРАПИИ (SF-36) </vt:lpstr>
      <vt:lpstr>Презентация PowerPoint</vt:lpstr>
      <vt:lpstr>Презентация PowerPoint</vt:lpstr>
      <vt:lpstr>РЕЗУЛЬТАТЫ ХИРУРГИЧЕСКОГО, ФЛЕБОСКЛЕРОЗИРУЮЩЕГО  И КОМБИНИРОВАННОГО ЛЕЧЕНИЯ (%)</vt:lpstr>
      <vt:lpstr>Презентация PowerPoint</vt:lpstr>
      <vt:lpstr>Благодарю за внимание</vt:lpstr>
    </vt:vector>
  </TitlesOfParts>
  <Company>CSRL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Варикозная болезнь нижних конечностей.  Клиника, диагностика, лечение.</dc:title>
  <dc:creator>Irina</dc:creator>
  <cp:lastModifiedBy>RePack by Diakov</cp:lastModifiedBy>
  <cp:revision>239</cp:revision>
  <cp:lastPrinted>2003-02-08T18:06:45Z</cp:lastPrinted>
  <dcterms:created xsi:type="dcterms:W3CDTF">2001-12-21T07:44:19Z</dcterms:created>
  <dcterms:modified xsi:type="dcterms:W3CDTF">2017-01-18T06:12:49Z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910706</vt:lpwstr>
  </property>
  <property fmtid="{D5CDD505-2E9C-101B-9397-08002B2CF9AE}" name="NXPowerLiteSettings" pid="3">
    <vt:lpwstr>F800052003A000</vt:lpwstr>
  </property>
  <property fmtid="{D5CDD505-2E9C-101B-9397-08002B2CF9AE}" name="NXPowerLiteVersion" pid="4">
    <vt:lpwstr>D6.2.12</vt:lpwstr>
  </property>
</Properties>
</file>