
<file path=[Content_Types].xml><?xml version="1.0" encoding="utf-8"?>
<Types xmlns="http://schemas.openxmlformats.org/package/2006/content-types">
  <Default ContentType="application/vnd.openxmlformats-officedocument.oleObject" Extension="bin"/>
  <Default ContentType="image/png" Extension="png"/>
  <Default ContentType="image/x-wmf" Extension="wmf"/>
  <Default ContentType="image/x-emf" Extension="emf"/>
  <Default ContentType="image/jpeg" Extension="jpeg"/>
  <Default ContentType="application/vnd.openxmlformats-package.relationships+xml" Extension="rels"/>
  <Default ContentType="application/xml" Extension="xml"/>
  <Default ContentType="application/vnd.openxmlformats-officedocument.vmlDrawing" Extension="v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0" r:id="rId5"/>
    <p:sldId id="263" r:id="rId6"/>
    <p:sldId id="264" r:id="rId7"/>
    <p:sldId id="272" r:id="rId8"/>
    <p:sldId id="261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6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D00224F-2676-417C-ADB9-D6A003F9B7B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C9CD32-615D-4B7B-84BF-6D22475F67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895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DBDB8-B0AC-4216-97D6-FDF02ECA5D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050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44475"/>
            <a:ext cx="838835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41326B46-AD34-45C5-99C7-AE7A12C05A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6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0487F-22BE-43FC-8051-0C2E4CCCA2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620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F9124-CFE2-4BE1-95EC-3D6319F3F9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4123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62326-A1DE-4AA7-B701-9541133048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025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25BF9-A1A0-486B-80BC-7CBE6D592A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044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094D1-ABCB-4746-98B4-2A0FC12E14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88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93AD3-D5FB-4513-AD06-C84D873F9A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819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D4C6B-D299-4BA9-B794-8BC06AB448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9894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E61F3-5A98-4FB0-A99F-A4EDC4D092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064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71A50FA-7043-44E3-ABE3-F0A53A09D5D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sz="4800"/>
              <a:t>АНАТОМИЯ ВЕН НИЖНИХ КОНЕЧНОСТЕЙ И ИХ ПАТОЛОГИЧЕКОЕ ПЕРЕРОЖДЕНИЕ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2819400" cy="6137275"/>
          </a:xfrm>
        </p:spPr>
        <p:txBody>
          <a:bodyPr/>
          <a:lstStyle/>
          <a:p>
            <a:pPr algn="ctr"/>
            <a:r>
              <a:rPr lang="ru-RU" altLang="ru-RU"/>
              <a:t>ВЕНЫ И</a:t>
            </a:r>
            <a:br>
              <a:rPr lang="ru-RU" altLang="ru-RU"/>
            </a:br>
            <a:r>
              <a:rPr lang="ru-RU" altLang="ru-RU"/>
              <a:t>НЕРВЫ </a:t>
            </a:r>
          </a:p>
        </p:txBody>
      </p:sp>
      <p:pic>
        <p:nvPicPr>
          <p:cNvPr id="23556" name="Picture 4" descr="рис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67175" y="333375"/>
            <a:ext cx="5076825" cy="6119813"/>
          </a:xfrm>
          <a:solidFill>
            <a:schemeClr val="bg1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3754438" cy="5776913"/>
          </a:xfrm>
        </p:spPr>
        <p:txBody>
          <a:bodyPr/>
          <a:lstStyle/>
          <a:p>
            <a:r>
              <a:rPr lang="ru-RU" altLang="ru-RU"/>
              <a:t>ВЕНЫ СТОПЫ - 1</a:t>
            </a:r>
          </a:p>
        </p:txBody>
      </p:sp>
      <p:pic>
        <p:nvPicPr>
          <p:cNvPr id="26628" name="Picture 4" descr="рис 1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3800" y="0"/>
            <a:ext cx="41402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ВЕНЫ СТОПЫ - 2</a:t>
            </a:r>
          </a:p>
        </p:txBody>
      </p:sp>
      <p:pic>
        <p:nvPicPr>
          <p:cNvPr id="28676" name="Picture 4" descr="рис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484313"/>
            <a:ext cx="7272337" cy="5006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ПОВЕРХНОСТНЫЕ И ГЛУБОКИЕ ВЕНЫ</a:t>
            </a:r>
          </a:p>
        </p:txBody>
      </p:sp>
      <p:pic>
        <p:nvPicPr>
          <p:cNvPr id="30724" name="Picture 4" descr="рис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905000"/>
            <a:ext cx="6913563" cy="495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3" name="Picture 5" descr="прокс-дист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476375"/>
            <a:ext cx="7056438" cy="538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468313" y="0"/>
            <a:ext cx="792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539750" y="260350"/>
            <a:ext cx="784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400" b="1">
                <a:solidFill>
                  <a:schemeClr val="folHlink"/>
                </a:solidFill>
              </a:rPr>
              <a:t>ТИПЫ ВАРИКОЗА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11188" y="620713"/>
            <a:ext cx="7950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 b="1">
                <a:solidFill>
                  <a:schemeClr val="folHlink"/>
                </a:solidFill>
              </a:rPr>
              <a:t>МПВ, ПОДКОЛЕННАЯ И СУРАЛЬНЫЕ ВЕНЫ</a:t>
            </a:r>
          </a:p>
        </p:txBody>
      </p:sp>
      <p:pic>
        <p:nvPicPr>
          <p:cNvPr id="35848" name="Picture 8" descr="суральные 1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889125"/>
            <a:ext cx="7200900" cy="4968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624013" y="1120775"/>
            <a:ext cx="29479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624013" y="1120775"/>
            <a:ext cx="29479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624013" y="1120775"/>
            <a:ext cx="29479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624013" y="1120775"/>
            <a:ext cx="29479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479800" y="2720975"/>
            <a:ext cx="2947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3479800" y="2720975"/>
            <a:ext cx="2947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3479800" y="2720975"/>
            <a:ext cx="2947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3479800" y="2720975"/>
            <a:ext cx="2947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434" name="Rectangle 74"/>
          <p:cNvSpPr>
            <a:spLocks noChangeArrowheads="1"/>
          </p:cNvSpPr>
          <p:nvPr/>
        </p:nvSpPr>
        <p:spPr bwMode="auto">
          <a:xfrm>
            <a:off x="6245225" y="490538"/>
            <a:ext cx="2947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15433" name="Picture 73" descr="гл1"/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0"/>
            <a:ext cx="231457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37" name="Rectangle 77"/>
          <p:cNvSpPr>
            <a:spLocks noChangeArrowheads="1"/>
          </p:cNvSpPr>
          <p:nvPr/>
        </p:nvSpPr>
        <p:spPr bwMode="auto">
          <a:xfrm>
            <a:off x="6245225" y="490538"/>
            <a:ext cx="2947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15432" name="Picture 72" descr="гл1"/>
          <p:cNvPicPr>
            <a:picLocks noChangeAspect="1" noChangeArrowheads="1"/>
          </p:cNvPicPr>
          <p:nvPr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1700213"/>
            <a:ext cx="23241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40" name="Rectangle 80"/>
          <p:cNvSpPr>
            <a:spLocks noChangeArrowheads="1"/>
          </p:cNvSpPr>
          <p:nvPr/>
        </p:nvSpPr>
        <p:spPr bwMode="auto">
          <a:xfrm>
            <a:off x="6245225" y="490538"/>
            <a:ext cx="2947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15431" name="Picture 71" descr="гл1"/>
          <p:cNvPicPr>
            <a:picLocks noChangeAspect="1" noChangeArrowheads="1"/>
          </p:cNvPicPr>
          <p:nvPr/>
        </p:nvPicPr>
        <p:blipFill>
          <a:blip r:embed="rId4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429000"/>
            <a:ext cx="23145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43" name="Rectangle 83"/>
          <p:cNvSpPr>
            <a:spLocks noChangeArrowheads="1"/>
          </p:cNvSpPr>
          <p:nvPr/>
        </p:nvSpPr>
        <p:spPr bwMode="auto">
          <a:xfrm>
            <a:off x="6245225" y="490538"/>
            <a:ext cx="2947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15430" name="Picture 70" descr="гл"/>
          <p:cNvPicPr>
            <a:picLocks noChangeAspect="1" noChangeArrowheads="1"/>
          </p:cNvPicPr>
          <p:nvPr/>
        </p:nvPicPr>
        <p:blipFill>
          <a:blip r:embed="rId5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5105400"/>
            <a:ext cx="23336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480" name="Group 120"/>
          <p:cNvGraphicFramePr>
            <a:graphicFrameLocks noGrp="1"/>
          </p:cNvGraphicFramePr>
          <p:nvPr>
            <p:ph sz="half" idx="1"/>
          </p:nvPr>
        </p:nvGraphicFramePr>
        <p:xfrm>
          <a:off x="5626100" y="333375"/>
          <a:ext cx="3517900" cy="1236663"/>
        </p:xfrm>
        <a:graphic>
          <a:graphicData uri="http://schemas.openxmlformats.org/drawingml/2006/table">
            <a:tbl>
              <a:tblPr/>
              <a:tblGrid>
                <a:gridCol w="3517900"/>
              </a:tblGrid>
              <a:tr h="12366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«Тонкая» вена.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Микрофото, ув.5х10.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Тонкая стенка, сохраняющая все элементы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75" name="Rectangle 115"/>
          <p:cNvSpPr>
            <a:spLocks noChangeArrowheads="1"/>
          </p:cNvSpPr>
          <p:nvPr/>
        </p:nvSpPr>
        <p:spPr bwMode="auto">
          <a:xfrm>
            <a:off x="5364163" y="1844675"/>
            <a:ext cx="3313112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/>
              <a:t>«Мягкая» вена. Микрофото, ув.5х10.</a:t>
            </a:r>
          </a:p>
          <a:p>
            <a:pPr algn="ctr"/>
            <a:r>
              <a:rPr lang="ru-RU" altLang="ru-RU"/>
              <a:t>Все элементы сохранены, толщина стенки втрое больше, чем у «тонкой». </a:t>
            </a:r>
          </a:p>
        </p:txBody>
      </p:sp>
      <p:graphicFrame>
        <p:nvGraphicFramePr>
          <p:cNvPr id="15499" name="Group 139"/>
          <p:cNvGraphicFramePr>
            <a:graphicFrameLocks noGrp="1"/>
          </p:cNvGraphicFramePr>
          <p:nvPr>
            <p:ph sz="half" idx="2"/>
          </p:nvPr>
        </p:nvGraphicFramePr>
        <p:xfrm>
          <a:off x="5580063" y="3500438"/>
          <a:ext cx="3563937" cy="1738312"/>
        </p:xfrm>
        <a:graphic>
          <a:graphicData uri="http://schemas.openxmlformats.org/drawingml/2006/table">
            <a:tbl>
              <a:tblPr/>
              <a:tblGrid>
                <a:gridCol w="3563937"/>
              </a:tblGrid>
              <a:tr h="1657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«Плотная» вена. Микрофото, ув.5х10.Все элементы сохранены,Гипертрофия мышечного слоя, толщина стенки вдвое превышает «мягкую». 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500" name="Rectangle 140"/>
          <p:cNvSpPr>
            <a:spLocks noChangeArrowheads="1"/>
          </p:cNvSpPr>
          <p:nvPr/>
        </p:nvSpPr>
        <p:spPr bwMode="auto">
          <a:xfrm>
            <a:off x="5364163" y="5246688"/>
            <a:ext cx="32766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/>
              <a:t>«Канавка».</a:t>
            </a:r>
          </a:p>
          <a:p>
            <a:pPr algn="ctr"/>
            <a:r>
              <a:rPr lang="ru-RU" altLang="ru-RU"/>
              <a:t>Микрофото, ув.5х10.</a:t>
            </a:r>
          </a:p>
          <a:p>
            <a:pPr algn="ctr"/>
            <a:r>
              <a:rPr lang="ru-RU" altLang="ru-RU"/>
              <a:t>Стенка вены практически не дифференцируется  среди окружающих рубцовых тканей.</a:t>
            </a:r>
          </a:p>
        </p:txBody>
      </p:sp>
      <p:sp>
        <p:nvSpPr>
          <p:cNvPr id="15501" name="Rectangle 141"/>
          <p:cNvSpPr>
            <a:spLocks noChangeArrowheads="1"/>
          </p:cNvSpPr>
          <p:nvPr/>
        </p:nvSpPr>
        <p:spPr bwMode="auto">
          <a:xfrm>
            <a:off x="0" y="1498600"/>
            <a:ext cx="255587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4000"/>
              <a:t>типы веноз- ной стенки.</a:t>
            </a:r>
          </a:p>
          <a:p>
            <a:pPr eaLnBrk="0" hangingPunct="0"/>
            <a:endParaRPr lang="ru-RU" altLang="ru-RU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Rectangle 8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Частота варикозного расширения вен нижних конечностей 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1187450" y="2492375"/>
          <a:ext cx="6985000" cy="381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Диаграмма" r:id="rId3" imgW="9258300" imgH="4238625" progId="MSGraph.Chart.8">
                  <p:embed/>
                </p:oleObj>
              </mc:Choice>
              <mc:Fallback>
                <p:oleObj name="Диаграмма" r:id="rId3" imgW="9258300" imgH="4238625" progId="MSGraph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492375"/>
                        <a:ext cx="6985000" cy="381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Частота варикозного расширения вен на правой и левой нижних конечностях.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1652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1835150" y="1844675"/>
          <a:ext cx="5048250" cy="398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Диаграмма" r:id="rId3" imgW="5048402" imgH="3552749" progId="MSGraph.Chart.8">
                  <p:embed/>
                </p:oleObj>
              </mc:Choice>
              <mc:Fallback>
                <p:oleObj name="Диаграмма" r:id="rId3" imgW="5048402" imgH="3552749" progId="MSGraph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1844675"/>
                        <a:ext cx="5048250" cy="3984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1652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2195513" y="2420938"/>
          <a:ext cx="5362575" cy="308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Диаграмма" r:id="rId3" imgW="5362651" imgH="3086100" progId="MSGraph.Chart.8">
                  <p:embed/>
                </p:oleObj>
              </mc:Choice>
              <mc:Fallback>
                <p:oleObj name="Диаграмма" r:id="rId3" imgW="5362651" imgH="3086100" progId="MSGraph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420938"/>
                        <a:ext cx="5362575" cy="308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794250" y="3635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8436" name="Picture 4" descr="гл"/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00" y="0"/>
            <a:ext cx="5295900" cy="6972300"/>
          </a:xfrm>
          <a:prstGeom prst="rect">
            <a:avLst/>
          </a:prstGeom>
          <a:solidFill>
            <a:srgbClr val="99CC00">
              <a:alpha val="0"/>
            </a:srgbClr>
          </a:solidFill>
        </p:spPr>
      </p:pic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0" y="1401763"/>
            <a:ext cx="3851275" cy="545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>
                <a:solidFill>
                  <a:schemeClr val="tx2"/>
                </a:solidFill>
              </a:rPr>
              <a:t>Бедренная</a:t>
            </a:r>
            <a:r>
              <a:rPr lang="en-US" altLang="ru-RU">
                <a:solidFill>
                  <a:schemeClr val="tx2"/>
                </a:solidFill>
              </a:rPr>
              <a:t> </a:t>
            </a:r>
            <a:r>
              <a:rPr lang="ru-RU" altLang="ru-RU">
                <a:solidFill>
                  <a:schemeClr val="tx2"/>
                </a:solidFill>
              </a:rPr>
              <a:t>вена</a:t>
            </a:r>
            <a:r>
              <a:rPr lang="en-US" altLang="ru-RU">
                <a:solidFill>
                  <a:schemeClr val="tx2"/>
                </a:solidFill>
              </a:rPr>
              <a:t>,  </a:t>
            </a:r>
            <a:endParaRPr lang="ru-RU" altLang="ru-RU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>
                <a:solidFill>
                  <a:schemeClr val="tx2"/>
                </a:solidFill>
              </a:rPr>
              <a:t>БПВ</a:t>
            </a:r>
            <a:r>
              <a:rPr lang="en-US" altLang="ru-RU">
                <a:solidFill>
                  <a:schemeClr val="tx2"/>
                </a:solidFill>
              </a:rPr>
              <a:t>, </a:t>
            </a:r>
            <a:endParaRPr lang="ru-RU" altLang="ru-RU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ru-RU">
                <a:solidFill>
                  <a:schemeClr val="tx2"/>
                </a:solidFill>
              </a:rPr>
              <a:t>3. V. Tibialis posterior,  </a:t>
            </a:r>
            <a:endParaRPr lang="ru-RU" altLang="ru-RU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ru-RU">
                <a:solidFill>
                  <a:schemeClr val="tx2"/>
                </a:solidFill>
              </a:rPr>
              <a:t>4. </a:t>
            </a:r>
            <a:r>
              <a:rPr lang="ru-RU" altLang="ru-RU">
                <a:solidFill>
                  <a:schemeClr val="tx2"/>
                </a:solidFill>
              </a:rPr>
              <a:t>МПВ,  </a:t>
            </a:r>
          </a:p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tx2"/>
                </a:solidFill>
              </a:rPr>
              <a:t>5. </a:t>
            </a:r>
            <a:r>
              <a:rPr lang="en-US" altLang="ru-RU">
                <a:solidFill>
                  <a:schemeClr val="tx2"/>
                </a:solidFill>
              </a:rPr>
              <a:t>V peroneae</a:t>
            </a:r>
            <a:r>
              <a:rPr lang="ru-RU" altLang="ru-RU">
                <a:solidFill>
                  <a:schemeClr val="tx2"/>
                </a:solidFill>
              </a:rPr>
              <a:t>, </a:t>
            </a:r>
          </a:p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tx2"/>
                </a:solidFill>
              </a:rPr>
              <a:t>6. Коммуникантные вены между поверхностными системами.  </a:t>
            </a:r>
          </a:p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tx2"/>
                </a:solidFill>
              </a:rPr>
              <a:t>7, 9  перфорантные вены.  </a:t>
            </a:r>
          </a:p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tx2"/>
                </a:solidFill>
              </a:rPr>
              <a:t>8. </a:t>
            </a:r>
            <a:r>
              <a:rPr lang="en-US" altLang="ru-RU">
                <a:solidFill>
                  <a:schemeClr val="tx2"/>
                </a:solidFill>
              </a:rPr>
              <a:t>V</a:t>
            </a:r>
            <a:r>
              <a:rPr lang="ru-RU" altLang="ru-RU">
                <a:solidFill>
                  <a:schemeClr val="tx2"/>
                </a:solidFill>
              </a:rPr>
              <a:t>.</a:t>
            </a:r>
            <a:r>
              <a:rPr lang="en-US" altLang="ru-RU">
                <a:solidFill>
                  <a:schemeClr val="tx2"/>
                </a:solidFill>
              </a:rPr>
              <a:t>saphena accessoria</a:t>
            </a:r>
            <a:r>
              <a:rPr lang="ru-RU" altLang="ru-RU">
                <a:solidFill>
                  <a:schemeClr val="tx2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tx2"/>
                </a:solidFill>
              </a:rPr>
              <a:t>10. Коммуникантные ветви между глубокими венами. </a:t>
            </a:r>
          </a:p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tx2"/>
                </a:solidFill>
              </a:rPr>
              <a:t>11. </a:t>
            </a:r>
            <a:r>
              <a:rPr lang="en-US" altLang="ru-RU">
                <a:solidFill>
                  <a:schemeClr val="tx2"/>
                </a:solidFill>
              </a:rPr>
              <a:t>V</a:t>
            </a:r>
            <a:r>
              <a:rPr lang="ru-RU" altLang="ru-RU">
                <a:solidFill>
                  <a:schemeClr val="tx2"/>
                </a:solidFill>
              </a:rPr>
              <a:t>. </a:t>
            </a:r>
            <a:r>
              <a:rPr lang="en-US" altLang="ru-RU">
                <a:solidFill>
                  <a:schemeClr val="tx2"/>
                </a:solidFill>
              </a:rPr>
              <a:t>Tibialis ant</a:t>
            </a:r>
            <a:r>
              <a:rPr lang="ru-RU" altLang="ru-RU">
                <a:solidFill>
                  <a:schemeClr val="tx2"/>
                </a:solidFill>
              </a:rPr>
              <a:t>.  </a:t>
            </a:r>
          </a:p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tx2"/>
                </a:solidFill>
              </a:rPr>
              <a:t>12. Притоки устья БПВ.  </a:t>
            </a:r>
          </a:p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tx2"/>
                </a:solidFill>
              </a:rPr>
              <a:t>13. </a:t>
            </a:r>
            <a:r>
              <a:rPr lang="en-US" altLang="ru-RU">
                <a:solidFill>
                  <a:schemeClr val="tx2"/>
                </a:solidFill>
              </a:rPr>
              <a:t>V</a:t>
            </a:r>
            <a:r>
              <a:rPr lang="ru-RU" altLang="ru-RU">
                <a:solidFill>
                  <a:schemeClr val="tx2"/>
                </a:solidFill>
              </a:rPr>
              <a:t>. </a:t>
            </a:r>
            <a:r>
              <a:rPr lang="en-US" altLang="ru-RU">
                <a:solidFill>
                  <a:schemeClr val="tx2"/>
                </a:solidFill>
              </a:rPr>
              <a:t>Femoropoplitea</a:t>
            </a:r>
            <a:r>
              <a:rPr lang="ru-RU" altLang="ru-RU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0" y="0"/>
            <a:ext cx="4932363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chemeClr val="folHlink"/>
                </a:solidFill>
                <a:latin typeface="Arial Black" pitchFamily="34" charset="0"/>
              </a:rPr>
              <a:t>Схема венозной системы нижних конечностей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3178175" cy="5992813"/>
          </a:xfrm>
        </p:spPr>
        <p:txBody>
          <a:bodyPr/>
          <a:lstStyle/>
          <a:p>
            <a:pPr algn="ctr"/>
            <a:r>
              <a:rPr lang="ru-RU" altLang="ru-RU" sz="3600"/>
              <a:t>СТРОЕНИЕ</a:t>
            </a:r>
            <a:r>
              <a:rPr lang="ru-RU" altLang="ru-RU"/>
              <a:t> Б П В </a:t>
            </a:r>
          </a:p>
        </p:txBody>
      </p:sp>
      <p:pic>
        <p:nvPicPr>
          <p:cNvPr id="19460" name="Picture 4" descr="рис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33850" y="-7938"/>
            <a:ext cx="5008563" cy="68611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3" name="Picture 5" descr="устье веденский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628775"/>
            <a:ext cx="7272337" cy="5229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527175" y="463550"/>
            <a:ext cx="551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4400" b="1">
                <a:solidFill>
                  <a:schemeClr val="folHlink"/>
                </a:solidFill>
              </a:rPr>
              <a:t>ВАРИАНТЫ УСТЬЯ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836613"/>
            <a:ext cx="3467100" cy="4392612"/>
          </a:xfrm>
        </p:spPr>
        <p:txBody>
          <a:bodyPr/>
          <a:lstStyle/>
          <a:p>
            <a:pPr algn="ctr"/>
            <a:r>
              <a:rPr lang="ru-RU" altLang="ru-RU" sz="3600"/>
              <a:t>ВАРИАНТ РАЗВИТИЯ</a:t>
            </a:r>
            <a:r>
              <a:rPr lang="ru-RU" altLang="ru-RU"/>
              <a:t> </a:t>
            </a:r>
            <a:br>
              <a:rPr lang="ru-RU" altLang="ru-RU"/>
            </a:br>
            <a:r>
              <a:rPr lang="ru-RU" altLang="ru-RU"/>
              <a:t>БПВ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779838" y="0"/>
            <a:ext cx="5364162" cy="6858000"/>
          </a:xfrm>
        </p:spPr>
        <p:txBody>
          <a:bodyPr/>
          <a:lstStyle/>
          <a:p>
            <a:endParaRPr lang="ru-RU" altLang="ru-RU"/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3779838" y="0"/>
            <a:ext cx="5364162" cy="6858000"/>
            <a:chOff x="4401" y="2884"/>
            <a:chExt cx="2880" cy="3253"/>
          </a:xfrm>
        </p:grpSpPr>
        <p:pic>
          <p:nvPicPr>
            <p:cNvPr id="14341" name="Picture 5" descr="к гл"/>
            <p:cNvPicPr>
              <a:picLocks noChangeAspect="1" noChangeArrowheads="1"/>
            </p:cNvPicPr>
            <p:nvPr/>
          </p:nvPicPr>
          <p:blipFill>
            <a:blip r:embed="rId2">
              <a:lum bright="6000" contrast="8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1" y="2884"/>
              <a:ext cx="2816" cy="3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6201" y="2884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altLang="ru-RU" sz="1200"/>
                <a:t>3</a:t>
              </a:r>
              <a:endParaRPr lang="ru-RU" altLang="ru-RU"/>
            </a:p>
          </p:txBody>
        </p:sp>
        <p:sp>
          <p:nvSpPr>
            <p:cNvPr id="14343" name="Text Box 7"/>
            <p:cNvSpPr txBox="1">
              <a:spLocks noChangeArrowheads="1"/>
            </p:cNvSpPr>
            <p:nvPr/>
          </p:nvSpPr>
          <p:spPr bwMode="auto">
            <a:xfrm>
              <a:off x="6561" y="3784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altLang="ru-RU" sz="1200"/>
                <a:t>2</a:t>
              </a:r>
              <a:endParaRPr lang="ru-RU" altLang="ru-RU"/>
            </a:p>
          </p:txBody>
        </p:sp>
        <p:sp>
          <p:nvSpPr>
            <p:cNvPr id="14344" name="Text Box 8"/>
            <p:cNvSpPr txBox="1">
              <a:spLocks noChangeArrowheads="1"/>
            </p:cNvSpPr>
            <p:nvPr/>
          </p:nvSpPr>
          <p:spPr bwMode="auto">
            <a:xfrm>
              <a:off x="6741" y="5404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altLang="ru-RU" sz="1200"/>
                <a:t>2</a:t>
              </a:r>
              <a:endParaRPr lang="ru-RU" altLang="ru-RU"/>
            </a:p>
          </p:txBody>
        </p:sp>
        <p:sp>
          <p:nvSpPr>
            <p:cNvPr id="14345" name="Text Box 9"/>
            <p:cNvSpPr txBox="1">
              <a:spLocks noChangeArrowheads="1"/>
            </p:cNvSpPr>
            <p:nvPr/>
          </p:nvSpPr>
          <p:spPr bwMode="auto">
            <a:xfrm>
              <a:off x="4581" y="5404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altLang="ru-RU" sz="1200"/>
                <a:t>1</a:t>
              </a:r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468313" y="620713"/>
            <a:ext cx="3322637" cy="5129212"/>
          </a:xfrm>
        </p:spPr>
        <p:txBody>
          <a:bodyPr/>
          <a:lstStyle/>
          <a:p>
            <a:pPr algn="ctr"/>
            <a:r>
              <a:rPr lang="ru-RU" altLang="ru-RU" sz="3600"/>
              <a:t>СТРОЕНИЕ</a:t>
            </a:r>
            <a:r>
              <a:rPr lang="ru-RU" altLang="ru-RU"/>
              <a:t> М П В</a:t>
            </a:r>
          </a:p>
        </p:txBody>
      </p:sp>
      <p:pic>
        <p:nvPicPr>
          <p:cNvPr id="21508" name="Picture 4" descr="рис 1"/>
          <p:cNvPicPr>
            <a:picLocks noChangeAspect="1" noChangeArrowheads="1"/>
          </p:cNvPicPr>
          <p:nvPr>
            <p:ph idx="1"/>
          </p:nvPr>
        </p:nvPicPr>
        <p:blipFill>
          <a:blip r:embed="rId2">
            <a:lum contras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67175" y="0"/>
            <a:ext cx="5076825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145</TotalTime>
  <Words>217</Words>
  <Application>Microsoft Office PowerPoint</Application>
  <PresentationFormat>Экран (4:3)</PresentationFormat>
  <Paragraphs>40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Times New Roman</vt:lpstr>
      <vt:lpstr>Wingdings</vt:lpstr>
      <vt:lpstr>Трава</vt:lpstr>
      <vt:lpstr>Диаграмма Microsoft Graph</vt:lpstr>
      <vt:lpstr>АНАТОМИЯ ВЕН НИЖНИХ КОНЕЧНОСТЕЙ И ИХ ПАТОЛОГИЧЕКОЕ ПЕРЕРОЖДЕНИЕ</vt:lpstr>
      <vt:lpstr>Частота варикозного расширения вен нижних конечностей </vt:lpstr>
      <vt:lpstr>Частота варикозного расширения вен на правой и левой нижних конечностях.</vt:lpstr>
      <vt:lpstr>Презентация PowerPoint</vt:lpstr>
      <vt:lpstr>Презентация PowerPoint</vt:lpstr>
      <vt:lpstr>СТРОЕНИЕ Б П В </vt:lpstr>
      <vt:lpstr>Презентация PowerPoint</vt:lpstr>
      <vt:lpstr>ВАРИАНТ РАЗВИТИЯ  БПВ</vt:lpstr>
      <vt:lpstr>СТРОЕНИЕ М П В</vt:lpstr>
      <vt:lpstr>ВЕНЫ И НЕРВЫ </vt:lpstr>
      <vt:lpstr>ВЕНЫ СТОПЫ - 1</vt:lpstr>
      <vt:lpstr>ВЕНЫ СТОПЫ - 2</vt:lpstr>
      <vt:lpstr>ПОВЕРХНОСТНЫЕ И ГЛУБОКИЕ ВЕНЫ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АНАТОМИЯ ВЕН НИЖНИХ КОНЕЧНОСТЕЙ И ИХ ПАТОЛОГИЧЕКОЕ ПЕРЕРОЖДЕНИЕ</dc:title>
  <dc:creator>Dude</dc:creator>
  <cp:lastModifiedBy>RePack by Diakov</cp:lastModifiedBy>
  <cp:revision>5</cp:revision>
  <dcterms:created xsi:type="dcterms:W3CDTF">2006-11-28T16:22:23Z</dcterms:created>
  <dcterms:modified xsi:type="dcterms:W3CDTF">2017-01-18T06:12:29Z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870255</vt:lpwstr>
  </property>
  <property fmtid="{D5CDD505-2E9C-101B-9397-08002B2CF9AE}" name="NXPowerLiteSettings" pid="3">
    <vt:lpwstr>F800052003A000</vt:lpwstr>
  </property>
  <property fmtid="{D5CDD505-2E9C-101B-9397-08002B2CF9AE}" name="NXPowerLiteVersion" pid="4">
    <vt:lpwstr>D6.2.12</vt:lpwstr>
  </property>
</Properties>
</file>