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openxmlformats-package.relationships+xml" Extension="rels"/>
  <Default ContentType="application/xml" Extension="xml"/>
  <Default ContentType="application/vnd.openxmlformats-officedocument.vmlDrawing" Extension="v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5"/>
  </p:notes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6" r:id="rId18"/>
    <p:sldId id="278" r:id="rId19"/>
    <p:sldId id="279" r:id="rId20"/>
    <p:sldId id="280" r:id="rId21"/>
    <p:sldId id="281" r:id="rId22"/>
    <p:sldId id="283" r:id="rId23"/>
    <p:sldId id="284" r:id="rId24"/>
    <p:sldId id="287" r:id="rId25"/>
    <p:sldId id="293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5F5F5F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56926" autoAdjust="0"/>
  </p:normalViewPr>
  <p:slideViewPr>
    <p:cSldViewPr>
      <p:cViewPr>
        <p:scale>
          <a:sx n="66" d="100"/>
          <a:sy n="66" d="100"/>
        </p:scale>
        <p:origin x="-128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83F751C-A11E-4CC3-97F0-E332399BAB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2761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A175C3-84EC-4038-A3AC-90D5E14ADE50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4344988"/>
            <a:ext cx="5616575" cy="4113212"/>
          </a:xfrm>
        </p:spPr>
        <p:txBody>
          <a:bodyPr/>
          <a:lstStyle/>
          <a:p>
            <a:r>
              <a:rPr lang="ru-RU" altLang="ru-RU"/>
              <a:t>Компания </a:t>
            </a:r>
            <a:r>
              <a:rPr lang="en-US" altLang="ru-RU"/>
              <a:t>medi Bayreuth </a:t>
            </a:r>
            <a:r>
              <a:rPr lang="ru-RU" altLang="ru-RU"/>
              <a:t>(Германия) является одним из крупнейших в мире производителей медицинского компрессионного трикотажа и ортопедических изделий. Главными  ориентирами  в работе для компании </a:t>
            </a:r>
            <a:r>
              <a:rPr lang="en-US" altLang="ru-RU"/>
              <a:t>medi </a:t>
            </a:r>
            <a:r>
              <a:rPr lang="ru-RU" altLang="ru-RU"/>
              <a:t>на протяжении многих десятилетий остаются  высокое качество продукции, инновации и максимальное удовлетворение нужд конечных потребителей</a:t>
            </a:r>
            <a:r>
              <a:rPr lang="en-US" altLang="ru-RU"/>
              <a:t> </a:t>
            </a:r>
            <a:r>
              <a:rPr lang="ru-RU" altLang="ru-RU"/>
              <a:t>и партнеров по бизнесу. Высокое качество, эффективность и безопасность продукции </a:t>
            </a:r>
            <a:r>
              <a:rPr lang="en-US" altLang="ru-RU"/>
              <a:t>medi </a:t>
            </a:r>
            <a:r>
              <a:rPr lang="ru-RU" altLang="ru-RU"/>
              <a:t>гарантированы соответствием самым строгим европейским и международным стандартам. </a:t>
            </a:r>
          </a:p>
          <a:p>
            <a:r>
              <a:rPr lang="ru-RU" altLang="ru-RU"/>
              <a:t>Разработка и производство лечебного компрессионного трикотажа для профилактики и лечения варикозной болезни вен нижних конечностей и хронической венозной недостаточности – одно из основных направлений деятельности компании </a:t>
            </a:r>
            <a:r>
              <a:rPr lang="en-US" altLang="ru-RU"/>
              <a:t>medi</a:t>
            </a:r>
            <a:r>
              <a:rPr lang="ru-RU" altLang="ru-RU"/>
              <a:t>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90F557-C9BA-46B8-91AE-0F2BA4536858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3212"/>
          </a:xfrm>
        </p:spPr>
        <p:txBody>
          <a:bodyPr/>
          <a:lstStyle/>
          <a:p>
            <a:r>
              <a:rPr lang="ru-RU" altLang="ru-RU"/>
              <a:t>Терапия ХВН. Примеры лечебной тактики.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23D7B-08D5-4E1C-A021-2623D948935B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3212"/>
          </a:xfrm>
        </p:spPr>
        <p:txBody>
          <a:bodyPr/>
          <a:lstStyle/>
          <a:p>
            <a:r>
              <a:rPr lang="ru-RU" altLang="ru-RU"/>
              <a:t>Терапия ХВН. Примеры лечебной тактики.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AF547B-A349-4A81-AB40-96E2AA97372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3212"/>
          </a:xfrm>
        </p:spPr>
        <p:txBody>
          <a:bodyPr/>
          <a:lstStyle/>
          <a:p>
            <a:r>
              <a:rPr lang="ru-RU" altLang="ru-RU"/>
              <a:t>Терапия ХВН. Примеры лечебной тактики.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C1A64A-4CB6-4913-8062-C10A710CFDDA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</p:spPr>
        <p:txBody>
          <a:bodyPr/>
          <a:lstStyle/>
          <a:p>
            <a:pPr algn="just"/>
            <a:r>
              <a:rPr lang="ru-RU" altLang="ru-RU"/>
              <a:t>Флебологи, назначающие компрессионный трикотаж, производители и дилеры, занимающиеся разработкой, производством и продажей  компрессионного трикотажа, имеют общую цель – успешное компрессионное лечение.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5B3EC0-5F98-4763-9201-2B31ADC64D0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Успех в компрессионном лечении с помощью ЛКТ зависит  от определенных ключевых факторов: </a:t>
            </a:r>
          </a:p>
          <a:p>
            <a:pPr marL="228600" indent="-228600"/>
            <a:r>
              <a:rPr lang="ru-RU" altLang="ru-RU"/>
              <a:t>Прежде всего, это адекватный регламент компрессионного лечения. Правильно подобранный класс компрессии, вид изделия, информирование и мотивация  пациента лечащим врачом, рекомендации по продолжительности компрессионного лечения с учетом имеющейся патологии, противопоказаний и возраста пациентов. 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53BC9-D94F-46F0-8DE1-CCD551EA025D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Медицинский компрессионный трикотаж, в зависимости от величины развиваемого в надлодыжечной области давления разделяют на профилактический и лечебный. Профилактические изделия применяют для предотвращения развития симптоматики ХВН в группах риска (давление в надлодыжечной области не более 18 мм рт. ст.) В лечебном трикотаже, в свою очередь, выделяют 4 компрессионных класса (давление в надлодыжечной области от 18 до 49 и более  мм рт. ст.) [1, стр. 211-215] </a:t>
            </a:r>
          </a:p>
          <a:p>
            <a:r>
              <a:rPr lang="ru-RU" altLang="ru-RU"/>
              <a:t>Показания к применению того или  иного класса компрессии представлены в таблице.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8D0DD-53D2-423B-8BB8-739D61857B9B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460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Понятие «высокое качество компрессионного трикотажа» необходимо рассматривать прежде всего с  точки зрения медицинской эффективности компрессионных изделий, длительности сохранения компрессионных свойств, текстильного качества изделий и экологической безопасности. Огромное значение в этом отношении играет фирма-производитель.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18611-F356-4142-85B1-1E9B1BCC441B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481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 algn="justLow"/>
            <a:r>
              <a:rPr lang="ru-RU" altLang="ru-RU"/>
              <a:t>Высокое качество, эффективность и безопасность продукции </a:t>
            </a:r>
            <a:r>
              <a:rPr lang="en-US" altLang="ru-RU"/>
              <a:t>medi </a:t>
            </a:r>
            <a:r>
              <a:rPr lang="ru-RU" altLang="ru-RU"/>
              <a:t>гарантированы соответствием самым строгим европейским и международным стандартам. </a:t>
            </a:r>
            <a:endParaRPr lang="en-US" altLang="ru-RU"/>
          </a:p>
          <a:p>
            <a:pPr marL="228600" indent="-228600"/>
            <a:endParaRPr lang="en-US" altLang="ru-RU"/>
          </a:p>
          <a:p>
            <a:pPr marL="228600" indent="-228600"/>
            <a:r>
              <a:rPr lang="ru-RU" altLang="ru-RU"/>
              <a:t>Высокая медицинская эффективность и высокое текстильное качество обеспечивается соответствием  требованиям самого строгого европейского стандарта для ЛКТ - </a:t>
            </a:r>
            <a:r>
              <a:rPr lang="en-US" altLang="ru-RU"/>
              <a:t>RAL</a:t>
            </a:r>
            <a:r>
              <a:rPr lang="ru-RU" altLang="ru-RU"/>
              <a:t>-</a:t>
            </a:r>
            <a:r>
              <a:rPr lang="en-US" altLang="ru-RU"/>
              <a:t>GZ</a:t>
            </a:r>
            <a:r>
              <a:rPr lang="ru-RU" altLang="ru-RU"/>
              <a:t> 387. Специальный  сертификационный  департамент для лечебного трикотажа был  создан с целью  помочь осуществлению идеи правильного назначения компрессионных изделий для достижения наибольшего лечебного эффекта.</a:t>
            </a:r>
            <a:r>
              <a:rPr lang="en-US" altLang="ru-RU"/>
              <a:t>[3]</a:t>
            </a:r>
            <a:r>
              <a:rPr lang="ru-RU" altLang="ru-RU"/>
              <a:t> Нормы </a:t>
            </a:r>
            <a:r>
              <a:rPr lang="en-US" altLang="ru-RU"/>
              <a:t>RAL</a:t>
            </a:r>
            <a:r>
              <a:rPr lang="ru-RU" altLang="ru-RU"/>
              <a:t>-</a:t>
            </a:r>
            <a:r>
              <a:rPr lang="en-US" altLang="ru-RU"/>
              <a:t>GZ</a:t>
            </a:r>
            <a:r>
              <a:rPr lang="ru-RU" altLang="ru-RU"/>
              <a:t> 387 регламентируют  состав материала, компрессионные свойства, эластичность, прочность трикотажа, требования к упаковке, маркировке  и др. Знак </a:t>
            </a:r>
            <a:r>
              <a:rPr lang="en-US" altLang="ru-RU"/>
              <a:t>RAL</a:t>
            </a:r>
            <a:r>
              <a:rPr lang="ru-RU" altLang="ru-RU"/>
              <a:t>-</a:t>
            </a:r>
            <a:r>
              <a:rPr lang="en-US" altLang="ru-RU"/>
              <a:t>GZ</a:t>
            </a:r>
            <a:r>
              <a:rPr lang="ru-RU" altLang="ru-RU"/>
              <a:t> 387 можно найти на упаковке и на ярлыке, вшитом в каждое изделие лечебного трикотажа производства компании </a:t>
            </a:r>
            <a:r>
              <a:rPr lang="en-US" altLang="ru-RU"/>
              <a:t>medi </a:t>
            </a:r>
            <a:endParaRPr lang="ru-RU" altLang="ru-RU"/>
          </a:p>
          <a:p>
            <a:pPr marL="228600" indent="-228600"/>
            <a:endParaRPr lang="en-US" altLang="ru-RU"/>
          </a:p>
          <a:p>
            <a:pPr marL="228600" indent="-228600"/>
            <a:r>
              <a:rPr lang="ru-RU" altLang="ru-RU"/>
              <a:t>Высокое экологическое качество продукции обеспечивается соответствием международному стандару Oeko-T</a:t>
            </a:r>
            <a:r>
              <a:rPr lang="en-US" altLang="ru-RU"/>
              <a:t>ex Standard</a:t>
            </a:r>
            <a:r>
              <a:rPr lang="ru-RU" altLang="ru-RU"/>
              <a:t> 100. Трикотаж </a:t>
            </a:r>
            <a:r>
              <a:rPr lang="en-US" altLang="ru-RU"/>
              <a:t>medi</a:t>
            </a:r>
            <a:r>
              <a:rPr lang="ru-RU" altLang="ru-RU"/>
              <a:t> производится в соответствии с этим стандартом, является гипоаллергенным, не раздражает даже чувствительную кожу.</a:t>
            </a:r>
          </a:p>
          <a:p>
            <a:pPr marL="228600" indent="-228600" algn="justLow"/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9425A4-4DF8-44AA-B0EA-66B80BC856D0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22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Предположим, что после приема у флеболога пациент обращается в салон-магазин компрессионного трикотажа. Одним из важнейших факторов, влияющих на медицинскую эффективность изделий ЛКТ является правильный подбор размера.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2B91E5-B392-4CDF-B051-AA602E9102E8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42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Подбор размера ЛКТ осуществляется строго по индивидуальным анатомическим меркам конечности.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B0D28-7915-4F3C-8CBF-2B6E02C62DB8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3212"/>
          </a:xfrm>
        </p:spPr>
        <p:txBody>
          <a:bodyPr/>
          <a:lstStyle/>
          <a:p>
            <a:r>
              <a:rPr lang="ru-RU" altLang="ru-RU"/>
              <a:t>Кровоснабжение нижних конечностей (рисунок-схема).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5F55CE-67C4-4FBA-822B-8A236EBA93A7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63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Полученные данные сверяются с данными таблицы размеров </a:t>
            </a:r>
            <a:r>
              <a:rPr lang="en-US" altLang="ru-RU"/>
              <a:t>medi </a:t>
            </a:r>
            <a:r>
              <a:rPr lang="ru-RU" altLang="ru-RU"/>
              <a:t>для стандартных изделий ЛКТ. Так определяется размер и длина изделия. Эти обязанности ложатся на консультантов салонов, от профессионализма которых зависит и следующий фактор. 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373CB7-9304-4731-B254-B65DE8588A64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83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 algn="just"/>
            <a:r>
              <a:rPr lang="ru-RU" altLang="ru-RU"/>
              <a:t>Времена, когда ЛКТ напоминал по внешнему виду т.н. «бабушкины чулки» уходят в прошлое. Сегодня актуальным является подбор компрессионного трикотажа еще и как элемента одежды, согласно потребительским предпочтениям (внешний вид и удобство), а также финансовым возможностям пациентов. Компрессионный трикотаж </a:t>
            </a:r>
            <a:r>
              <a:rPr lang="en-US" altLang="ru-RU"/>
              <a:t>medi </a:t>
            </a:r>
            <a:r>
              <a:rPr lang="ru-RU" altLang="ru-RU"/>
              <a:t>позволяет удовлетворять эти требования пациентов, и следующие несколько слайдов  – наглядное тому подтверждение.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AAA675-DDC2-473C-A073-D386BBEB635E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Краткое описание модельного ряда.</a:t>
            </a:r>
          </a:p>
          <a:p>
            <a:pPr marL="228600" indent="-228600"/>
            <a:r>
              <a:rPr lang="ru-RU" altLang="ru-RU"/>
              <a:t>Изделия модельного ряда </a:t>
            </a:r>
            <a:r>
              <a:rPr lang="en-US" altLang="ru-RU">
                <a:solidFill>
                  <a:srgbClr val="003366"/>
                </a:solidFill>
              </a:rPr>
              <a:t>mediven®</a:t>
            </a:r>
            <a:r>
              <a:rPr lang="ru-RU" altLang="ru-RU">
                <a:solidFill>
                  <a:srgbClr val="003366"/>
                </a:solidFill>
              </a:rPr>
              <a:t> </a:t>
            </a:r>
            <a:r>
              <a:rPr lang="en-US" altLang="ru-RU">
                <a:solidFill>
                  <a:srgbClr val="003366"/>
                </a:solidFill>
              </a:rPr>
              <a:t>elegance</a:t>
            </a:r>
            <a:r>
              <a:rPr lang="ru-RU" altLang="ru-RU"/>
              <a:t> - нежные, элегантные, приятные на ощупь и в то же время прочные; представляют собой идеальное сочетание медицинской эффективности, удобства в использовании и привлекательного внешнего вида. Девять модных цветов. Износоустойчивая укрепленная подошва. «Система Смартекс»; «Технология Клима-Комфорт»; «Система Климафрэш». </a:t>
            </a:r>
          </a:p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935C94-14DD-4371-9C8D-692753913E0F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Краткое описание модельного ряда.</a:t>
            </a:r>
          </a:p>
          <a:p>
            <a:r>
              <a:rPr lang="ru-RU" altLang="ru-RU"/>
              <a:t>Изделия модельного ряда  </a:t>
            </a:r>
            <a:r>
              <a:rPr lang="en-US" altLang="ru-RU">
                <a:solidFill>
                  <a:srgbClr val="003366"/>
                </a:solidFill>
              </a:rPr>
              <a:t>mediven®  emotion</a:t>
            </a:r>
            <a:r>
              <a:rPr lang="ru-RU" altLang="ru-RU"/>
              <a:t> сочетают высокую медицинскую эффективность и уникальный дизайн изделий. Идеальный компрессионный профиль. Верхняя часть колготок, благодаря более высокому остаточному давлению, моделирует линию бедер и  ягодиц. Колготки с декоративным верхом в  виде трусиков, позволяют  высоко «открывать» бедро. 	Максимальная для изделий лечебного трикотажа  прозрачность, шикарный блеск и три новых цвета. 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855F7F-1B8A-48B4-B99D-C4870314A69C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Краткое описание модельного ряда.</a:t>
            </a:r>
          </a:p>
          <a:p>
            <a:r>
              <a:rPr lang="ru-RU" altLang="ru-RU"/>
              <a:t>Модельный ряд </a:t>
            </a:r>
            <a:r>
              <a:rPr lang="en-US" altLang="ru-RU"/>
              <a:t>mediven</a:t>
            </a:r>
            <a:r>
              <a:rPr lang="en-US" altLang="ru-RU">
                <a:cs typeface="Times New Roman" pitchFamily="18" charset="0"/>
              </a:rPr>
              <a:t>® active -</a:t>
            </a:r>
            <a:r>
              <a:rPr lang="ru-RU" altLang="ru-RU"/>
              <a:t> лечебные компрессионные гольфы современного дизайна с привлекательной рифленой текстурой, мягкой, едва заметной резинкой. Подходят мужчинам и женщинам, тем, кто ведет активный образ жизни, занимается спортом, особенно при наличии варикозного расширения вен и отеков. Гольфы помогают быть активным и чувствовать себя комфортно даже при значительных физических нагрузках. </a:t>
            </a:r>
          </a:p>
          <a:p>
            <a:r>
              <a:rPr lang="ru-RU" altLang="ru-RU"/>
              <a:t>Ноги всегда остаются сухими! Вот как это происходит:</a:t>
            </a:r>
            <a:endParaRPr lang="ru-RU" altLang="ru-RU" b="1"/>
          </a:p>
          <a:p>
            <a:r>
              <a:rPr lang="ru-RU" altLang="ru-RU"/>
              <a:t>Полиуретановая нить, находящаяся  в прямом контакте с кожей, превращает влагу в маленькие капельки. Их, в свою очередь, абсорбирует и выводит наружу активная полиамидная нить. Рифленая текстура изделия формирует дополнительные воздушные камеры, способствующие поддержанию комфортного микроклимата.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0CE4B9-FCD1-40D5-B669-B60E1941B784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Этот фактор также зависит от качества компрессионного трикотажа и качества услуги, оказываемой пациенту в местах продажи компрессионного трикотажа. Подробный инструктаж по использованию и уходу обеспечивает в дальнейшем длительное сохранение компрессионных свойств, привлекательного внешнего вида, а также решает проблему надевания компрессионного трикотажа, особенно у первичных покупателей.</a:t>
            </a:r>
          </a:p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23BA0B-79A5-495E-8BB9-BBE7AFC5A96A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89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marL="228600" indent="-228600"/>
            <a:r>
              <a:rPr lang="ru-RU" altLang="ru-RU"/>
              <a:t>Залогом успешности компрессионного лечения является его регулярность. Нельзя использовать трикотаж только от случая к случаю или только в зимнее время, как поступают многие пациенты. Решение о прекращении ежедневного применения компрессии должен принимать только флеболог, основываясь на субъективных и объективных признаках регрессии патологии. [1, стр. 211-215] </a:t>
            </a:r>
          </a:p>
          <a:p>
            <a:pPr marL="228600" indent="-228600"/>
            <a:endParaRPr lang="ru-RU" altLang="ru-RU" b="1"/>
          </a:p>
          <a:p>
            <a:pPr marL="228600" indent="-228600"/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33C6FC-6353-45FB-9F44-1B150709D9E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91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В этой связи, позвольте предложить вашему вниманию результаты опроса,  проведенного в Германии, в котором приняло участие 450 пациентов с заболеваниями вен нижних конечностей. Целью исследования  было найти ответы на вопрос: «Почему пациент с патологией вен нижних конечностей не носит компрессионный трикотаж регулярно?»</a:t>
            </a:r>
          </a:p>
          <a:p>
            <a:r>
              <a:rPr lang="ru-RU" altLang="ru-RU"/>
              <a:t>Ответы распределились следующим образом:</a:t>
            </a:r>
          </a:p>
          <a:p>
            <a:r>
              <a:rPr lang="ru-RU" altLang="ru-RU"/>
              <a:t>Доктор сказал, что можно не носить – 13,4 %</a:t>
            </a:r>
          </a:p>
          <a:p>
            <a:pPr>
              <a:lnSpc>
                <a:spcPct val="90000"/>
              </a:lnSpc>
            </a:pPr>
            <a:r>
              <a:rPr lang="ru-RU" altLang="ru-RU"/>
              <a:t>Таблетки вместо трикотажа – 17,6%</a:t>
            </a:r>
          </a:p>
          <a:p>
            <a:pPr algn="just">
              <a:lnSpc>
                <a:spcPct val="90000"/>
              </a:lnSpc>
            </a:pPr>
            <a:r>
              <a:rPr lang="ru-RU" altLang="ru-RU"/>
              <a:t>Мази, кремы и гели вместо трикотажа – 22,7%</a:t>
            </a:r>
          </a:p>
          <a:p>
            <a:pPr>
              <a:lnSpc>
                <a:spcPct val="90000"/>
              </a:lnSpc>
            </a:pPr>
            <a:r>
              <a:rPr lang="ru-RU" altLang="ru-RU"/>
              <a:t>Трудно снимать трикотаж – 22,7%</a:t>
            </a:r>
          </a:p>
          <a:p>
            <a:pPr>
              <a:lnSpc>
                <a:spcPct val="90000"/>
              </a:lnSpc>
            </a:pPr>
            <a:r>
              <a:rPr lang="ru-RU" altLang="ru-RU"/>
              <a:t>Нет выраженных симптомов заболевания – 30,3% </a:t>
            </a:r>
          </a:p>
          <a:p>
            <a:pPr algn="just">
              <a:lnSpc>
                <a:spcPct val="90000"/>
              </a:lnSpc>
            </a:pPr>
            <a:r>
              <a:rPr lang="ru-RU" altLang="ru-RU"/>
              <a:t>Трудно надевать трикотаж – 38,7%</a:t>
            </a:r>
          </a:p>
          <a:p>
            <a:pPr>
              <a:lnSpc>
                <a:spcPct val="90000"/>
              </a:lnSpc>
            </a:pPr>
            <a:r>
              <a:rPr lang="ru-RU" altLang="ru-RU"/>
              <a:t>Сухость кожных покровов нижних конечностей – 43,7%</a:t>
            </a:r>
          </a:p>
          <a:p>
            <a:pPr>
              <a:lnSpc>
                <a:spcPct val="90000"/>
              </a:lnSpc>
            </a:pPr>
            <a:r>
              <a:rPr lang="ru-RU" altLang="ru-RU"/>
              <a:t>Избыточное потоотделение – 43,7% </a:t>
            </a:r>
            <a:endParaRPr lang="en-US" altLang="ru-RU"/>
          </a:p>
          <a:p>
            <a:pPr algn="just">
              <a:lnSpc>
                <a:spcPct val="90000"/>
              </a:lnSpc>
            </a:pPr>
            <a:r>
              <a:rPr lang="ru-RU" altLang="ru-RU"/>
              <a:t>Компания </a:t>
            </a:r>
            <a:r>
              <a:rPr lang="en-US" altLang="ru-RU"/>
              <a:t>medi </a:t>
            </a:r>
            <a:r>
              <a:rPr lang="ru-RU" altLang="ru-RU"/>
              <a:t>внимательно изучает предпочтения конечных пользователей, и в содружестве с врачами, инженерами и потребителями создает трикотаж, гарантирующий высокую эффективность и комфорт, способный сегодня наилучшим образом оправдать ожидания и пациента, и лечащего врача.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A1E30-525D-4F09-A75C-07FABBCB22D4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93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3366"/>
                </a:solidFill>
              </a:rPr>
              <a:t>В настоящее время крупнейшие мировые производители ЛКТ изготавливают свою продукцию из полиамида и эластана (искусственный каучук, он же «лайкра» , он же «спандекс»). По крайней мере наиболее новые модели производятся именно из этих материалов.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3366"/>
                </a:solidFill>
              </a:rPr>
              <a:t>Нити эластана непосредственно отвечают за   компрессионный эффект. Использование эластана имеет ряд преимуществ перед использованием натурального каучука (эластоден, он же латекс) в изделиях ЛКТ.</a:t>
            </a:r>
          </a:p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3366"/>
                </a:solidFill>
              </a:rPr>
              <a:t>Давайте рассмотрим эти преимущества.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97E86D-24F1-4B24-9869-8463EFA695CF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95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3366"/>
                </a:solidFill>
              </a:rPr>
              <a:t>Полиамид имеет косвенное отношение к компрессионному эффекту и в большей степени отвечает за текстурный компонент,  внешний вид изделий, комфорт при использовании и износоустойчивость. По сравнению с использованием натуральных волокон (хлопок, шерсть) </a:t>
            </a:r>
            <a:r>
              <a:rPr lang="en-US" altLang="ru-RU">
                <a:solidFill>
                  <a:srgbClr val="003366"/>
                </a:solidFill>
              </a:rPr>
              <a:t> </a:t>
            </a:r>
            <a:r>
              <a:rPr lang="ru-RU" altLang="ru-RU">
                <a:solidFill>
                  <a:srgbClr val="003366"/>
                </a:solidFill>
              </a:rPr>
              <a:t>в изделиях ЛКТ полиамид также имеет существенные преимущества. Поэтому количество натуральных волокон, которое входит в состав ЛКТ обычно составляет незначительный процент от общего состава ткани. (Например, в составе 200 модели производства «Ганзони/Сигварис» содержание хлопка – 14%).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32A1F1-8E9E-4770-97A7-488BF10E6B1A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9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Варикозное расширение вен  - патологическое изменение вен, характеризующееся неравномерным увеличением их просвета с образованием выпячивания стенки, развития узлоподобной извитости сосудов и функциональной недостаточности клапанов с извращением кровотока. </a:t>
            </a:r>
            <a:r>
              <a:rPr lang="en-US" altLang="ru-RU"/>
              <a:t>[</a:t>
            </a:r>
            <a:r>
              <a:rPr lang="ru-RU" altLang="ru-RU"/>
              <a:t>6</a:t>
            </a:r>
            <a:r>
              <a:rPr lang="en-US" altLang="ru-RU"/>
              <a:t>]</a:t>
            </a:r>
            <a:endParaRPr lang="ru-RU" altLang="ru-RU"/>
          </a:p>
          <a:p>
            <a:r>
              <a:rPr lang="ru-RU" altLang="ru-RU"/>
              <a:t>ВБНК – полиэтиологическое заболевание, в генезе которого имеют значение наследственность, ожирение, нарушение гормонального статуса, особенности образа жизни, а также беременность. </a:t>
            </a:r>
            <a:r>
              <a:rPr lang="en-US" altLang="ru-RU"/>
              <a:t>[</a:t>
            </a:r>
            <a:r>
              <a:rPr lang="ru-RU" altLang="ru-RU"/>
              <a:t>2, стр. 438-445</a:t>
            </a:r>
            <a:r>
              <a:rPr lang="en-US" altLang="ru-RU"/>
              <a:t>]</a:t>
            </a:r>
            <a:r>
              <a:rPr lang="ru-RU" altLang="ru-RU"/>
              <a:t> </a:t>
            </a:r>
          </a:p>
          <a:p>
            <a:endParaRPr lang="en-US" alt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FDD6B-05D2-443E-B9D0-2EA846F13459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97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>
                <a:solidFill>
                  <a:srgbClr val="003366"/>
                </a:solidFill>
              </a:rPr>
              <a:t>Полиамидная нить, которая используется в изделиях ЛКТ обычно бывает в виде мультифиламентной нити (количество филаментов в 2 раза меньше толщины нити) и в виде микрофибры (количество филаментов больше толщины нити). Давайте рассмотрим какими преимуществами обладает мультифиламентная нить перед микрофиброй (перечислить).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C79CB-A46F-4F90-8185-0A5739E5F5DA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99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В дополнении к сказанному мне хотелось бы перечислить конкурентные преимущества компрессионного трикотажа </a:t>
            </a:r>
            <a:r>
              <a:rPr lang="en-US" altLang="ru-RU"/>
              <a:t>medi</a:t>
            </a:r>
            <a:r>
              <a:rPr lang="ru-RU" altLang="ru-RU"/>
              <a:t>, позволяющие ему быть первым среди равных. </a:t>
            </a:r>
            <a:endParaRPr lang="en-US" altLang="ru-RU"/>
          </a:p>
          <a:p>
            <a:pPr>
              <a:buFontTx/>
              <a:buChar char="•"/>
            </a:pPr>
            <a:r>
              <a:rPr lang="ru-RU" altLang="ru-RU"/>
              <a:t>Соответствие стандартам </a:t>
            </a:r>
            <a:r>
              <a:rPr lang="en-US" altLang="ru-RU" i="1">
                <a:solidFill>
                  <a:srgbClr val="003366"/>
                </a:solidFill>
              </a:rPr>
              <a:t>RAL</a:t>
            </a:r>
            <a:r>
              <a:rPr lang="ru-RU" altLang="ru-RU" i="1">
                <a:solidFill>
                  <a:srgbClr val="003366"/>
                </a:solidFill>
              </a:rPr>
              <a:t>-</a:t>
            </a:r>
            <a:r>
              <a:rPr lang="en-US" altLang="ru-RU" i="1">
                <a:solidFill>
                  <a:srgbClr val="003366"/>
                </a:solidFill>
              </a:rPr>
              <a:t>GZ</a:t>
            </a:r>
            <a:r>
              <a:rPr lang="ru-RU" altLang="ru-RU" i="1">
                <a:solidFill>
                  <a:srgbClr val="003366"/>
                </a:solidFill>
              </a:rPr>
              <a:t> 387,</a:t>
            </a:r>
            <a:r>
              <a:rPr lang="en-US" altLang="ru-RU" i="1">
                <a:solidFill>
                  <a:srgbClr val="003366"/>
                </a:solidFill>
              </a:rPr>
              <a:t> Oeko</a:t>
            </a:r>
            <a:r>
              <a:rPr lang="ru-RU" altLang="ru-RU" i="1">
                <a:solidFill>
                  <a:srgbClr val="003366"/>
                </a:solidFill>
              </a:rPr>
              <a:t>-</a:t>
            </a:r>
            <a:r>
              <a:rPr lang="en-US" altLang="ru-RU" i="1">
                <a:solidFill>
                  <a:srgbClr val="003366"/>
                </a:solidFill>
              </a:rPr>
              <a:t>Tex Standard</a:t>
            </a:r>
            <a:r>
              <a:rPr lang="ru-RU" altLang="ru-RU" i="1">
                <a:solidFill>
                  <a:srgbClr val="003366"/>
                </a:solidFill>
              </a:rPr>
              <a:t> 100</a:t>
            </a:r>
            <a:endParaRPr lang="en-US" altLang="ru-RU" i="1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ru-RU" altLang="ru-RU"/>
              <a:t>Семь стандартных размеров ЛКТ </a:t>
            </a:r>
            <a:endParaRPr lang="en-US" altLang="ru-RU"/>
          </a:p>
          <a:p>
            <a:pPr>
              <a:buFontTx/>
              <a:buChar char="•"/>
            </a:pPr>
            <a:r>
              <a:rPr lang="ru-RU" altLang="ru-RU"/>
              <a:t>Семь модельных рядов ЛКТ </a:t>
            </a:r>
            <a:endParaRPr lang="en-US" altLang="ru-RU"/>
          </a:p>
          <a:p>
            <a:pPr>
              <a:buFontTx/>
              <a:buChar char="•"/>
            </a:pPr>
            <a:r>
              <a:rPr lang="ru-RU" altLang="ru-RU"/>
              <a:t>Инновационные технологии производства: </a:t>
            </a:r>
            <a:r>
              <a:rPr lang="en-US" altLang="ru-RU" i="1">
                <a:solidFill>
                  <a:srgbClr val="003366"/>
                </a:solidFill>
              </a:rPr>
              <a:t>Clima</a:t>
            </a:r>
            <a:r>
              <a:rPr lang="ru-RU" altLang="ru-RU" i="1">
                <a:solidFill>
                  <a:srgbClr val="003366"/>
                </a:solidFill>
              </a:rPr>
              <a:t>-</a:t>
            </a:r>
            <a:r>
              <a:rPr lang="en-US" altLang="ru-RU" i="1">
                <a:solidFill>
                  <a:srgbClr val="003366"/>
                </a:solidFill>
              </a:rPr>
              <a:t>Comfort© Technology</a:t>
            </a:r>
            <a:r>
              <a:rPr lang="ru-RU" altLang="ru-RU" i="1">
                <a:solidFill>
                  <a:srgbClr val="003366"/>
                </a:solidFill>
              </a:rPr>
              <a:t>, </a:t>
            </a:r>
            <a:r>
              <a:rPr lang="en-US" altLang="ru-RU" i="1">
                <a:solidFill>
                  <a:srgbClr val="003366"/>
                </a:solidFill>
              </a:rPr>
              <a:t>Climafresh® System</a:t>
            </a:r>
            <a:r>
              <a:rPr lang="ru-RU" altLang="ru-RU" i="1">
                <a:solidFill>
                  <a:srgbClr val="003366"/>
                </a:solidFill>
              </a:rPr>
              <a:t>, </a:t>
            </a:r>
            <a:r>
              <a:rPr lang="en-US" altLang="ru-RU" i="1">
                <a:solidFill>
                  <a:srgbClr val="003366"/>
                </a:solidFill>
              </a:rPr>
              <a:t>Smartex® System</a:t>
            </a:r>
            <a:r>
              <a:rPr lang="ru-RU" altLang="ru-RU" i="1">
                <a:solidFill>
                  <a:srgbClr val="003366"/>
                </a:solidFill>
              </a:rPr>
              <a:t> </a:t>
            </a:r>
            <a:endParaRPr lang="en-US" altLang="ru-RU" i="1">
              <a:solidFill>
                <a:srgbClr val="003366"/>
              </a:solidFill>
            </a:endParaRPr>
          </a:p>
          <a:p>
            <a:pPr>
              <a:buFontTx/>
              <a:buChar char="•"/>
            </a:pPr>
            <a:r>
              <a:rPr lang="ru-RU" altLang="ru-RU"/>
              <a:t>Двенадцать цветов ЛКТ </a:t>
            </a:r>
            <a:endParaRPr lang="en-US" altLang="ru-RU"/>
          </a:p>
          <a:p>
            <a:pPr>
              <a:buFontTx/>
              <a:buChar char="•"/>
            </a:pPr>
            <a:r>
              <a:rPr lang="ru-RU" altLang="ru-RU"/>
              <a:t>Три ценовых  группы товаров</a:t>
            </a:r>
          </a:p>
          <a:p>
            <a:r>
              <a:rPr lang="ru-RU" altLang="ru-RU"/>
              <a:t>(В случае необходимости – прокомментировать преимущества).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8B2A76-B2A6-4E2F-8C2F-EF968B3F8646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01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Особую благодарность я хотел бы высказать авторам, трудами которых я воспользовался для подготовки своей презентации.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813A05-DF57-40DB-90B0-90CC840CD7B2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03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4344988"/>
            <a:ext cx="5616575" cy="4113212"/>
          </a:xfrm>
        </p:spPr>
        <p:txBody>
          <a:bodyPr/>
          <a:lstStyle/>
          <a:p>
            <a:pPr algn="just"/>
            <a:r>
              <a:rPr lang="ru-RU" altLang="ru-RU"/>
              <a:t>В заключении, мне хотелось бы отметить, что представляя на российском медицинском рынке широчайший ассортимент современного компрессионного трикотажа </a:t>
            </a:r>
            <a:r>
              <a:rPr lang="en-US" altLang="ru-RU"/>
              <a:t>medi</a:t>
            </a:r>
            <a:r>
              <a:rPr lang="ru-RU" altLang="ru-RU"/>
              <a:t>, наша компания является составной частью флебологической инфраструктуры.   Развитие, укрепление и совершенствование флебологической инфраструктуры в России является  нашей общей задачей. </a:t>
            </a:r>
          </a:p>
          <a:p>
            <a:pPr algn="just"/>
            <a:r>
              <a:rPr lang="ru-RU" altLang="ru-RU"/>
              <a:t>Очень надеемся, что информация о продукции компании </a:t>
            </a:r>
            <a:r>
              <a:rPr lang="en-US" altLang="ru-RU"/>
              <a:t>medi</a:t>
            </a:r>
            <a:r>
              <a:rPr lang="ru-RU" altLang="ru-RU"/>
              <a:t>, окажется полезной в вашей работе, и будет способствовать более широкому распространению этого современного и эффективного средства компрессионной терапии во флебологической практике.</a:t>
            </a:r>
          </a:p>
          <a:p>
            <a:pPr algn="just"/>
            <a:r>
              <a:rPr lang="ru-RU" altLang="ru-RU"/>
              <a:t>Спасибо за внимание!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212022-2560-4F0A-9AE1-E1F5FA188171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1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3212"/>
          </a:xfrm>
        </p:spPr>
        <p:txBody>
          <a:bodyPr/>
          <a:lstStyle/>
          <a:p>
            <a:r>
              <a:rPr lang="ru-RU" altLang="ru-RU"/>
              <a:t>Развитие и прогрессирование варикозной болезни, прежде всего, связаны с разнообразными изменениями, происходящими в стенке вены. Вовлечение в патологический процесс клапанного аппарата происходит на более поздних стадиях. </a:t>
            </a:r>
            <a:r>
              <a:rPr lang="en-US" altLang="ru-RU"/>
              <a:t>[</a:t>
            </a:r>
            <a:r>
              <a:rPr lang="ru-RU" altLang="ru-RU"/>
              <a:t>2, стр. 438-445</a:t>
            </a:r>
            <a:r>
              <a:rPr lang="en-US" altLang="ru-RU"/>
              <a:t>]</a:t>
            </a:r>
            <a:r>
              <a:rPr lang="ru-RU" altLang="ru-RU"/>
              <a:t> 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F0EF4-856D-4DDF-A76B-E4932B50140E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3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3212"/>
          </a:xfrm>
        </p:spPr>
        <p:txBody>
          <a:bodyPr/>
          <a:lstStyle/>
          <a:p>
            <a:r>
              <a:rPr lang="ru-RU" altLang="ru-RU"/>
              <a:t>ВБВНК является хроническим прогрессирующим заболеванием и  без адекватной терапии, как правило, приводит к развитию ХВН.</a:t>
            </a:r>
            <a:endParaRPr lang="de-DE" altLang="ru-RU"/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2A6A62-61BA-42DB-9396-26A45DABE9E5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5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6175" y="685800"/>
            <a:ext cx="4573588" cy="3430588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4988"/>
            <a:ext cx="5035550" cy="4113212"/>
          </a:xfrm>
        </p:spPr>
        <p:txBody>
          <a:bodyPr/>
          <a:lstStyle/>
          <a:p>
            <a:r>
              <a:rPr lang="ru-RU" altLang="ru-RU"/>
              <a:t>Хроническая венозная недостаточность (ХВН) нижних конечностей – синдром, характеризующийся нарушениями венозного оттока на макрогемодинамическом уровне, которые приводят к дезорганизации регионарной системы микроциркуляции. Актуальность проблемы ХВН определяется распространенностью заболевания. По данным Международного союза флебологов (1998) различные формы этой патологии можно обнаружить более чем у половины населения развитых стран. Столь высокая частота встречаемости позволяет смело называть ХВН «болезнью цивилизации». Более того, если раньше заболевание относили к проблемам лиц старшей возрастной группы (более 50 лет), то в настоящее время у 10-15% школьников в возрасте 12-13 лет выявляют первые признаки венозного рефлюкса (</a:t>
            </a:r>
            <a:r>
              <a:rPr lang="en-US" altLang="ru-RU"/>
              <a:t>J. Cossio, 1995)</a:t>
            </a:r>
            <a:r>
              <a:rPr lang="ru-RU" altLang="ru-RU"/>
              <a:t>. Появлению этой патологии в спектре заболеваний человеческого организма мы обязаны переходу наших далеких предков к передвижению в вертикальном положении. [1, стр. 211-215]</a:t>
            </a:r>
          </a:p>
          <a:p>
            <a:r>
              <a:rPr lang="ru-RU" altLang="ru-RU"/>
              <a:t>Человек является единственным представителем животного мира планеты, страдающим ХВН. </a:t>
            </a:r>
            <a:r>
              <a:rPr lang="en-US" altLang="ru-RU"/>
              <a:t>J. Van der Stricht </a:t>
            </a:r>
            <a:r>
              <a:rPr lang="ru-RU" altLang="ru-RU"/>
              <a:t>(1996) совершенно точно заметил, что это заболевание явилось «платой человечества за возможность прямохождения». [1, стр. 211-215]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F1250C-E49C-4140-ABB7-0F593B8579C5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algn="just"/>
            <a:r>
              <a:rPr lang="ru-RU" altLang="ru-RU"/>
              <a:t>Успешное решение проблемы лечения варикозной болезни складывается из последовательной реализации следующих задач: 1) ликвидация варикозного синдрома; 2) устранение признаков ХВН; 3) профилактика прогрессирования и рецидивов заболевания. [2, стр. 454-456]</a:t>
            </a:r>
          </a:p>
          <a:p>
            <a:pPr algn="just"/>
            <a:r>
              <a:rPr lang="ru-RU" altLang="ru-RU"/>
              <a:t>Радикальное устранение варикозного синдрома возможно только хирургическим путем, вместе с тем огромное значение имеет функциональный результат лечения, что подразумевает ликвидацию или минимизацию проявлений ХВН. Это может быть достигнуто только совместным применением оперативных и консервативных методов лечения. [2, стр. 454-456]</a:t>
            </a:r>
          </a:p>
          <a:p>
            <a:pPr algn="just"/>
            <a:r>
              <a:rPr lang="ru-RU" altLang="ru-RU"/>
              <a:t>Фундаментом лечебных мероприятий (у пациентов с ХВН) является эластическая компрессия. Она показана  всем пациентам с ХВН, независимо от ее причины.</a:t>
            </a:r>
            <a:r>
              <a:rPr lang="en-US" altLang="ru-RU"/>
              <a:t> </a:t>
            </a:r>
            <a:r>
              <a:rPr lang="ru-RU" altLang="ru-RU"/>
              <a:t>[1, стр. 211-215]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77C5B8-F9B6-4362-B72D-59645670F13D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r>
              <a:rPr lang="ru-RU" altLang="ru-RU"/>
              <a:t>Терапевтический эффект компрессии определяется целым рядом механизмов, благодаря которым обеспечиваются:</a:t>
            </a:r>
          </a:p>
          <a:p>
            <a:pPr>
              <a:buFont typeface="Symbol" pitchFamily="18" charset="2"/>
              <a:buChar char="ß"/>
            </a:pPr>
            <a:r>
              <a:rPr lang="ru-RU" altLang="ru-RU">
                <a:solidFill>
                  <a:srgbClr val="FF3399"/>
                </a:solidFill>
                <a:sym typeface="Symbol" pitchFamily="18" charset="2"/>
              </a:rPr>
              <a:t></a:t>
            </a:r>
            <a:r>
              <a:rPr lang="ru-RU" altLang="ru-RU"/>
              <a:t> </a:t>
            </a:r>
            <a:r>
              <a:rPr lang="ru-RU" altLang="ru-RU">
                <a:solidFill>
                  <a:srgbClr val="FF3399"/>
                </a:solidFill>
              </a:rPr>
              <a:t>патологической венозной «емкости» нижних конечностей</a:t>
            </a:r>
          </a:p>
          <a:p>
            <a:pPr>
              <a:buFont typeface="Symbol" pitchFamily="18" charset="2"/>
              <a:buChar char="ß"/>
            </a:pPr>
            <a:r>
              <a:rPr lang="ru-RU" altLang="ru-RU">
                <a:solidFill>
                  <a:srgbClr val="FF33CC"/>
                </a:solidFill>
                <a:sym typeface="Symbol" pitchFamily="18" charset="2"/>
              </a:rPr>
              <a:t> венозного рефлюкса</a:t>
            </a:r>
          </a:p>
          <a:p>
            <a:pPr>
              <a:buFont typeface="Symbol" pitchFamily="18" charset="2"/>
              <a:buChar char="ß"/>
            </a:pPr>
            <a:r>
              <a:rPr lang="ru-RU" altLang="ru-RU">
                <a:solidFill>
                  <a:srgbClr val="FF33CC"/>
                </a:solidFill>
                <a:sym typeface="Symbol" pitchFamily="18" charset="2"/>
              </a:rPr>
              <a:t>регресс отека</a:t>
            </a:r>
          </a:p>
          <a:p>
            <a:pPr>
              <a:buFont typeface="Symbol" pitchFamily="18" charset="2"/>
              <a:buChar char="ß"/>
            </a:pPr>
            <a:r>
              <a:rPr lang="ru-RU" altLang="ru-RU">
                <a:solidFill>
                  <a:srgbClr val="FF33CC"/>
                </a:solidFill>
                <a:sym typeface="Symbol" pitchFamily="18" charset="2"/>
              </a:rPr>
              <a:t> риска возникновения тромбоза </a:t>
            </a:r>
            <a:r>
              <a:rPr lang="ru-RU" altLang="ru-RU"/>
              <a:t>[1, стр. 211-215]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6E7BF-B3BF-4FD2-A303-FBAF1449B6D6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pPr algn="just"/>
            <a:r>
              <a:rPr lang="ru-RU" altLang="ru-RU"/>
              <a:t>Традиционным способом эластической компрессии является создание компрессионных бандажей с помощью эластичных бинтов. К сожалению, сложившейся практикой стало самостоятельное наложение бинтов пациентами без какого-либо обучения, в то время, как создавать и менять такой бандаж грамотно не всегда могут даже медицинские работники. Результатом неверного использования бинтов очень часто является ухудшение клинической симптоматики и отказ больного от какого-либо лечения вообще. [1, стр. 211-215]</a:t>
            </a:r>
          </a:p>
          <a:p>
            <a:pPr algn="just"/>
            <a:r>
              <a:rPr lang="ru-RU" altLang="ru-RU"/>
              <a:t>Оптимальным вариантом для повседневного применения является медицинский компрессионный трикотаж. К его несомненным преимуществам относится физиологическое распределение давления в направлении от надлодыжечной области до верхней трети бедра. Помимо этого, при вязке изделий учитываются анатомические особенности конечности. Это  обеспечивает стабильность компрессионного эффекта и необходимый комфорт при использовании в течение дня. Современный компрессионный трикотаж производится из «дышащих» материалов и обладает высокими эстетическими свойствами, что имеет огромное значение в связи с широкой распространенностью ХВН среди лиц молодого и среднего возраста. [1, стр. 211-215]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075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5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75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75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75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75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075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510B943-1DF0-4A8B-97C8-BFD9B29DEF0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23078A-4303-405C-98E9-1E32F2D4B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5667196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63283-7A2C-4ADA-A8BE-C0674C2D8B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9800184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244475"/>
            <a:ext cx="838835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AC6FDFB7-0FAA-45E8-8CEF-0390B5856C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0877198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E442601-C1C5-4175-A570-669B58DF29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757796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144F0A8-272C-49F1-8DE6-1D69883BA3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417030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72F121-52D4-4F8D-9DBC-B83566C631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42541135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323C0-CA48-44C9-B291-B98EFCDBBF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9638775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A21A-A80B-4A5B-B636-C6505E858A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316828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9B9E7-60E6-4EC4-8510-1015BC36A1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4885018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036B5-2207-481F-8F94-BF48AD55E2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016314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F0BA05-7DE4-47DF-8415-878F0362FE4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8654296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07BDE-BBCE-4344-B0A3-9C74F5DC9E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334878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B02DF2-AD08-4728-B30C-244EDE1C46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5153852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4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5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65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065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065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03BDC46E-5515-44B5-AC9C-029C4BAB02A3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065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65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10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 ?><Relationships xmlns="http://schemas.openxmlformats.org/package/2006/relationships"><Relationship Id="rId3" Target="../media/image33.jpeg" Type="http://schemas.openxmlformats.org/officeDocument/2006/relationships/image"/><Relationship Id="rId2" Target="../notesSlides/notesSlide22.xml" Type="http://schemas.openxmlformats.org/officeDocument/2006/relationships/notesSlide"/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notesSlides/notesSlide9.xml" Type="http://schemas.openxmlformats.org/officeDocument/2006/relationships/notesSlide"/><Relationship Id="rId1" Target="../slideLayouts/slideLayout7.xml" Type="http://schemas.openxmlformats.org/officeDocument/2006/relationships/slideLayout"/><Relationship Id="rId6" Target="../media/image17.emf" Type="http://schemas.openxmlformats.org/officeDocument/2006/relationships/image"/><Relationship Id="rId5" Target="../media/image16.emf" Type="http://schemas.openxmlformats.org/officeDocument/2006/relationships/image"/><Relationship Id="rId4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9388" y="1905000"/>
            <a:ext cx="8583612" cy="1736725"/>
          </a:xfrm>
        </p:spPr>
        <p:txBody>
          <a:bodyPr/>
          <a:lstStyle/>
          <a:p>
            <a:r>
              <a:rPr lang="ru-RU" altLang="ru-RU">
                <a:solidFill>
                  <a:schemeClr val="folHlink"/>
                </a:solidFill>
              </a:rPr>
              <a:t>БАЗОВОЕ ЛЕЧЕНИЕ -</a:t>
            </a:r>
            <a:r>
              <a:rPr lang="ru-RU" altLang="ru-RU"/>
              <a:t>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284538"/>
            <a:ext cx="8569325" cy="1752600"/>
          </a:xfrm>
        </p:spPr>
        <p:txBody>
          <a:bodyPr/>
          <a:lstStyle/>
          <a:p>
            <a:r>
              <a:rPr lang="ru-RU" altLang="ru-RU" sz="4000">
                <a:solidFill>
                  <a:schemeClr val="folHlink"/>
                </a:solidFill>
                <a:latin typeface="Arial Black" pitchFamily="34" charset="0"/>
              </a:rPr>
              <a:t>КОМПРЕССИОННЫЙ 								ТРИКОТАЖ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4864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6324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1547813" y="1879600"/>
            <a:ext cx="7581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987675" y="4727575"/>
            <a:ext cx="2339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600">
                <a:latin typeface="FranklinGothic" pitchFamily="2" charset="0"/>
              </a:rPr>
              <a:t>Ретиклярный варикоз</a:t>
            </a:r>
            <a:endParaRPr lang="de-DE" altLang="ru-RU" sz="1600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5508625" y="4727575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600">
                <a:latin typeface="FranklinGothic" pitchFamily="2" charset="0"/>
              </a:rPr>
              <a:t>Варикоз беременных</a:t>
            </a:r>
            <a:endParaRPr lang="de-DE" altLang="ru-RU" sz="1600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562100" y="5157788"/>
            <a:ext cx="75819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000" b="1">
                <a:solidFill>
                  <a:schemeClr val="folHlink"/>
                </a:solidFill>
                <a:latin typeface="FranklinGothic" pitchFamily="2" charset="0"/>
              </a:rPr>
              <a:t>Терапия</a:t>
            </a:r>
            <a:endParaRPr lang="de-DE" altLang="ru-RU" sz="2000" b="1">
              <a:solidFill>
                <a:schemeClr val="folHlink"/>
              </a:solidFill>
              <a:latin typeface="FranklinGothic" pitchFamily="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solidFill>
                  <a:schemeClr val="folHlink"/>
                </a:solidFill>
                <a:latin typeface="FranklinGothic" pitchFamily="2" charset="0"/>
              </a:rPr>
              <a:t>Лечебный компрессионный трикотаж 1ККл</a:t>
            </a:r>
            <a:endParaRPr lang="de-DE" altLang="ru-RU" sz="1600" b="1">
              <a:solidFill>
                <a:schemeClr val="folHlink"/>
              </a:solidFill>
              <a:latin typeface="FranklinGothic" pitchFamily="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solidFill>
                  <a:schemeClr val="folHlink"/>
                </a:solidFill>
                <a:latin typeface="FranklinGothic" pitchFamily="2" charset="0"/>
              </a:rPr>
              <a:t>Компрессионная склеротерапия, флебопротектор, профилактика рецидивов</a:t>
            </a:r>
            <a:r>
              <a:rPr lang="de-DE" altLang="ru-RU" sz="1600" b="1">
                <a:solidFill>
                  <a:schemeClr val="folHlink"/>
                </a:solidFill>
                <a:latin typeface="FranklinGothic" pitchFamily="2" charset="0"/>
              </a:rPr>
              <a:t> </a:t>
            </a:r>
          </a:p>
        </p:txBody>
      </p:sp>
      <p:pic>
        <p:nvPicPr>
          <p:cNvPr id="22536" name="Picture 8" descr="2466_schwangerschaftsvar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1700213"/>
            <a:ext cx="1677987" cy="301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7" name="Picture 9" descr="Patientenfolder_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700213"/>
            <a:ext cx="2232025" cy="296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619250" y="404813"/>
            <a:ext cx="7524750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400" b="1">
                <a:solidFill>
                  <a:schemeClr val="folHlink"/>
                </a:solidFill>
                <a:latin typeface="FranklinGothic" pitchFamily="2" charset="0"/>
              </a:rPr>
              <a:t>ХВН и адекватная лечебная тактика</a:t>
            </a:r>
          </a:p>
          <a:p>
            <a:pPr algn="ctr" eaLnBrk="0" hangingPunct="0">
              <a:spcBef>
                <a:spcPct val="50000"/>
              </a:spcBef>
            </a:pPr>
            <a:endParaRPr lang="de-DE" altLang="ru-RU" sz="2400" b="1">
              <a:solidFill>
                <a:srgbClr val="000066"/>
              </a:solidFill>
              <a:latin typeface="FranklinGothic" pitchFamily="2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1547813" y="1125538"/>
            <a:ext cx="758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>
                <a:latin typeface="FranklinGothic" pitchFamily="2" charset="0"/>
              </a:rPr>
              <a:t>Незначительные венозные расстройства</a:t>
            </a:r>
            <a:endParaRPr lang="de-DE" altLang="ru-RU" sz="2000" b="1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8" grpId="0"/>
      <p:bldP spid="225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4864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66800" y="1600200"/>
            <a:ext cx="6324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de-DE" altLang="ru-RU" sz="240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31938" y="2646363"/>
            <a:ext cx="7648575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  <a:p>
            <a:pPr eaLnBrk="0" hangingPunct="0">
              <a:spcBef>
                <a:spcPct val="50000"/>
              </a:spcBef>
            </a:pPr>
            <a:endParaRPr lang="de-DE" altLang="ru-RU" sz="160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547813" y="4437063"/>
            <a:ext cx="3311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>
                <a:latin typeface="FranklinGothic" pitchFamily="2" charset="0"/>
              </a:rPr>
              <a:t>Варикозно-расширенные вены</a:t>
            </a:r>
            <a:r>
              <a:rPr lang="de-DE" altLang="ru-RU" sz="1600">
                <a:latin typeface="FranklinGothic" pitchFamily="2" charset="0"/>
              </a:rPr>
              <a:t> 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2413" y="5157788"/>
            <a:ext cx="7648575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000" b="1">
                <a:solidFill>
                  <a:schemeClr val="folHlink"/>
                </a:solidFill>
                <a:latin typeface="FranklinGothic" pitchFamily="2" charset="0"/>
              </a:rPr>
              <a:t>Терапия:</a:t>
            </a:r>
            <a:endParaRPr lang="de-DE" altLang="ru-RU" sz="2000" b="1">
              <a:solidFill>
                <a:schemeClr val="folHlink"/>
              </a:solidFill>
              <a:latin typeface="FranklinGothic" pitchFamily="2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solidFill>
                  <a:schemeClr val="folHlink"/>
                </a:solidFill>
                <a:latin typeface="FranklinGothic" pitchFamily="2" charset="0"/>
              </a:rPr>
              <a:t>Лечебный компрессионный трикотаж 2-3 ККл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solidFill>
                  <a:schemeClr val="folHlink"/>
                </a:solidFill>
                <a:latin typeface="FranklinGothic" pitchFamily="2" charset="0"/>
              </a:rPr>
              <a:t>Хирургические вмешательства, компрессионная</a:t>
            </a:r>
            <a:r>
              <a:rPr lang="ru-RU" altLang="ru-RU" sz="1600" b="1">
                <a:latin typeface="FranklinGothic" pitchFamily="2" charset="0"/>
              </a:rPr>
              <a:t> </a:t>
            </a:r>
            <a:r>
              <a:rPr lang="ru-RU" altLang="ru-RU" sz="1600" b="1">
                <a:solidFill>
                  <a:schemeClr val="folHlink"/>
                </a:solidFill>
                <a:latin typeface="FranklinGothic" pitchFamily="2" charset="0"/>
              </a:rPr>
              <a:t>склеротерапия, флебопротектор, уход за кожей, профилактика рецидивов</a:t>
            </a:r>
            <a:r>
              <a:rPr lang="de-DE" altLang="ru-RU" sz="1600" b="1">
                <a:solidFill>
                  <a:schemeClr val="folHlink"/>
                </a:solidFill>
                <a:latin typeface="FranklinGothic" pitchFamily="2" charset="0"/>
              </a:rPr>
              <a:t> </a:t>
            </a:r>
          </a:p>
          <a:p>
            <a:pPr eaLnBrk="0" hangingPunct="0">
              <a:spcBef>
                <a:spcPct val="50000"/>
              </a:spcBef>
            </a:pPr>
            <a:endParaRPr lang="de-DE" altLang="ru-RU" sz="1600" b="1">
              <a:solidFill>
                <a:schemeClr val="folHlink"/>
              </a:solidFill>
              <a:latin typeface="FranklinGothic" pitchFamily="2" charset="0"/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148263" y="4437063"/>
            <a:ext cx="17287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>
                <a:latin typeface="FranklinGothic" pitchFamily="2" charset="0"/>
              </a:rPr>
              <a:t>ХВН, 1-я стадия</a:t>
            </a:r>
            <a:endParaRPr lang="de-DE" altLang="ru-RU" sz="1600">
              <a:latin typeface="FranklinGothic" pitchFamily="2" charset="0"/>
            </a:endParaRPr>
          </a:p>
        </p:txBody>
      </p:sp>
      <p:pic>
        <p:nvPicPr>
          <p:cNvPr id="24584" name="Picture 8" descr="1021_3stammvaricosis_mag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916113"/>
            <a:ext cx="155892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1021_5stammvaricosis_par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16113"/>
            <a:ext cx="14890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1021_hautverfèrbu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1916113"/>
            <a:ext cx="18272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7" name="Picture 11" descr="1021_7_corona_p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795588"/>
            <a:ext cx="2344738" cy="15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619250" y="404813"/>
            <a:ext cx="752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400" b="1">
                <a:solidFill>
                  <a:schemeClr val="folHlink"/>
                </a:solidFill>
                <a:latin typeface="FranklinGothic" pitchFamily="2" charset="0"/>
              </a:rPr>
              <a:t>ХВН и адекватная лечебная тактика</a:t>
            </a:r>
            <a:endParaRPr lang="de-DE" altLang="ru-RU" sz="2400" b="1">
              <a:solidFill>
                <a:schemeClr val="folHlink"/>
              </a:solidFill>
              <a:latin typeface="FranklinGothic" pitchFamily="2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547813" y="1125538"/>
            <a:ext cx="758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b="1">
                <a:latin typeface="FranklinGothic" pitchFamily="2" charset="0"/>
              </a:rPr>
              <a:t>Умеренные венозные расстройства</a:t>
            </a:r>
            <a:endParaRPr lang="de-DE" altLang="ru-RU" sz="2000" b="1"/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235825" y="4437063"/>
            <a:ext cx="1728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1600">
                <a:latin typeface="FranklinGothic" pitchFamily="2" charset="0"/>
              </a:rPr>
              <a:t>ХВН, 2-я стадия</a:t>
            </a:r>
            <a:endParaRPr lang="de-DE" altLang="ru-RU" sz="1600">
              <a:latin typeface="FranklinGothic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  <p:bldP spid="24588" grpId="0"/>
      <p:bldP spid="24589" grpId="0"/>
      <p:bldP spid="24590" grpId="0"/>
    </p:bld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486400" y="3505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altLang="ru-RU" lang="ru-RU" sz="2400">
              <a:latin charset="0" pitchFamily="18" typeface="Times New Roman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95400" y="1600200"/>
            <a:ext cx="63246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476375" y="1989138"/>
            <a:ext cx="7667625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spcBef>
                <a:spcPct val="50000"/>
              </a:spcBef>
            </a:pPr>
            <a:endParaRPr altLang="ru-RU" lang="de-DE" sz="1600"/>
          </a:p>
          <a:p>
            <a:pPr eaLnBrk="0" hangingPunct="0">
              <a:spcBef>
                <a:spcPct val="50000"/>
              </a:spcBef>
            </a:pPr>
            <a:endParaRPr altLang="ru-RU" lang="de-DE" sz="1600"/>
          </a:p>
          <a:p>
            <a:pPr eaLnBrk="0" hangingPunct="0">
              <a:spcBef>
                <a:spcPct val="50000"/>
              </a:spcBef>
            </a:pPr>
            <a:endParaRPr altLang="ru-RU" lang="de-DE" sz="1600"/>
          </a:p>
          <a:p>
            <a:pPr eaLnBrk="0" hangingPunct="0">
              <a:spcBef>
                <a:spcPct val="50000"/>
              </a:spcBef>
            </a:pPr>
            <a:endParaRPr altLang="ru-RU" lang="de-DE" sz="1600"/>
          </a:p>
          <a:p>
            <a:pPr eaLnBrk="0" hangingPunct="0">
              <a:spcBef>
                <a:spcPct val="50000"/>
              </a:spcBef>
            </a:pPr>
            <a:endParaRPr altLang="ru-RU" lang="de-DE" sz="1600"/>
          </a:p>
          <a:p>
            <a:pPr eaLnBrk="0" hangingPunct="0">
              <a:spcBef>
                <a:spcPct val="50000"/>
              </a:spcBef>
            </a:pPr>
            <a:endParaRPr altLang="ru-RU" lang="de-DE" sz="160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92275" y="4724400"/>
            <a:ext cx="2022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lang="ru-RU" sz="1600">
                <a:latin charset="0" pitchFamily="2" typeface="FranklinGothic"/>
              </a:rPr>
              <a:t>Трофические язвы</a:t>
            </a:r>
            <a:endParaRPr altLang="ru-RU" lang="de-DE" sz="1600"/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476375" y="5157788"/>
            <a:ext cx="7667625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ru-RU" sz="2000">
                <a:solidFill>
                  <a:schemeClr val="folHlink"/>
                </a:solidFill>
                <a:latin charset="0" pitchFamily="2" typeface="FranklinGothic"/>
              </a:rPr>
              <a:t>Терапия</a:t>
            </a:r>
            <a:endParaRPr altLang="ru-RU" b="1" lang="de-DE" sz="2000">
              <a:solidFill>
                <a:schemeClr val="folHlink"/>
              </a:solidFill>
              <a:latin charset="0" pitchFamily="2" typeface="FranklinGothic"/>
            </a:endParaRPr>
          </a:p>
          <a:p>
            <a:pPr eaLnBrk="0" hangingPunct="0">
              <a:spcBef>
                <a:spcPct val="50000"/>
              </a:spcBef>
            </a:pPr>
            <a:r>
              <a:rPr altLang="ru-RU" b="1" lang="ru-RU" sz="1600">
                <a:solidFill>
                  <a:schemeClr val="folHlink"/>
                </a:solidFill>
                <a:latin charset="0" pitchFamily="2" typeface="FranklinGothic"/>
              </a:rPr>
              <a:t>Лечебный компрессионный трикотаж </a:t>
            </a:r>
            <a:r>
              <a:rPr altLang="ru-RU" b="1" lang="en-US" sz="1600">
                <a:solidFill>
                  <a:schemeClr val="folHlink"/>
                </a:solidFill>
                <a:latin charset="0" pitchFamily="2" typeface="FranklinGothic"/>
              </a:rPr>
              <a:t>mediven® </a:t>
            </a:r>
            <a:r>
              <a:rPr altLang="ru-RU" b="1" lang="ru-RU" sz="1600">
                <a:solidFill>
                  <a:schemeClr val="folHlink"/>
                </a:solidFill>
                <a:latin charset="0" pitchFamily="2" typeface="FranklinGothic"/>
              </a:rPr>
              <a:t>2-3 ККл</a:t>
            </a:r>
            <a:endParaRPr altLang="ru-RU" b="1" lang="de-DE" sz="1600">
              <a:solidFill>
                <a:schemeClr val="folHlink"/>
              </a:solidFill>
              <a:latin charset="0" pitchFamily="2" typeface="FranklinGothic"/>
            </a:endParaRPr>
          </a:p>
          <a:p>
            <a:pPr eaLnBrk="0" hangingPunct="0">
              <a:spcBef>
                <a:spcPct val="50000"/>
              </a:spcBef>
            </a:pPr>
            <a:r>
              <a:rPr altLang="ru-RU" b="1" lang="ru-RU" sz="1600">
                <a:solidFill>
                  <a:schemeClr val="folHlink"/>
                </a:solidFill>
                <a:latin charset="0" pitchFamily="2" typeface="FranklinGothic"/>
              </a:rPr>
              <a:t>Хирургические вмешательства, компрессионная склеротерапия, флебо-протектор, раневые покрытия, уход за кожей, профилактика рецидивов</a:t>
            </a:r>
            <a:r>
              <a:rPr altLang="ru-RU" b="1" lang="de-DE" sz="1600">
                <a:latin charset="0" pitchFamily="2" typeface="FranklinGothic"/>
              </a:rPr>
              <a:t> 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4643438" y="4724400"/>
            <a:ext cx="9699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lang="ru-RU" sz="1600">
                <a:latin charset="0" pitchFamily="2" typeface="FranklinGothic"/>
              </a:rPr>
              <a:t>ТГВ</a:t>
            </a:r>
            <a:r>
              <a:rPr altLang="ru-RU" lang="de-DE" sz="1400"/>
              <a:t>	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6732588" y="4724400"/>
            <a:ext cx="220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lang="ru-RU" sz="1600">
                <a:latin charset="0" pitchFamily="2" typeface="FranklinGothic"/>
              </a:rPr>
              <a:t>Тромбофлебит</a:t>
            </a:r>
            <a:endParaRPr altLang="ru-RU" lang="de-DE" sz="1600"/>
          </a:p>
        </p:txBody>
      </p:sp>
      <p:pic>
        <p:nvPicPr>
          <p:cNvPr descr="ulcus" id="26633" name="Picture 9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4"/>
          <a:stretch>
            <a:fillRect/>
          </a:stretch>
        </p:blipFill>
        <p:spPr bwMode="auto">
          <a:xfrm>
            <a:off x="1741488" y="1700213"/>
            <a:ext cx="195897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1021_9_tiefe_venenthr" id="26634" name="Picture 10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/>
          <a:stretch>
            <a:fillRect/>
          </a:stretch>
        </p:blipFill>
        <p:spPr bwMode="auto">
          <a:xfrm>
            <a:off x="4211638" y="1700213"/>
            <a:ext cx="1973262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635" name="Object 11"/>
          <p:cNvGraphicFramePr>
            <a:graphicFrameLocks noChangeAspect="1"/>
          </p:cNvGraphicFramePr>
          <p:nvPr/>
        </p:nvGraphicFramePr>
        <p:xfrm>
          <a:off x="6769100" y="1700213"/>
          <a:ext cx="2111375" cy="288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191320" imgW="3086531" name="Photo Editor Photo" progId="MSPhotoEd.3" r:id="rId6" spid="_x0000_s26638">
                  <p:embed/>
                </p:oleObj>
              </mc:Choice>
              <mc:Fallback>
                <p:oleObj imgH="3191320" imgW="3086531" name="Photo Editor Photo" progId="MSPhotoEd.3" r:id="rId6">
                  <p:embed/>
                  <p:pic>
                    <p:nvPicPr>
                      <p:cNvPr id="0" name="Object 11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38" l="8025" r="22839" t="4626"/>
                      <a:stretch>
                        <a:fillRect/>
                      </a:stretch>
                    </p:blipFill>
                    <p:spPr bwMode="auto">
                      <a:xfrm>
                        <a:off x="6769100" y="1700213"/>
                        <a:ext cx="2111375" cy="288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algn="ctr" dir="2700000" dist="35921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19250" y="404813"/>
            <a:ext cx="7524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b="1" lang="ru-RU" sz="2400">
                <a:solidFill>
                  <a:schemeClr val="folHlink"/>
                </a:solidFill>
                <a:latin charset="0" pitchFamily="2" typeface="FranklinGothic"/>
              </a:rPr>
              <a:t>ХВН и адекватная лечебная тактика</a:t>
            </a:r>
            <a:endParaRPr altLang="ru-RU" b="1" lang="de-DE" sz="2400">
              <a:solidFill>
                <a:schemeClr val="folHlink"/>
              </a:solidFill>
              <a:latin charset="0" pitchFamily="2" typeface="FranklinGothic"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547813" y="1125538"/>
            <a:ext cx="7581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7C8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b="1" lang="ru-RU" sz="2000">
                <a:latin charset="0" pitchFamily="2" typeface="FranklinGothic"/>
              </a:rPr>
              <a:t>Значительные венозные расстройства</a:t>
            </a:r>
            <a:endParaRPr altLang="ru-RU" b="1" lang="de-DE" sz="2000"/>
          </a:p>
        </p:txBody>
      </p:sp>
    </p:spTree>
  </p:cSld>
  <p:clrMapOvr>
    <a:masterClrMapping/>
  </p:clrMapOvr>
  <p:transition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6629"/>
      <p:bldP grpId="0" spid="26630"/>
      <p:bldP grpId="0" spid="26631"/>
      <p:bldP grpId="0" spid="26632"/>
      <p:bldP grpId="0" spid="26636"/>
      <p:bldP grpId="0" spid="26637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54737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4400" b="1">
                <a:solidFill>
                  <a:srgbClr val="003366"/>
                </a:solidFill>
              </a:rPr>
              <a:t>ФЛЕБОЛОГИ,   ПРОИЗВОДИТЕЛИ, И ДИЛЕРЫ</a:t>
            </a:r>
            <a:endParaRPr lang="ru-RU" altLang="ru-RU" sz="4400">
              <a:solidFill>
                <a:srgbClr val="003366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987675" y="4508500"/>
            <a:ext cx="5867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altLang="ru-RU" sz="4400" b="1">
                <a:solidFill>
                  <a:srgbClr val="003366"/>
                </a:solidFill>
              </a:rPr>
              <a:t>УСПЕШНОЕ КОМПРЕССИОННОЕ ЛЕЧЕНИЕ</a:t>
            </a:r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1835150" y="2276475"/>
            <a:ext cx="7308850" cy="2160588"/>
          </a:xfrm>
          <a:prstGeom prst="rightArrow">
            <a:avLst>
              <a:gd name="adj1" fmla="val 50000"/>
              <a:gd name="adj2" fmla="val 84570"/>
            </a:avLst>
          </a:prstGeom>
          <a:solidFill>
            <a:srgbClr val="FF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4000" b="1">
                <a:solidFill>
                  <a:schemeClr val="bg1"/>
                </a:solidFill>
              </a:rPr>
              <a:t>ИМЕЮТ ОБЩУЮ ЦЕЛЬ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60350"/>
            <a:ext cx="7308850" cy="1143000"/>
          </a:xfrm>
        </p:spPr>
        <p:txBody>
          <a:bodyPr/>
          <a:lstStyle/>
          <a:p>
            <a:r>
              <a:rPr lang="ru-RU" altLang="ru-RU" sz="3200" b="0">
                <a:solidFill>
                  <a:schemeClr val="folHlink"/>
                </a:solidFill>
              </a:rPr>
              <a:t>Ключевые факторы успеха </a:t>
            </a:r>
            <a:br>
              <a:rPr lang="ru-RU" altLang="ru-RU" sz="3200" b="0">
                <a:solidFill>
                  <a:schemeClr val="folHlink"/>
                </a:solidFill>
              </a:rPr>
            </a:br>
            <a:r>
              <a:rPr lang="ru-RU" altLang="ru-RU" sz="3200" b="0">
                <a:solidFill>
                  <a:schemeClr val="folHlink"/>
                </a:solidFill>
              </a:rPr>
              <a:t>компрессионной терапии</a:t>
            </a: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1962150"/>
            <a:ext cx="7451725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>
                <a:solidFill>
                  <a:srgbClr val="FF33CC"/>
                </a:solidFill>
              </a:rPr>
              <a:t>Адекватный регламент лечения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Высокое качество изделий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Правильный  подбор размера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Выбор актуальной модели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 b="1"/>
              <a:t>Использование и уход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Регулярность </a:t>
            </a:r>
            <a:r>
              <a:rPr lang="en-US" altLang="ru-RU" sz="2400" b="1"/>
              <a:t>via</a:t>
            </a:r>
            <a:r>
              <a:rPr lang="ru-RU" altLang="ru-RU" sz="2400" b="1"/>
              <a:t> с</a:t>
            </a:r>
            <a:r>
              <a:rPr lang="en-US" altLang="ru-RU" sz="2400" b="1"/>
              <a:t>ompliance</a:t>
            </a:r>
            <a:r>
              <a:rPr lang="ru-RU" altLang="ru-RU" sz="2400" b="1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752600" y="1676400"/>
            <a:ext cx="7391400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93662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936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ru-RU" altLang="ru-RU" sz="1200" b="1" i="1"/>
              <a:t>Компрессионный 	Показания				</a:t>
            </a:r>
            <a:r>
              <a:rPr lang="ru-RU" altLang="ru-RU" sz="1200" b="1" i="1">
                <a:solidFill>
                  <a:schemeClr val="folHlink"/>
                </a:solidFill>
              </a:rPr>
              <a:t>Модели ЛКТ</a:t>
            </a:r>
            <a:r>
              <a:rPr lang="en-US" altLang="ru-RU" sz="1200" b="1" i="1">
                <a:solidFill>
                  <a:schemeClr val="folHlink"/>
                </a:solidFill>
              </a:rPr>
              <a:t> medi</a:t>
            </a:r>
            <a:r>
              <a:rPr lang="ru-RU" altLang="ru-RU" sz="1200" b="1" i="1">
                <a:solidFill>
                  <a:schemeClr val="folHlink"/>
                </a:solidFill>
              </a:rPr>
              <a:t>      класс</a:t>
            </a:r>
            <a:r>
              <a:rPr lang="de-DE" altLang="ru-RU" sz="1200" b="1" i="1">
                <a:solidFill>
                  <a:schemeClr val="folHlink"/>
                </a:solidFill>
              </a:rPr>
              <a:t> </a:t>
            </a:r>
            <a:r>
              <a:rPr lang="ru-RU" altLang="ru-RU" sz="1200" b="1" i="1">
                <a:solidFill>
                  <a:schemeClr val="folHlink"/>
                </a:solidFill>
              </a:rPr>
              <a:t>	</a:t>
            </a:r>
            <a:r>
              <a:rPr lang="de-DE" altLang="ru-RU" sz="1200" b="1" i="1">
                <a:solidFill>
                  <a:schemeClr val="folHlink"/>
                </a:solidFill>
              </a:rPr>
              <a:t>			</a:t>
            </a:r>
            <a:r>
              <a:rPr lang="ru-RU" altLang="ru-RU" sz="1200" b="1" i="1">
                <a:solidFill>
                  <a:schemeClr val="folHlink"/>
                </a:solidFill>
              </a:rPr>
              <a:t>	</a:t>
            </a:r>
            <a:r>
              <a:rPr lang="de-DE" altLang="ru-RU" sz="1200" b="1">
                <a:solidFill>
                  <a:schemeClr val="folHlink"/>
                </a:solidFill>
              </a:rPr>
              <a:t>								</a:t>
            </a: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ККл</a:t>
            </a:r>
            <a:r>
              <a:rPr lang="de-DE" altLang="ru-RU" sz="1200" b="1">
                <a:solidFill>
                  <a:schemeClr val="folHlink"/>
                </a:solidFill>
              </a:rPr>
              <a:t> 1		</a:t>
            </a:r>
            <a:r>
              <a:rPr lang="ru-RU" altLang="ru-RU" sz="1200" b="1">
                <a:solidFill>
                  <a:schemeClr val="folHlink"/>
                </a:solidFill>
              </a:rPr>
              <a:t>«Синдром тяжелых ног». Склонность к отекам</a:t>
            </a:r>
            <a:r>
              <a:rPr lang="en-US" altLang="ru-RU" sz="1200" b="1">
                <a:solidFill>
                  <a:schemeClr val="folHlink"/>
                </a:solidFill>
              </a:rPr>
              <a:t>.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 emo</a:t>
            </a:r>
            <a:r>
              <a:rPr lang="de-DE" altLang="ru-RU" sz="1200" b="1">
                <a:solidFill>
                  <a:schemeClr val="folHlink"/>
                </a:solidFill>
              </a:rPr>
              <a:t>tion</a:t>
            </a: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18</a:t>
            </a:r>
            <a:r>
              <a:rPr lang="de-DE" altLang="ru-RU" sz="1200" b="1">
                <a:solidFill>
                  <a:schemeClr val="folHlink"/>
                </a:solidFill>
              </a:rPr>
              <a:t> - </a:t>
            </a:r>
            <a:r>
              <a:rPr lang="ru-RU" altLang="ru-RU" sz="1200" b="1">
                <a:solidFill>
                  <a:schemeClr val="folHlink"/>
                </a:solidFill>
              </a:rPr>
              <a:t>21</a:t>
            </a:r>
            <a:r>
              <a:rPr lang="de-DE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мм рт. ст.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ru-RU" altLang="ru-RU" sz="1200" b="1">
                <a:solidFill>
                  <a:schemeClr val="folHlink"/>
                </a:solidFill>
              </a:rPr>
              <a:t>Профилактика ВБ во время беременности. 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 elegance</a:t>
            </a:r>
            <a:endParaRPr lang="ru-RU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Профилактика тромбоза глубоких вен. 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 plus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Ретикулярный (сетчатый) варикоз, теле-</a:t>
            </a:r>
            <a:r>
              <a:rPr lang="en-US" altLang="ru-RU" sz="1200" b="1">
                <a:solidFill>
                  <a:schemeClr val="folHlink"/>
                </a:solidFill>
              </a:rPr>
              <a:t>        </a:t>
            </a:r>
            <a:r>
              <a:rPr lang="ru-RU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duomed®</a:t>
            </a: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		ангиоэктазии.</a:t>
            </a:r>
            <a:r>
              <a:rPr lang="en-US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Функциональные флебопатии. </a:t>
            </a:r>
            <a:r>
              <a:rPr lang="en-US" altLang="ru-RU" sz="1200" b="1">
                <a:solidFill>
                  <a:schemeClr val="folHlink"/>
                </a:solidFill>
              </a:rPr>
              <a:t>	mediven®</a:t>
            </a:r>
            <a:r>
              <a:rPr lang="ru-RU" altLang="ru-RU" sz="1200" b="1">
                <a:solidFill>
                  <a:schemeClr val="folHlink"/>
                </a:solidFill>
              </a:rPr>
              <a:t> 550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endParaRPr lang="ru-RU" altLang="ru-RU" sz="1200" b="1">
              <a:solidFill>
                <a:schemeClr val="folHlink"/>
              </a:solidFill>
            </a:endParaRPr>
          </a:p>
          <a:p>
            <a:pPr eaLnBrk="0" hangingPunct="0"/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ККл</a:t>
            </a:r>
            <a:r>
              <a:rPr lang="de-DE" altLang="ru-RU" sz="1200" b="1">
                <a:solidFill>
                  <a:schemeClr val="folHlink"/>
                </a:solidFill>
              </a:rPr>
              <a:t> 2		</a:t>
            </a:r>
            <a:r>
              <a:rPr lang="ru-RU" altLang="ru-RU" sz="1200" b="1">
                <a:solidFill>
                  <a:schemeClr val="folHlink"/>
                </a:solidFill>
              </a:rPr>
              <a:t>ВБ , в т. ч. у беременных. Варикотромбо-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 emo</a:t>
            </a:r>
            <a:r>
              <a:rPr lang="de-DE" altLang="ru-RU" sz="1200" b="1">
                <a:solidFill>
                  <a:schemeClr val="folHlink"/>
                </a:solidFill>
              </a:rPr>
              <a:t>tion</a:t>
            </a:r>
            <a:endParaRPr lang="ru-RU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23</a:t>
            </a:r>
            <a:r>
              <a:rPr lang="de-DE" altLang="ru-RU" sz="1200" b="1">
                <a:solidFill>
                  <a:schemeClr val="folHlink"/>
                </a:solidFill>
              </a:rPr>
              <a:t> - </a:t>
            </a:r>
            <a:r>
              <a:rPr lang="ru-RU" altLang="ru-RU" sz="1200" b="1">
                <a:solidFill>
                  <a:schemeClr val="folHlink"/>
                </a:solidFill>
              </a:rPr>
              <a:t>32</a:t>
            </a:r>
            <a:r>
              <a:rPr lang="de-DE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мм рт. ст.</a:t>
            </a:r>
            <a:r>
              <a:rPr lang="de-DE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	флебит. Компрессионная терапия после	</a:t>
            </a:r>
            <a:r>
              <a:rPr lang="en-US" altLang="ru-RU" sz="1200" b="1">
                <a:solidFill>
                  <a:schemeClr val="folHlink"/>
                </a:solidFill>
              </a:rPr>
              <a:t>mediven® elegance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флебосклерозирования и хирургических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 plus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вмешательств на венах нижних конечностей. 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</a:t>
            </a:r>
            <a:r>
              <a:rPr lang="ru-RU" altLang="ru-RU" sz="1200" b="1">
                <a:solidFill>
                  <a:schemeClr val="folHlink"/>
                </a:solidFill>
              </a:rPr>
              <a:t> </a:t>
            </a:r>
            <a:r>
              <a:rPr lang="en-US" altLang="ru-RU" sz="1200" b="1">
                <a:solidFill>
                  <a:schemeClr val="folHlink"/>
                </a:solidFill>
              </a:rPr>
              <a:t>active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Профилактика тромбоза глубоких вен 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</a:t>
            </a:r>
            <a:r>
              <a:rPr lang="ru-RU" altLang="ru-RU" sz="1200" b="1">
                <a:solidFill>
                  <a:schemeClr val="folHlink"/>
                </a:solidFill>
              </a:rPr>
              <a:t> </a:t>
            </a:r>
            <a:r>
              <a:rPr lang="en-US" altLang="ru-RU" sz="1200" b="1">
                <a:solidFill>
                  <a:schemeClr val="folHlink"/>
                </a:solidFill>
              </a:rPr>
              <a:t>forte</a:t>
            </a:r>
            <a:r>
              <a:rPr lang="de-DE" altLang="ru-RU" sz="1200" b="1">
                <a:solidFill>
                  <a:schemeClr val="folHlink"/>
                </a:solidFill>
              </a:rPr>
              <a:t> 		</a:t>
            </a:r>
            <a:r>
              <a:rPr lang="ru-RU" altLang="ru-RU" sz="1200" b="1">
                <a:solidFill>
                  <a:schemeClr val="folHlink"/>
                </a:solidFill>
              </a:rPr>
              <a:t>в группах риска.</a:t>
            </a:r>
            <a:r>
              <a:rPr lang="de-DE" altLang="ru-RU" sz="1200" b="1">
                <a:solidFill>
                  <a:schemeClr val="folHlink"/>
                </a:solidFill>
              </a:rPr>
              <a:t> 			duomed</a:t>
            </a:r>
            <a:r>
              <a:rPr lang="en-US" altLang="ru-RU" sz="1200" b="1">
                <a:solidFill>
                  <a:schemeClr val="folHlink"/>
                </a:solidFill>
              </a:rPr>
              <a:t>®</a:t>
            </a:r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				 	</a:t>
            </a:r>
            <a:r>
              <a:rPr lang="en-US" altLang="ru-RU" sz="1200" b="1">
                <a:solidFill>
                  <a:schemeClr val="folHlink"/>
                </a:solidFill>
              </a:rPr>
              <a:t>mediven®</a:t>
            </a:r>
            <a:r>
              <a:rPr lang="ru-RU" altLang="ru-RU" sz="1200" b="1">
                <a:solidFill>
                  <a:schemeClr val="folHlink"/>
                </a:solidFill>
              </a:rPr>
              <a:t> 550</a:t>
            </a:r>
            <a:r>
              <a:rPr lang="de-DE" altLang="ru-RU" sz="1200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	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endParaRPr lang="en-US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ККл</a:t>
            </a:r>
            <a:r>
              <a:rPr lang="de-DE" altLang="ru-RU" sz="1200" b="1">
                <a:solidFill>
                  <a:schemeClr val="folHlink"/>
                </a:solidFill>
              </a:rPr>
              <a:t> 3</a:t>
            </a:r>
            <a:r>
              <a:rPr lang="ru-RU" altLang="ru-RU" sz="1200" b="1">
                <a:solidFill>
                  <a:schemeClr val="folHlink"/>
                </a:solidFill>
              </a:rPr>
              <a:t>         </a:t>
            </a:r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ВБ с трофическими расстройствами 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mediven®plus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34</a:t>
            </a:r>
            <a:r>
              <a:rPr lang="de-DE" altLang="ru-RU" sz="1200" b="1">
                <a:solidFill>
                  <a:schemeClr val="folHlink"/>
                </a:solidFill>
              </a:rPr>
              <a:t> - </a:t>
            </a:r>
            <a:r>
              <a:rPr lang="ru-RU" altLang="ru-RU" sz="1200" b="1">
                <a:solidFill>
                  <a:schemeClr val="folHlink"/>
                </a:solidFill>
              </a:rPr>
              <a:t>46</a:t>
            </a:r>
            <a:r>
              <a:rPr lang="de-DE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мм рт. ст.</a:t>
            </a:r>
            <a:r>
              <a:rPr lang="de-DE" altLang="ru-RU" sz="1200" b="1">
                <a:solidFill>
                  <a:schemeClr val="folHlink"/>
                </a:solidFill>
              </a:rPr>
              <a:t> 	</a:t>
            </a:r>
            <a:r>
              <a:rPr lang="ru-RU" altLang="ru-RU" sz="1200" b="1">
                <a:solidFill>
                  <a:schemeClr val="folHlink"/>
                </a:solidFill>
              </a:rPr>
              <a:t>и отеками. Тромбоз глубоких вен. Пост-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</a:t>
            </a:r>
            <a:r>
              <a:rPr lang="ru-RU" altLang="ru-RU" sz="1200" b="1">
                <a:solidFill>
                  <a:schemeClr val="folHlink"/>
                </a:solidFill>
              </a:rPr>
              <a:t> </a:t>
            </a:r>
            <a:r>
              <a:rPr lang="en-US" altLang="ru-RU" sz="1200" b="1">
                <a:solidFill>
                  <a:schemeClr val="folHlink"/>
                </a:solidFill>
              </a:rPr>
              <a:t>forte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тромбофлебитическая болезнь. Лимфо-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en-US" altLang="ru-RU" sz="1200" b="1">
                <a:solidFill>
                  <a:schemeClr val="folHlink"/>
                </a:solidFill>
              </a:rPr>
              <a:t>mediven®</a:t>
            </a:r>
            <a:r>
              <a:rPr lang="ru-RU" altLang="ru-RU" sz="1200" b="1">
                <a:solidFill>
                  <a:schemeClr val="folHlink"/>
                </a:solidFill>
              </a:rPr>
              <a:t> 550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 b="1">
                <a:solidFill>
                  <a:schemeClr val="folHlink"/>
                </a:solidFill>
              </a:rPr>
              <a:t>		</a:t>
            </a:r>
            <a:r>
              <a:rPr lang="ru-RU" altLang="ru-RU" sz="1200" b="1">
                <a:solidFill>
                  <a:schemeClr val="folHlink"/>
                </a:solidFill>
              </a:rPr>
              <a:t>венозная недостаточность.</a:t>
            </a:r>
          </a:p>
          <a:p>
            <a:pPr eaLnBrk="0" hangingPunct="0"/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ru-RU" altLang="ru-RU" sz="1200" b="1">
                <a:solidFill>
                  <a:schemeClr val="folHlink"/>
                </a:solidFill>
              </a:rPr>
              <a:t>ККл</a:t>
            </a:r>
            <a:r>
              <a:rPr lang="de-DE" altLang="ru-RU" sz="1200" b="1">
                <a:solidFill>
                  <a:schemeClr val="folHlink"/>
                </a:solidFill>
              </a:rPr>
              <a:t> 4		</a:t>
            </a:r>
            <a:r>
              <a:rPr lang="ru-RU" altLang="ru-RU" sz="1200" b="1">
                <a:solidFill>
                  <a:schemeClr val="folHlink"/>
                </a:solidFill>
              </a:rPr>
              <a:t>Лимфедема. Врожденные флебодисплазии.	</a:t>
            </a:r>
            <a:r>
              <a:rPr lang="en-US" altLang="ru-RU" sz="1200" b="1">
                <a:solidFill>
                  <a:schemeClr val="folHlink"/>
                </a:solidFill>
              </a:rPr>
              <a:t>mediven®</a:t>
            </a:r>
            <a:r>
              <a:rPr lang="ru-RU" altLang="ru-RU" sz="1200" b="1">
                <a:solidFill>
                  <a:schemeClr val="folHlink"/>
                </a:solidFill>
              </a:rPr>
              <a:t> 550</a:t>
            </a:r>
            <a:r>
              <a:rPr lang="de-DE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                        49</a:t>
            </a:r>
            <a:r>
              <a:rPr lang="de-DE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мм рт. ст.</a:t>
            </a:r>
            <a:r>
              <a:rPr lang="de-DE" altLang="ru-RU" sz="1200" b="1">
                <a:solidFill>
                  <a:schemeClr val="folHlink"/>
                </a:solidFill>
              </a:rPr>
              <a:t> </a:t>
            </a:r>
            <a:r>
              <a:rPr lang="ru-RU" altLang="ru-RU" sz="1200" b="1">
                <a:solidFill>
                  <a:schemeClr val="folHlink"/>
                </a:solidFill>
              </a:rPr>
              <a:t>и выше</a:t>
            </a:r>
            <a:r>
              <a:rPr lang="de-DE" altLang="ru-RU" sz="1200" b="1">
                <a:solidFill>
                  <a:schemeClr val="folHlink"/>
                </a:solidFill>
              </a:rPr>
              <a:t>	</a:t>
            </a:r>
            <a:r>
              <a:rPr lang="ru-RU" altLang="ru-RU" sz="1200" b="1">
                <a:solidFill>
                  <a:schemeClr val="folHlink"/>
                </a:solidFill>
              </a:rPr>
              <a:t>	</a:t>
            </a:r>
            <a:endParaRPr lang="de-DE" altLang="ru-RU" sz="1200" b="1">
              <a:solidFill>
                <a:schemeClr val="folHlink"/>
              </a:solidFill>
            </a:endParaRPr>
          </a:p>
          <a:p>
            <a:pPr eaLnBrk="0" hangingPunct="0"/>
            <a:r>
              <a:rPr lang="de-DE" altLang="ru-RU" sz="1200"/>
              <a:t>			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68425" y="260350"/>
            <a:ext cx="795655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ru-RU" altLang="ru-RU" sz="3000" b="1">
                <a:solidFill>
                  <a:schemeClr val="folHlink"/>
                </a:solidFill>
              </a:rPr>
              <a:t>Как правильно подобрать лечебный </a:t>
            </a:r>
          </a:p>
          <a:p>
            <a:pPr algn="ctr" eaLnBrk="0" hangingPunct="0"/>
            <a:r>
              <a:rPr lang="ru-RU" altLang="ru-RU" sz="3000" b="1">
                <a:solidFill>
                  <a:schemeClr val="folHlink"/>
                </a:solidFill>
              </a:rPr>
              <a:t>компрессионный трикотаж?</a:t>
            </a:r>
            <a:endParaRPr lang="de-DE" altLang="ru-RU" sz="3000" b="1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60350"/>
            <a:ext cx="7308850" cy="1143000"/>
          </a:xfrm>
        </p:spPr>
        <p:txBody>
          <a:bodyPr/>
          <a:lstStyle/>
          <a:p>
            <a:r>
              <a:rPr lang="ru-RU" altLang="ru-RU" sz="3200" b="0">
                <a:solidFill>
                  <a:srgbClr val="003366"/>
                </a:solidFill>
                <a:latin typeface="Arial" charset="0"/>
              </a:rPr>
              <a:t>Ключевые факторы успеха </a:t>
            </a:r>
            <a:br>
              <a:rPr lang="ru-RU" altLang="ru-RU" sz="3200" b="0">
                <a:solidFill>
                  <a:srgbClr val="003366"/>
                </a:solidFill>
                <a:latin typeface="Arial" charset="0"/>
              </a:rPr>
            </a:br>
            <a:r>
              <a:rPr lang="ru-RU" altLang="ru-RU" sz="3200" b="0">
                <a:solidFill>
                  <a:srgbClr val="003366"/>
                </a:solidFill>
                <a:latin typeface="Arial" charset="0"/>
              </a:rPr>
              <a:t>компрессионной терапии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1962150"/>
            <a:ext cx="7451725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/>
              <a:t>Адекватный регламент лечения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b="1">
                <a:solidFill>
                  <a:srgbClr val="FF3399"/>
                </a:solidFill>
              </a:rPr>
              <a:t>Высокое качество изделий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b="1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 b="1"/>
              <a:t>Правильный  подбор размера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Выбор актуальной модели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 b="1"/>
              <a:t>Использование и уход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Регулярность </a:t>
            </a:r>
            <a:r>
              <a:rPr lang="en-US" altLang="ru-RU" sz="2400" b="1"/>
              <a:t>via</a:t>
            </a:r>
            <a:r>
              <a:rPr lang="ru-RU" altLang="ru-RU" sz="2400" b="1"/>
              <a:t> с</a:t>
            </a:r>
            <a:r>
              <a:rPr lang="en-US" altLang="ru-RU" sz="2400" b="1"/>
              <a:t>ompliance</a:t>
            </a:r>
            <a:r>
              <a:rPr lang="ru-RU" altLang="ru-RU" sz="2400" b="1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447800" y="381000"/>
            <a:ext cx="76962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3200" b="1">
                <a:solidFill>
                  <a:srgbClr val="000066"/>
                </a:solidFill>
              </a:rPr>
              <a:t>ГАРАНТИЯ КАЧЕСТВА</a:t>
            </a:r>
            <a:r>
              <a:rPr lang="ru-RU" altLang="ru-RU" sz="3200" b="1">
                <a:solidFill>
                  <a:srgbClr val="003366"/>
                </a:solidFill>
              </a:rPr>
              <a:t> </a:t>
            </a:r>
          </a:p>
          <a:p>
            <a:pPr algn="ctr" eaLnBrk="0" hangingPunct="0"/>
            <a:endParaRPr lang="ru-RU" altLang="ru-RU" sz="2400" b="1">
              <a:solidFill>
                <a:srgbClr val="003366"/>
              </a:solidFill>
            </a:endParaRPr>
          </a:p>
        </p:txBody>
      </p:sp>
      <p:pic>
        <p:nvPicPr>
          <p:cNvPr id="47107" name="Picture 3" descr="CONT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711325"/>
            <a:ext cx="2303462" cy="14303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Oeko-Tex_ma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629025"/>
            <a:ext cx="2303462" cy="14557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9" name="Picture 5" descr="CE_Stand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5500688"/>
            <a:ext cx="13684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Рисунок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3771900"/>
            <a:ext cx="2303462" cy="1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1" name="Picture 7" descr="Рисунок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636713"/>
            <a:ext cx="2357437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 descr="РСТ_standar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5516563"/>
            <a:ext cx="838200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60350"/>
            <a:ext cx="7308850" cy="1143000"/>
          </a:xfrm>
        </p:spPr>
        <p:txBody>
          <a:bodyPr/>
          <a:lstStyle/>
          <a:p>
            <a:r>
              <a:rPr lang="ru-RU" altLang="ru-RU" sz="3200" b="0">
                <a:solidFill>
                  <a:schemeClr val="folHlink"/>
                </a:solidFill>
              </a:rPr>
              <a:t>Ключевые факторы успеха </a:t>
            </a:r>
            <a:br>
              <a:rPr lang="ru-RU" altLang="ru-RU" sz="3200" b="0">
                <a:solidFill>
                  <a:schemeClr val="folHlink"/>
                </a:solidFill>
              </a:rPr>
            </a:br>
            <a:r>
              <a:rPr lang="ru-RU" altLang="ru-RU" sz="3200" b="0">
                <a:solidFill>
                  <a:schemeClr val="folHlink"/>
                </a:solidFill>
              </a:rPr>
              <a:t>компрессионной терапии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1962150"/>
            <a:ext cx="7451725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/>
              <a:t>Адекватный регламент лечения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Высокое качество изделий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b="1">
                <a:solidFill>
                  <a:srgbClr val="FF3399"/>
                </a:solidFill>
              </a:rPr>
              <a:t>Правильный  подбор размера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b="1">
              <a:solidFill>
                <a:srgbClr val="FF3399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400" b="1"/>
              <a:t>Выбор актуальной модели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/>
          </a:p>
          <a:p>
            <a:pPr>
              <a:lnSpc>
                <a:spcPct val="90000"/>
              </a:lnSpc>
            </a:pPr>
            <a:r>
              <a:rPr lang="ru-RU" altLang="ru-RU" sz="2400" b="1"/>
              <a:t>Использование и уход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Регулярность </a:t>
            </a:r>
            <a:r>
              <a:rPr lang="en-US" altLang="ru-RU" sz="2400" b="1"/>
              <a:t>via</a:t>
            </a:r>
            <a:r>
              <a:rPr lang="ru-RU" altLang="ru-RU" sz="2400" b="1"/>
              <a:t> с</a:t>
            </a:r>
            <a:r>
              <a:rPr lang="en-US" altLang="ru-RU" sz="2400" b="1"/>
              <a:t>ompliance</a:t>
            </a:r>
            <a:r>
              <a:rPr lang="ru-RU" altLang="ru-RU" sz="2400" b="1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8229600" y="1752600"/>
          <a:ext cx="6604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" name="Clip" r:id="rId4" imgW="620640" imgH="3824280" progId="MS_ClipArt_Gallery.2">
                  <p:embed/>
                </p:oleObj>
              </mc:Choice>
              <mc:Fallback>
                <p:oleObj name="Clip" r:id="rId4" imgW="620640" imgH="3824280" progId="MS_ClipArt_Gallery.2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752600"/>
                        <a:ext cx="6604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7010400" y="5943600"/>
            <a:ext cx="104616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DE" altLang="ru-RU" sz="2400" b="1">
                <a:solidFill>
                  <a:srgbClr val="FF33CC"/>
                </a:solidFill>
              </a:rPr>
              <a:t>100 %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7010400" y="4724400"/>
            <a:ext cx="8763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de-DE" altLang="ru-RU" sz="2400" b="1">
                <a:solidFill>
                  <a:srgbClr val="FF33CC"/>
                </a:solidFill>
              </a:rPr>
              <a:t>70 %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7086600" y="3429000"/>
            <a:ext cx="963613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de-DE" altLang="ru-RU" sz="2400" b="1">
                <a:solidFill>
                  <a:srgbClr val="FF33CC"/>
                </a:solidFill>
              </a:rPr>
              <a:t>40 %</a:t>
            </a: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84438" y="260350"/>
            <a:ext cx="57594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ru-RU" altLang="ru-RU" sz="3200" b="1">
                <a:solidFill>
                  <a:srgbClr val="003366"/>
                </a:solidFill>
              </a:rPr>
              <a:t>Точки измерения</a:t>
            </a:r>
            <a:endParaRPr lang="de-DE" altLang="ru-RU" sz="3200" b="1">
              <a:solidFill>
                <a:srgbClr val="003366"/>
              </a:solidFill>
            </a:endParaRP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1524000"/>
            <a:ext cx="44100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  <p:bldP spid="53253" grpId="0"/>
      <p:bldP spid="53254" grpId="0"/>
    </p:bldLst>
  </p:timing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 noGrp="1"/>
          </p:cNvSpPr>
          <p:nvPr>
            <p:ph type="title"/>
          </p:nvPr>
        </p:nvSpPr>
        <p:spPr>
          <a:xfrm>
            <a:off x="3255963" y="317500"/>
            <a:ext cx="4914900" cy="573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</a:extLst>
        </p:spPr>
        <p:txBody>
          <a:bodyPr/>
          <a:lstStyle/>
          <a:p>
            <a:r>
              <a:rPr altLang="ru-RU" b="0" lang="ru-RU" sz="2400">
                <a:solidFill>
                  <a:srgbClr val="000066"/>
                </a:solidFill>
                <a:latin charset="0" typeface="Arial"/>
              </a:rPr>
              <a:t>Вены нижних конечностей</a:t>
            </a:r>
            <a:endParaRPr altLang="ru-RU" b="0" lang="de-DE" sz="2800">
              <a:solidFill>
                <a:srgbClr val="000066"/>
              </a:solidFill>
              <a:latin charset="0" typeface="Arial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5867400" y="16764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altLang="ru-RU" lang="ru-RU" sz="2400">
              <a:latin charset="0" pitchFamily="18" typeface="Times New Roman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6764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altLang="ru-RU" lang="ru-RU" sz="1400">
              <a:latin charset="0" pitchFamily="18" typeface="Times New Roman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81000" y="34290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altLang="ru-RU" lang="ru-RU" sz="1400">
              <a:latin charset="0" pitchFamily="2" typeface="FranklinGothic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778000" y="1268413"/>
            <a:ext cx="1354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ru-RU" sz="2000"/>
              <a:t>Артерии</a:t>
            </a:r>
            <a:endParaRPr altLang="ru-RU" b="1" lang="de-DE" sz="2000"/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200275" y="1701800"/>
            <a:ext cx="477838" cy="358775"/>
          </a:xfrm>
          <a:prstGeom prst="flowChartMerge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956550" y="1268413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ru-RU" sz="2000">
                <a:latin charset="0" pitchFamily="2" typeface="FranklinGothic"/>
              </a:rPr>
              <a:t>Вены</a:t>
            </a:r>
            <a:endParaRPr altLang="ru-RU" b="1" lang="de-DE" sz="2000">
              <a:latin charset="0" pitchFamily="2" typeface="FranklinGothic"/>
            </a:endParaRP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8137525" y="1692275"/>
            <a:ext cx="504825" cy="368300"/>
          </a:xfrm>
          <a:prstGeom prst="flowChartExtra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  <p:pic>
        <p:nvPicPr>
          <p:cNvPr descr="2202_venensystem_frei" id="6154" name="Picture 10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 r="96"/>
          <a:stretch>
            <a:fillRect/>
          </a:stretch>
        </p:blipFill>
        <p:spPr bwMode="auto">
          <a:xfrm>
            <a:off x="4603750" y="1628775"/>
            <a:ext cx="19050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727200" y="2852738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de-DE" sz="1600"/>
              <a:t>V</a:t>
            </a:r>
            <a:r>
              <a:rPr altLang="ru-RU" b="1" lang="ru-RU" sz="1600"/>
              <a:t>.</a:t>
            </a:r>
            <a:r>
              <a:rPr altLang="ru-RU" b="1" lang="de-DE" sz="1600"/>
              <a:t> femoralis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1727200" y="3789363"/>
            <a:ext cx="243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de-DE" sz="1600">
                <a:latin charset="0" pitchFamily="2" typeface="FranklinGothic"/>
              </a:rPr>
              <a:t>V</a:t>
            </a:r>
            <a:r>
              <a:rPr altLang="ru-RU" b="1" lang="ru-RU" sz="1600">
                <a:latin charset="0" pitchFamily="2" typeface="FranklinGothic"/>
              </a:rPr>
              <a:t>.</a:t>
            </a:r>
            <a:r>
              <a:rPr altLang="ru-RU" b="1" lang="de-DE" sz="1600">
                <a:latin charset="0" pitchFamily="2" typeface="FranklinGothic"/>
              </a:rPr>
              <a:t> saphena magna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1727200" y="4148138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de-DE" sz="1600">
                <a:latin charset="0" pitchFamily="2" typeface="FranklinGothic"/>
              </a:rPr>
              <a:t>V</a:t>
            </a:r>
            <a:r>
              <a:rPr altLang="ru-RU" b="1" lang="ru-RU" sz="1600">
                <a:latin charset="0" pitchFamily="2" typeface="FranklinGothic"/>
              </a:rPr>
              <a:t>.</a:t>
            </a:r>
            <a:r>
              <a:rPr altLang="ru-RU" b="1" lang="de-DE" sz="1600">
                <a:latin charset="0" pitchFamily="2" typeface="FranklinGothic"/>
              </a:rPr>
              <a:t> poplitea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1727200" y="4724400"/>
            <a:ext cx="2057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de-DE" sz="1600">
                <a:latin charset="0" pitchFamily="2" typeface="FranklinGothic"/>
              </a:rPr>
              <a:t>V</a:t>
            </a:r>
            <a:r>
              <a:rPr altLang="ru-RU" b="1" lang="ru-RU" sz="1600">
                <a:latin charset="0" pitchFamily="2" typeface="FranklinGothic"/>
              </a:rPr>
              <a:t>.</a:t>
            </a:r>
            <a:r>
              <a:rPr altLang="ru-RU" b="1" lang="de-DE" sz="1600">
                <a:latin charset="0" pitchFamily="2" typeface="FranklinGothic"/>
              </a:rPr>
              <a:t> saphena parva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6948488" y="3932238"/>
            <a:ext cx="1981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de-DE" sz="1600">
                <a:latin charset="0" pitchFamily="2" typeface="FranklinGothic"/>
              </a:rPr>
              <a:t>V</a:t>
            </a:r>
            <a:r>
              <a:rPr altLang="ru-RU" b="1" lang="ru-RU" sz="1600">
                <a:latin charset="0" pitchFamily="2" typeface="FranklinGothic"/>
              </a:rPr>
              <a:t>.</a:t>
            </a:r>
            <a:r>
              <a:rPr altLang="ru-RU" b="1" lang="de-DE" sz="1600">
                <a:latin charset="0" pitchFamily="2" typeface="FranklinGothic"/>
              </a:rPr>
              <a:t> saphena magna</a:t>
            </a: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7524750" y="4941888"/>
            <a:ext cx="1404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de-DE" sz="1600">
                <a:latin charset="0" pitchFamily="2" typeface="FranklinGothic"/>
              </a:rPr>
              <a:t>V</a:t>
            </a:r>
            <a:r>
              <a:rPr altLang="ru-RU" b="1" lang="ru-RU" sz="1600">
                <a:latin charset="0" pitchFamily="2" typeface="FranklinGothic"/>
              </a:rPr>
              <a:t>.</a:t>
            </a:r>
            <a:r>
              <a:rPr altLang="ru-RU" b="1" lang="de-DE" sz="1600">
                <a:latin charset="0" pitchFamily="2" typeface="FranklinGothic"/>
              </a:rPr>
              <a:t> perforans</a:t>
            </a:r>
            <a:endParaRPr altLang="ru-RU" b="1" lang="de-DE" sz="1600">
              <a:latin charset="0" pitchFamily="18" typeface="Times New Roman"/>
            </a:endParaRPr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 flipV="1">
            <a:off x="1835150" y="3213100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 flipV="1">
            <a:off x="1835150" y="4149725"/>
            <a:ext cx="34575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 flipV="1">
            <a:off x="1835150" y="4508500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 flipV="1">
            <a:off x="1835150" y="5084763"/>
            <a:ext cx="324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 flipV="1">
            <a:off x="5795963" y="5300663"/>
            <a:ext cx="2989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 flipV="1">
            <a:off x="5940425" y="4292600"/>
            <a:ext cx="2879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3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6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7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1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9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64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6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7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69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74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6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7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8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9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1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2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83" nodeType="with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5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6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146"/>
      <p:bldP grpId="0" spid="6150"/>
      <p:bldP animBg="1" grpId="0" spid="6151"/>
      <p:bldP grpId="0" spid="6152"/>
      <p:bldP animBg="1" grpId="0" spid="6153"/>
      <p:bldP grpId="0" spid="6155"/>
      <p:bldP animBg="1" grpId="0" spid="6161"/>
      <p:bldP animBg="1" grpId="0" spid="6162"/>
      <p:bldP animBg="1" grpId="0" spid="6163"/>
      <p:bldP animBg="1" grpId="0" spid="6164"/>
      <p:bldP animBg="1" grpId="0" spid="6165"/>
      <p:bldP animBg="1" grpId="0" spid="6166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Табл_размер1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95400"/>
            <a:ext cx="69342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438400" y="5334000"/>
            <a:ext cx="5715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4890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defTabSz="14890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defTabSz="14890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defTabSz="14890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defTabSz="14890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defTabSz="1489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defTabSz="1489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defTabSz="1489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defTabSz="1489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ru-RU" sz="1600" b="1"/>
              <a:t>A-D</a:t>
            </a:r>
            <a:r>
              <a:rPr lang="ru-RU" altLang="ru-RU" sz="1600" b="1"/>
              <a:t>, гольфы  		</a:t>
            </a:r>
            <a:r>
              <a:rPr lang="en-US" altLang="ru-RU" sz="1600" b="1"/>
              <a:t>A-G</a:t>
            </a:r>
            <a:r>
              <a:rPr lang="ru-RU" altLang="ru-RU" sz="1600" b="1"/>
              <a:t>, чулки и колготки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1600" b="1"/>
              <a:t>стандартные: 39 - 44 см	стандартные: 72 - 83 см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1600" b="1"/>
              <a:t>укороченные: 34 - 38 см	укороченные: 62 - 71 см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4648200" y="4572000"/>
            <a:ext cx="152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rgbClr val="003366"/>
                </a:solidFill>
              </a:rPr>
              <a:t>Длина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590800" y="3810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rgbClr val="003366"/>
                </a:solidFill>
              </a:rPr>
              <a:t>Таблица размеров </a:t>
            </a:r>
            <a:r>
              <a:rPr lang="en-US" altLang="ru-RU" sz="3200" b="1">
                <a:solidFill>
                  <a:srgbClr val="003366"/>
                </a:solidFill>
              </a:rPr>
              <a:t>medi</a:t>
            </a:r>
            <a:endParaRPr lang="ru-RU" altLang="ru-RU" sz="3200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60350"/>
            <a:ext cx="7308850" cy="1143000"/>
          </a:xfrm>
        </p:spPr>
        <p:txBody>
          <a:bodyPr/>
          <a:lstStyle/>
          <a:p>
            <a:r>
              <a:rPr lang="ru-RU" altLang="ru-RU" sz="3200" b="0">
                <a:solidFill>
                  <a:schemeClr val="folHlink"/>
                </a:solidFill>
              </a:rPr>
              <a:t>Ключевые факторы успеха </a:t>
            </a:r>
            <a:br>
              <a:rPr lang="ru-RU" altLang="ru-RU" sz="3200" b="0">
                <a:solidFill>
                  <a:schemeClr val="folHlink"/>
                </a:solidFill>
              </a:rPr>
            </a:br>
            <a:r>
              <a:rPr lang="ru-RU" altLang="ru-RU" sz="3200" b="0">
                <a:solidFill>
                  <a:schemeClr val="folHlink"/>
                </a:solidFill>
              </a:rPr>
              <a:t>компрессионной терапии</a:t>
            </a:r>
          </a:p>
        </p:txBody>
      </p:sp>
      <p:sp>
        <p:nvSpPr>
          <p:cNvPr id="573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1962150"/>
            <a:ext cx="7451725" cy="489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2400" b="1"/>
              <a:t>Адекватный регламент лечения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Высокое качество изделий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Правильный  подбор размера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 b="1"/>
          </a:p>
          <a:p>
            <a:pPr>
              <a:lnSpc>
                <a:spcPct val="90000"/>
              </a:lnSpc>
            </a:pPr>
            <a:r>
              <a:rPr lang="ru-RU" altLang="ru-RU" sz="3600" b="1">
                <a:solidFill>
                  <a:srgbClr val="FF3399"/>
                </a:solidFill>
              </a:rPr>
              <a:t>Выбор актуальной модели</a:t>
            </a:r>
            <a:r>
              <a:rPr lang="ru-RU" altLang="ru-RU" sz="2800" b="1"/>
              <a:t>                                                     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800"/>
          </a:p>
          <a:p>
            <a:pPr>
              <a:lnSpc>
                <a:spcPct val="90000"/>
              </a:lnSpc>
            </a:pPr>
            <a:r>
              <a:rPr lang="ru-RU" altLang="ru-RU" sz="2400" b="1"/>
              <a:t>Использование и уход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90000"/>
              </a:lnSpc>
            </a:pPr>
            <a:r>
              <a:rPr lang="ru-RU" altLang="ru-RU" sz="2400" b="1"/>
              <a:t>Регулярность </a:t>
            </a:r>
            <a:r>
              <a:rPr lang="en-US" altLang="ru-RU" sz="2400" b="1"/>
              <a:t>via</a:t>
            </a:r>
            <a:r>
              <a:rPr lang="ru-RU" altLang="ru-RU" sz="2400" b="1"/>
              <a:t> с</a:t>
            </a:r>
            <a:r>
              <a:rPr lang="en-US" altLang="ru-RU" sz="2400" b="1"/>
              <a:t>ompliance</a:t>
            </a:r>
            <a:r>
              <a:rPr lang="ru-RU" altLang="ru-RU" sz="2400" b="1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3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3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-838200"/>
            <a:ext cx="7648575" cy="769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676400" y="35814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ru-RU" sz="3200" b="1">
                <a:solidFill>
                  <a:srgbClr val="003366"/>
                </a:solidFill>
              </a:rPr>
              <a:t>mediven</a:t>
            </a:r>
            <a:r>
              <a:rPr lang="en-US" altLang="ru-RU" sz="3200" b="1">
                <a:solidFill>
                  <a:srgbClr val="003366"/>
                </a:solidFill>
                <a:cs typeface="Times New Roman" pitchFamily="18" charset="0"/>
              </a:rPr>
              <a:t>®</a:t>
            </a:r>
            <a:r>
              <a:rPr lang="en-US" altLang="ru-RU" sz="3200" b="1">
                <a:solidFill>
                  <a:srgbClr val="003366"/>
                </a:solidFill>
              </a:rPr>
              <a:t>            elegance</a:t>
            </a:r>
            <a:endParaRPr lang="ru-RU" altLang="ru-RU" sz="3200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SEITE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6934200" y="228600"/>
            <a:ext cx="3886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ru-RU" sz="3200" b="1">
                <a:solidFill>
                  <a:srgbClr val="003366"/>
                </a:solidFill>
              </a:rPr>
              <a:t>mediven</a:t>
            </a:r>
            <a:r>
              <a:rPr lang="en-US" altLang="ru-RU" sz="3200" b="1">
                <a:solidFill>
                  <a:srgbClr val="003366"/>
                </a:solidFill>
                <a:cs typeface="Times New Roman" pitchFamily="18" charset="0"/>
              </a:rPr>
              <a:t>®</a:t>
            </a:r>
            <a:r>
              <a:rPr lang="en-US" altLang="ru-RU" sz="3200" b="1">
                <a:solidFill>
                  <a:srgbClr val="003366"/>
                </a:solidFill>
              </a:rPr>
              <a:t>  emotion</a:t>
            </a:r>
            <a:endParaRPr lang="ru-RU" altLang="ru-RU" sz="3200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active"/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6375" y="0"/>
            <a:ext cx="10225088" cy="68500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6948488" y="274638"/>
            <a:ext cx="23383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ru-RU" sz="3200" b="1">
                <a:solidFill>
                  <a:srgbClr val="003366"/>
                </a:solidFill>
              </a:rPr>
              <a:t>mediven</a:t>
            </a:r>
            <a:r>
              <a:rPr lang="en-US" altLang="ru-RU" sz="3200" b="1">
                <a:solidFill>
                  <a:srgbClr val="003366"/>
                </a:solidFill>
                <a:cs typeface="Times New Roman" pitchFamily="18" charset="0"/>
              </a:rPr>
              <a:t>®</a:t>
            </a:r>
            <a:r>
              <a:rPr lang="en-US" altLang="ru-RU" sz="3200" b="1">
                <a:solidFill>
                  <a:srgbClr val="003366"/>
                </a:solidFill>
              </a:rPr>
              <a:t>           active</a:t>
            </a:r>
            <a:endParaRPr lang="ru-RU" altLang="ru-RU" sz="3200" b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60350"/>
            <a:ext cx="7308850" cy="1143000"/>
          </a:xfrm>
        </p:spPr>
        <p:txBody>
          <a:bodyPr/>
          <a:lstStyle/>
          <a:p>
            <a:r>
              <a:rPr lang="ru-RU" altLang="ru-RU" sz="3200" b="0">
                <a:solidFill>
                  <a:srgbClr val="003366"/>
                </a:solidFill>
                <a:latin typeface="Arial" charset="0"/>
              </a:rPr>
              <a:t>Ключевые факторы успеха </a:t>
            </a:r>
            <a:br>
              <a:rPr lang="ru-RU" altLang="ru-RU" sz="3200" b="0">
                <a:solidFill>
                  <a:srgbClr val="003366"/>
                </a:solidFill>
                <a:latin typeface="Arial" charset="0"/>
              </a:rPr>
            </a:br>
            <a:r>
              <a:rPr lang="ru-RU" altLang="ru-RU" sz="3200" b="0">
                <a:solidFill>
                  <a:srgbClr val="003366"/>
                </a:solidFill>
                <a:latin typeface="Arial" charset="0"/>
              </a:rPr>
              <a:t>компрессионной терапии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1962150"/>
            <a:ext cx="7451725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/>
              <a:t>Адекватный регламент лечения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Высокое качество изделий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Правильный  подбор размера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Выбор актуальной модели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b="1">
                <a:solidFill>
                  <a:srgbClr val="FF3399"/>
                </a:solidFill>
              </a:rPr>
              <a:t>Использование и уход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>
              <a:solidFill>
                <a:srgbClr val="FF3399"/>
              </a:solidFill>
            </a:endParaRPr>
          </a:p>
          <a:p>
            <a:pPr>
              <a:lnSpc>
                <a:spcPct val="80000"/>
              </a:lnSpc>
            </a:pPr>
            <a:r>
              <a:rPr lang="ru-RU" altLang="ru-RU" sz="2400" b="1"/>
              <a:t>Регулярность </a:t>
            </a:r>
            <a:r>
              <a:rPr lang="en-US" altLang="ru-RU" sz="2400" b="1"/>
              <a:t>via</a:t>
            </a:r>
            <a:r>
              <a:rPr lang="ru-RU" altLang="ru-RU" sz="2400" b="1"/>
              <a:t> с</a:t>
            </a:r>
            <a:r>
              <a:rPr lang="en-US" altLang="ru-RU" sz="2400" b="1"/>
              <a:t>ompliance</a:t>
            </a:r>
            <a:r>
              <a:rPr lang="ru-RU" altLang="ru-RU" sz="2400" b="1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35150" y="260350"/>
            <a:ext cx="7308850" cy="1143000"/>
          </a:xfrm>
        </p:spPr>
        <p:txBody>
          <a:bodyPr/>
          <a:lstStyle/>
          <a:p>
            <a:r>
              <a:rPr lang="ru-RU" altLang="ru-RU" sz="3200" b="0">
                <a:solidFill>
                  <a:srgbClr val="003366"/>
                </a:solidFill>
                <a:latin typeface="Arial" charset="0"/>
              </a:rPr>
              <a:t>Ключевые факторы успеха </a:t>
            </a:r>
            <a:br>
              <a:rPr lang="ru-RU" altLang="ru-RU" sz="3200" b="0">
                <a:solidFill>
                  <a:srgbClr val="003366"/>
                </a:solidFill>
                <a:latin typeface="Arial" charset="0"/>
              </a:rPr>
            </a:br>
            <a:r>
              <a:rPr lang="ru-RU" altLang="ru-RU" sz="3200" b="0">
                <a:solidFill>
                  <a:srgbClr val="003366"/>
                </a:solidFill>
                <a:latin typeface="Arial" charset="0"/>
              </a:rPr>
              <a:t>компрессионной терапии</a:t>
            </a:r>
          </a:p>
        </p:txBody>
      </p:sp>
      <p:sp>
        <p:nvSpPr>
          <p:cNvPr id="880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692275" y="1962150"/>
            <a:ext cx="7451725" cy="48958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b="1"/>
              <a:t>Адекватный регламент лечения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Высокое качество изделий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Правильный  подбор размера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sz="2400" b="1"/>
              <a:t>Выбор актуальной модели                                                   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/>
          </a:p>
          <a:p>
            <a:pPr>
              <a:lnSpc>
                <a:spcPct val="80000"/>
              </a:lnSpc>
            </a:pPr>
            <a:r>
              <a:rPr lang="ru-RU" altLang="ru-RU" sz="2400" b="1"/>
              <a:t>Использование и уход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/>
          </a:p>
          <a:p>
            <a:pPr>
              <a:lnSpc>
                <a:spcPct val="80000"/>
              </a:lnSpc>
            </a:pPr>
            <a:r>
              <a:rPr lang="ru-RU" altLang="ru-RU" b="1">
                <a:solidFill>
                  <a:srgbClr val="FF3399"/>
                </a:solidFill>
              </a:rPr>
              <a:t>Регулярность </a:t>
            </a:r>
            <a:r>
              <a:rPr lang="en-US" altLang="ru-RU" b="1">
                <a:solidFill>
                  <a:srgbClr val="FF3399"/>
                </a:solidFill>
              </a:rPr>
              <a:t>via</a:t>
            </a:r>
            <a:r>
              <a:rPr lang="ru-RU" altLang="ru-RU" b="1">
                <a:solidFill>
                  <a:srgbClr val="FF3399"/>
                </a:solidFill>
              </a:rPr>
              <a:t> с</a:t>
            </a:r>
            <a:r>
              <a:rPr lang="en-US" altLang="ru-RU" b="1">
                <a:solidFill>
                  <a:srgbClr val="FF3399"/>
                </a:solidFill>
              </a:rPr>
              <a:t>ompliance</a:t>
            </a:r>
            <a:r>
              <a:rPr lang="ru-RU" altLang="ru-RU" sz="2400" b="1"/>
              <a:t>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80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0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14" name="Object 2"/>
          <p:cNvGraphicFramePr>
            <a:graphicFrameLocks noChangeAspect="1"/>
          </p:cNvGraphicFramePr>
          <p:nvPr>
            <p:ph/>
          </p:nvPr>
        </p:nvGraphicFramePr>
        <p:xfrm>
          <a:off x="1504950" y="1052513"/>
          <a:ext cx="7639050" cy="662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16" name="Диаграмма" r:id="rId4" imgW="7486802" imgH="6496202" progId="MSGraph.Chart.8">
                  <p:embed followColorScheme="full"/>
                </p:oleObj>
              </mc:Choice>
              <mc:Fallback>
                <p:oleObj name="Диаграмма" r:id="rId4" imgW="7486802" imgH="6496202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4950" y="1052513"/>
                        <a:ext cx="7639050" cy="662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1547813" y="58738"/>
            <a:ext cx="7596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chemeClr val="folHlink"/>
                </a:solidFill>
              </a:rPr>
              <a:t>Почему пациенты не носят </a:t>
            </a:r>
            <a:r>
              <a:rPr lang="en-US" altLang="ru-RU" sz="3200" b="1">
                <a:solidFill>
                  <a:schemeClr val="folHlink"/>
                </a:solidFill>
              </a:rPr>
              <a:t>                </a:t>
            </a:r>
            <a:r>
              <a:rPr lang="ru-RU" altLang="ru-RU" sz="3200" b="1">
                <a:solidFill>
                  <a:schemeClr val="folHlink"/>
                </a:solidFill>
              </a:rPr>
              <a:t>трикотаж регулярно?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0114" grpId="0"/>
      <p:bldP spid="9011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1547813" y="260350"/>
            <a:ext cx="7596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rgbClr val="003366"/>
                </a:solidFill>
              </a:rPr>
              <a:t>Производители КТ и их материалы: современные тенденции</a:t>
            </a:r>
            <a:r>
              <a:rPr lang="ru-RU" altLang="ru-RU" sz="320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227763" y="2060575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800" b="1">
                <a:solidFill>
                  <a:srgbClr val="003366"/>
                </a:solidFill>
              </a:rPr>
              <a:t>Каучук</a:t>
            </a:r>
            <a:endParaRPr lang="ru-RU" altLang="ru-RU" sz="2800">
              <a:solidFill>
                <a:srgbClr val="003366"/>
              </a:solidFill>
            </a:endParaRP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692275" y="2060575"/>
            <a:ext cx="2447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800" b="1">
                <a:solidFill>
                  <a:srgbClr val="003366"/>
                </a:solidFill>
              </a:rPr>
              <a:t>Эластан</a:t>
            </a:r>
            <a:endParaRPr lang="ru-RU" altLang="ru-RU" sz="2800">
              <a:solidFill>
                <a:srgbClr val="003366"/>
              </a:solidFill>
            </a:endParaRP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1692275" y="3500438"/>
            <a:ext cx="2808288" cy="204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Не вызывает аллергию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Нить ровная,   заданной толщины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Изделия более эстетичны</a:t>
            </a:r>
            <a:r>
              <a:rPr lang="ru-RU" altLang="ru-RU" sz="2000" b="1"/>
              <a:t> </a:t>
            </a:r>
            <a:endParaRPr lang="ru-RU" altLang="ru-RU" sz="2000"/>
          </a:p>
        </p:txBody>
      </p:sp>
      <p:sp>
        <p:nvSpPr>
          <p:cNvPr id="92166" name="Text Box 6"/>
          <p:cNvSpPr txBox="1">
            <a:spLocks noChangeArrowheads="1"/>
          </p:cNvSpPr>
          <p:nvPr/>
        </p:nvSpPr>
        <p:spPr bwMode="auto">
          <a:xfrm>
            <a:off x="6156325" y="3500438"/>
            <a:ext cx="33480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Может вызывать аллергию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Нить неровная,                              толщина варьирует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Изделия менее эстетичны</a:t>
            </a:r>
            <a:endParaRPr lang="ru-RU" altLang="ru-RU"/>
          </a:p>
        </p:txBody>
      </p:sp>
      <p:sp>
        <p:nvSpPr>
          <p:cNvPr id="92167" name="AutoShape 7"/>
          <p:cNvSpPr>
            <a:spLocks noChangeArrowheads="1"/>
          </p:cNvSpPr>
          <p:nvPr/>
        </p:nvSpPr>
        <p:spPr bwMode="auto">
          <a:xfrm>
            <a:off x="3779838" y="1844675"/>
            <a:ext cx="2087562" cy="936625"/>
          </a:xfrm>
          <a:prstGeom prst="rightArrow">
            <a:avLst>
              <a:gd name="adj1" fmla="val 50000"/>
              <a:gd name="adj2" fmla="val 55720"/>
            </a:avLst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400" b="1">
                <a:solidFill>
                  <a:schemeClr val="bg1"/>
                </a:solidFill>
                <a:latin typeface="Tahoma" pitchFamily="34" charset="0"/>
              </a:rPr>
              <a:t>VERSUS</a:t>
            </a:r>
            <a:endParaRPr lang="ru-RU" altLang="ru-RU" sz="24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/>
      <p:bldP spid="92163" grpId="0"/>
      <p:bldP spid="92164" grpId="0"/>
      <p:bldP spid="9216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547813" y="260350"/>
            <a:ext cx="7596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rgbClr val="003366"/>
                </a:solidFill>
              </a:rPr>
              <a:t>Производители КТ и их материалы: современные тенденции</a:t>
            </a:r>
            <a:r>
              <a:rPr lang="ru-RU" altLang="ru-RU" sz="320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6227763" y="2060575"/>
            <a:ext cx="172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800" b="1">
                <a:solidFill>
                  <a:srgbClr val="003366"/>
                </a:solidFill>
              </a:rPr>
              <a:t>Хлопок</a:t>
            </a:r>
            <a:endParaRPr lang="ru-RU" altLang="ru-RU" sz="2800">
              <a:solidFill>
                <a:srgbClr val="003366"/>
              </a:solidFill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1692275" y="2060575"/>
            <a:ext cx="2016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800" b="1">
                <a:solidFill>
                  <a:srgbClr val="003366"/>
                </a:solidFill>
              </a:rPr>
              <a:t>Полиамид</a:t>
            </a:r>
            <a:endParaRPr lang="ru-RU" altLang="ru-RU" sz="28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1692275" y="3284538"/>
            <a:ext cx="3168650" cy="259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Эластичный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Нить ровная,   заданной толщины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Негигроскопичный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Быстро высыхает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Хорошо сохраняет заданный цвет</a:t>
            </a:r>
            <a:r>
              <a:rPr lang="ru-RU" altLang="ru-RU" sz="2000" b="1"/>
              <a:t> </a:t>
            </a:r>
            <a:endParaRPr lang="ru-RU" altLang="ru-RU" sz="2000"/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300788" y="3284538"/>
            <a:ext cx="3348037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Неэластичный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Нить неровная,                              толщина варьирует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Гигроскопичный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Медленно высыхает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Со временем теряет                                    заданный цвет</a:t>
            </a:r>
            <a:endParaRPr lang="ru-RU" altLang="ru-RU"/>
          </a:p>
        </p:txBody>
      </p:sp>
      <p:sp>
        <p:nvSpPr>
          <p:cNvPr id="94215" name="AutoShape 7"/>
          <p:cNvSpPr>
            <a:spLocks noChangeArrowheads="1"/>
          </p:cNvSpPr>
          <p:nvPr/>
        </p:nvSpPr>
        <p:spPr bwMode="auto">
          <a:xfrm>
            <a:off x="3924300" y="1844675"/>
            <a:ext cx="2087563" cy="936625"/>
          </a:xfrm>
          <a:prstGeom prst="rightArrow">
            <a:avLst>
              <a:gd name="adj1" fmla="val 50000"/>
              <a:gd name="adj2" fmla="val 55720"/>
            </a:avLst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400" b="1">
                <a:solidFill>
                  <a:schemeClr val="bg1"/>
                </a:solidFill>
                <a:latin typeface="Tahoma" pitchFamily="34" charset="0"/>
              </a:rPr>
              <a:t>VERSUS</a:t>
            </a:r>
            <a:endParaRPr lang="ru-RU" altLang="ru-RU" sz="2400" b="1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4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4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4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4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4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4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4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4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/>
      <p:bldP spid="94212" grpId="0"/>
      <p:bldP spid="942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oga1"/>
          <p:cNvPicPr>
            <a:picLocks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88913"/>
            <a:ext cx="7596187" cy="64801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1547813" y="260350"/>
            <a:ext cx="759618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rgbClr val="003366"/>
                </a:solidFill>
              </a:rPr>
              <a:t>Производители КТ и их материалы: современные тенденции</a:t>
            </a:r>
            <a:r>
              <a:rPr lang="ru-RU" altLang="ru-RU" sz="3200">
                <a:solidFill>
                  <a:srgbClr val="003366"/>
                </a:solidFill>
              </a:rPr>
              <a:t>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795963" y="2565400"/>
            <a:ext cx="20161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100" b="1">
                <a:solidFill>
                  <a:srgbClr val="003366"/>
                </a:solidFill>
              </a:rPr>
              <a:t>Микрофибра</a:t>
            </a:r>
            <a:endParaRPr lang="ru-RU" altLang="ru-RU" sz="2100">
              <a:solidFill>
                <a:srgbClr val="003366"/>
              </a:solidFill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1619250" y="2565400"/>
            <a:ext cx="25923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2100" b="1">
                <a:solidFill>
                  <a:srgbClr val="003366"/>
                </a:solidFill>
              </a:rPr>
              <a:t>Мультифиламент</a:t>
            </a:r>
            <a:endParaRPr lang="ru-RU" altLang="ru-RU" sz="2100">
              <a:solidFill>
                <a:srgbClr val="003366"/>
              </a:solidFill>
              <a:latin typeface="Tahoma" pitchFamily="34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619250" y="3284538"/>
            <a:ext cx="3311525" cy="309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</a:t>
            </a:r>
            <a:r>
              <a:rPr lang="ru-RU" altLang="ru-RU" sz="2000" b="1"/>
              <a:t>Лучшая воздухопроницаемость</a:t>
            </a:r>
            <a:endParaRPr lang="ru-RU" altLang="ru-RU" b="1"/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</a:t>
            </a:r>
            <a:r>
              <a:rPr lang="ru-RU" altLang="ru-RU" sz="2000" b="1"/>
              <a:t>Большая износоустойчивость</a:t>
            </a:r>
            <a:r>
              <a:rPr lang="ru-RU" altLang="ru-RU" b="1"/>
              <a:t>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000" b="1"/>
              <a:t>Лучше отстирывается</a:t>
            </a:r>
            <a:r>
              <a:rPr lang="ru-RU" altLang="ru-RU" sz="2000"/>
              <a:t> </a:t>
            </a:r>
            <a:endParaRPr lang="ru-RU" altLang="ru-RU" sz="2000" b="1"/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Быстрее высыхает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</a:t>
            </a:r>
            <a:r>
              <a:rPr lang="ru-RU" altLang="ru-RU" sz="2000" b="1"/>
              <a:t>Дольше сохраняет привлекательный вид</a:t>
            </a:r>
            <a:r>
              <a:rPr lang="ru-RU" altLang="ru-RU" sz="2000"/>
              <a:t> 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795963" y="3284538"/>
            <a:ext cx="3348037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b="1"/>
              <a:t> </a:t>
            </a:r>
            <a:r>
              <a:rPr lang="ru-RU" altLang="ru-RU" sz="2000" b="1"/>
              <a:t>Меньшая воздухопроницаемость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000" b="1"/>
              <a:t> Меньшая износоустойчивость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000" b="1"/>
              <a:t> Хуже отстирывается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000" b="1"/>
              <a:t> Медленнее высыхает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000" b="1"/>
              <a:t> Быстрее теряет                                    заданный цвет</a:t>
            </a:r>
            <a:endParaRPr lang="ru-RU" altLang="ru-RU" sz="2000"/>
          </a:p>
        </p:txBody>
      </p:sp>
      <p:sp>
        <p:nvSpPr>
          <p:cNvPr id="96263" name="AutoShape 7"/>
          <p:cNvSpPr>
            <a:spLocks noChangeArrowheads="1"/>
          </p:cNvSpPr>
          <p:nvPr/>
        </p:nvSpPr>
        <p:spPr bwMode="auto">
          <a:xfrm>
            <a:off x="4284663" y="2420938"/>
            <a:ext cx="1439862" cy="720725"/>
          </a:xfrm>
          <a:prstGeom prst="rightArrow">
            <a:avLst>
              <a:gd name="adj1" fmla="val 50000"/>
              <a:gd name="adj2" fmla="val 49945"/>
            </a:avLst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ru-RU" sz="2400" b="1">
                <a:solidFill>
                  <a:schemeClr val="bg1"/>
                </a:solidFill>
                <a:latin typeface="Tahoma" pitchFamily="34" charset="0"/>
              </a:rPr>
              <a:t>VERSUS</a:t>
            </a:r>
            <a:endParaRPr lang="ru-RU" altLang="ru-RU" sz="2400" b="1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96264" name="Group 8"/>
          <p:cNvGrpSpPr>
            <a:grpSpLocks/>
          </p:cNvGrpSpPr>
          <p:nvPr/>
        </p:nvGrpSpPr>
        <p:grpSpPr bwMode="auto">
          <a:xfrm>
            <a:off x="2484438" y="1341438"/>
            <a:ext cx="792162" cy="777875"/>
            <a:chOff x="3024" y="1920"/>
            <a:chExt cx="672" cy="672"/>
          </a:xfrm>
        </p:grpSpPr>
        <p:sp>
          <p:nvSpPr>
            <p:cNvPr id="96265" name="Oval 9"/>
            <p:cNvSpPr>
              <a:spLocks noChangeArrowheads="1"/>
            </p:cNvSpPr>
            <p:nvPr/>
          </p:nvSpPr>
          <p:spPr bwMode="auto">
            <a:xfrm>
              <a:off x="3024" y="1920"/>
              <a:ext cx="672" cy="67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6" name="Oval 10"/>
            <p:cNvSpPr>
              <a:spLocks noChangeArrowheads="1"/>
            </p:cNvSpPr>
            <p:nvPr/>
          </p:nvSpPr>
          <p:spPr bwMode="auto">
            <a:xfrm>
              <a:off x="3024" y="22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7" name="Oval 11"/>
            <p:cNvSpPr>
              <a:spLocks noChangeArrowheads="1"/>
            </p:cNvSpPr>
            <p:nvPr/>
          </p:nvSpPr>
          <p:spPr bwMode="auto">
            <a:xfrm>
              <a:off x="3120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8" name="Oval 12"/>
            <p:cNvSpPr>
              <a:spLocks noChangeArrowheads="1"/>
            </p:cNvSpPr>
            <p:nvPr/>
          </p:nvSpPr>
          <p:spPr bwMode="auto">
            <a:xfrm>
              <a:off x="3264" y="244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69" name="Oval 13"/>
            <p:cNvSpPr>
              <a:spLocks noChangeArrowheads="1"/>
            </p:cNvSpPr>
            <p:nvPr/>
          </p:nvSpPr>
          <p:spPr bwMode="auto">
            <a:xfrm>
              <a:off x="3456" y="240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0" name="Oval 14"/>
            <p:cNvSpPr>
              <a:spLocks noChangeArrowheads="1"/>
            </p:cNvSpPr>
            <p:nvPr/>
          </p:nvSpPr>
          <p:spPr bwMode="auto">
            <a:xfrm>
              <a:off x="3072" y="201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1" name="Oval 15"/>
            <p:cNvSpPr>
              <a:spLocks noChangeArrowheads="1"/>
            </p:cNvSpPr>
            <p:nvPr/>
          </p:nvSpPr>
          <p:spPr bwMode="auto">
            <a:xfrm>
              <a:off x="3216" y="1920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2" name="Oval 16"/>
            <p:cNvSpPr>
              <a:spLocks noChangeArrowheads="1"/>
            </p:cNvSpPr>
            <p:nvPr/>
          </p:nvSpPr>
          <p:spPr bwMode="auto">
            <a:xfrm>
              <a:off x="3408" y="196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3" name="Oval 17"/>
            <p:cNvSpPr>
              <a:spLocks noChangeArrowheads="1"/>
            </p:cNvSpPr>
            <p:nvPr/>
          </p:nvSpPr>
          <p:spPr bwMode="auto">
            <a:xfrm>
              <a:off x="3552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4" name="Oval 18"/>
            <p:cNvSpPr>
              <a:spLocks noChangeArrowheads="1"/>
            </p:cNvSpPr>
            <p:nvPr/>
          </p:nvSpPr>
          <p:spPr bwMode="auto">
            <a:xfrm>
              <a:off x="3552" y="22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5" name="Oval 19"/>
            <p:cNvSpPr>
              <a:spLocks noChangeArrowheads="1"/>
            </p:cNvSpPr>
            <p:nvPr/>
          </p:nvSpPr>
          <p:spPr bwMode="auto">
            <a:xfrm>
              <a:off x="3168" y="2208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6" name="Oval 20"/>
            <p:cNvSpPr>
              <a:spLocks noChangeArrowheads="1"/>
            </p:cNvSpPr>
            <p:nvPr/>
          </p:nvSpPr>
          <p:spPr bwMode="auto">
            <a:xfrm>
              <a:off x="3216" y="206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7" name="Oval 21"/>
            <p:cNvSpPr>
              <a:spLocks noChangeArrowheads="1"/>
            </p:cNvSpPr>
            <p:nvPr/>
          </p:nvSpPr>
          <p:spPr bwMode="auto">
            <a:xfrm>
              <a:off x="3408" y="2256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8" name="Oval 22"/>
            <p:cNvSpPr>
              <a:spLocks noChangeArrowheads="1"/>
            </p:cNvSpPr>
            <p:nvPr/>
          </p:nvSpPr>
          <p:spPr bwMode="auto">
            <a:xfrm>
              <a:off x="3264" y="2304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79" name="Oval 23"/>
            <p:cNvSpPr>
              <a:spLocks noChangeArrowheads="1"/>
            </p:cNvSpPr>
            <p:nvPr/>
          </p:nvSpPr>
          <p:spPr bwMode="auto">
            <a:xfrm>
              <a:off x="3360" y="211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96280" name="Group 24"/>
          <p:cNvGrpSpPr>
            <a:grpSpLocks/>
          </p:cNvGrpSpPr>
          <p:nvPr/>
        </p:nvGrpSpPr>
        <p:grpSpPr bwMode="auto">
          <a:xfrm>
            <a:off x="6300788" y="1341438"/>
            <a:ext cx="793750" cy="777875"/>
            <a:chOff x="4830" y="1661"/>
            <a:chExt cx="672" cy="672"/>
          </a:xfrm>
        </p:grpSpPr>
        <p:sp>
          <p:nvSpPr>
            <p:cNvPr id="96281" name="Oval 25"/>
            <p:cNvSpPr>
              <a:spLocks noChangeArrowheads="1"/>
            </p:cNvSpPr>
            <p:nvPr/>
          </p:nvSpPr>
          <p:spPr bwMode="auto">
            <a:xfrm>
              <a:off x="5193" y="1979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6282" name="Oval 26"/>
            <p:cNvSpPr>
              <a:spLocks noChangeArrowheads="1"/>
            </p:cNvSpPr>
            <p:nvPr/>
          </p:nvSpPr>
          <p:spPr bwMode="auto">
            <a:xfrm>
              <a:off x="5057" y="2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96283" name="Group 27"/>
            <p:cNvGrpSpPr>
              <a:grpSpLocks/>
            </p:cNvGrpSpPr>
            <p:nvPr/>
          </p:nvGrpSpPr>
          <p:grpSpPr bwMode="auto">
            <a:xfrm>
              <a:off x="4830" y="1661"/>
              <a:ext cx="672" cy="672"/>
              <a:chOff x="4128" y="1920"/>
              <a:chExt cx="672" cy="672"/>
            </a:xfrm>
          </p:grpSpPr>
          <p:sp>
            <p:nvSpPr>
              <p:cNvPr id="96284" name="Oval 28"/>
              <p:cNvSpPr>
                <a:spLocks noChangeArrowheads="1"/>
              </p:cNvSpPr>
              <p:nvPr/>
            </p:nvSpPr>
            <p:spPr bwMode="auto">
              <a:xfrm>
                <a:off x="4224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85" name="Oval 29"/>
              <p:cNvSpPr>
                <a:spLocks noChangeArrowheads="1"/>
              </p:cNvSpPr>
              <p:nvPr/>
            </p:nvSpPr>
            <p:spPr bwMode="auto">
              <a:xfrm>
                <a:off x="4128" y="1920"/>
                <a:ext cx="672" cy="67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86" name="Oval 30"/>
              <p:cNvSpPr>
                <a:spLocks noChangeArrowheads="1"/>
              </p:cNvSpPr>
              <p:nvPr/>
            </p:nvSpPr>
            <p:spPr bwMode="auto">
              <a:xfrm>
                <a:off x="4320" y="196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87" name="Oval 31"/>
              <p:cNvSpPr>
                <a:spLocks noChangeArrowheads="1"/>
              </p:cNvSpPr>
              <p:nvPr/>
            </p:nvSpPr>
            <p:spPr bwMode="auto">
              <a:xfrm>
                <a:off x="4416" y="19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88" name="Oval 32"/>
              <p:cNvSpPr>
                <a:spLocks noChangeArrowheads="1"/>
              </p:cNvSpPr>
              <p:nvPr/>
            </p:nvSpPr>
            <p:spPr bwMode="auto">
              <a:xfrm>
                <a:off x="4512" y="196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89" name="Oval 33"/>
              <p:cNvSpPr>
                <a:spLocks noChangeArrowheads="1"/>
              </p:cNvSpPr>
              <p:nvPr/>
            </p:nvSpPr>
            <p:spPr bwMode="auto">
              <a:xfrm>
                <a:off x="4608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0" name="Oval 34"/>
              <p:cNvSpPr>
                <a:spLocks noChangeArrowheads="1"/>
              </p:cNvSpPr>
              <p:nvPr/>
            </p:nvSpPr>
            <p:spPr bwMode="auto">
              <a:xfrm>
                <a:off x="465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1" name="Oval 35"/>
              <p:cNvSpPr>
                <a:spLocks noChangeArrowheads="1"/>
              </p:cNvSpPr>
              <p:nvPr/>
            </p:nvSpPr>
            <p:spPr bwMode="auto">
              <a:xfrm>
                <a:off x="4176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2" name="Oval 36"/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3" name="Oval 37"/>
              <p:cNvSpPr>
                <a:spLocks noChangeArrowheads="1"/>
              </p:cNvSpPr>
              <p:nvPr/>
            </p:nvSpPr>
            <p:spPr bwMode="auto">
              <a:xfrm>
                <a:off x="4176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4" name="Oval 38"/>
              <p:cNvSpPr>
                <a:spLocks noChangeArrowheads="1"/>
              </p:cNvSpPr>
              <p:nvPr/>
            </p:nvSpPr>
            <p:spPr bwMode="auto">
              <a:xfrm>
                <a:off x="4224" y="24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5" name="Oval 39"/>
              <p:cNvSpPr>
                <a:spLocks noChangeArrowheads="1"/>
              </p:cNvSpPr>
              <p:nvPr/>
            </p:nvSpPr>
            <p:spPr bwMode="auto">
              <a:xfrm>
                <a:off x="4320" y="24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6" name="Oval 40"/>
              <p:cNvSpPr>
                <a:spLocks noChangeArrowheads="1"/>
              </p:cNvSpPr>
              <p:nvPr/>
            </p:nvSpPr>
            <p:spPr bwMode="auto">
              <a:xfrm>
                <a:off x="4416" y="249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7" name="Oval 41"/>
              <p:cNvSpPr>
                <a:spLocks noChangeArrowheads="1"/>
              </p:cNvSpPr>
              <p:nvPr/>
            </p:nvSpPr>
            <p:spPr bwMode="auto">
              <a:xfrm>
                <a:off x="4512" y="244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8" name="Oval 42"/>
              <p:cNvSpPr>
                <a:spLocks noChangeArrowheads="1"/>
              </p:cNvSpPr>
              <p:nvPr/>
            </p:nvSpPr>
            <p:spPr bwMode="auto">
              <a:xfrm>
                <a:off x="4608" y="240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299" name="Oval 43"/>
              <p:cNvSpPr>
                <a:spLocks noChangeArrowheads="1"/>
              </p:cNvSpPr>
              <p:nvPr/>
            </p:nvSpPr>
            <p:spPr bwMode="auto">
              <a:xfrm>
                <a:off x="4656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0" name="Oval 44"/>
              <p:cNvSpPr>
                <a:spLocks noChangeArrowheads="1"/>
              </p:cNvSpPr>
              <p:nvPr/>
            </p:nvSpPr>
            <p:spPr bwMode="auto">
              <a:xfrm>
                <a:off x="4704" y="22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1" name="Oval 45"/>
              <p:cNvSpPr>
                <a:spLocks noChangeArrowheads="1"/>
              </p:cNvSpPr>
              <p:nvPr/>
            </p:nvSpPr>
            <p:spPr bwMode="auto">
              <a:xfrm>
                <a:off x="4464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2" name="Oval 46"/>
              <p:cNvSpPr>
                <a:spLocks noChangeArrowheads="1"/>
              </p:cNvSpPr>
              <p:nvPr/>
            </p:nvSpPr>
            <p:spPr bwMode="auto">
              <a:xfrm>
                <a:off x="4512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3" name="Oval 47"/>
              <p:cNvSpPr>
                <a:spLocks noChangeArrowheads="1"/>
              </p:cNvSpPr>
              <p:nvPr/>
            </p:nvSpPr>
            <p:spPr bwMode="auto">
              <a:xfrm>
                <a:off x="4560" y="230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4" name="Oval 48"/>
              <p:cNvSpPr>
                <a:spLocks noChangeArrowheads="1"/>
              </p:cNvSpPr>
              <p:nvPr/>
            </p:nvSpPr>
            <p:spPr bwMode="auto">
              <a:xfrm>
                <a:off x="4464" y="23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5" name="Oval 49"/>
              <p:cNvSpPr>
                <a:spLocks noChangeArrowheads="1"/>
              </p:cNvSpPr>
              <p:nvPr/>
            </p:nvSpPr>
            <p:spPr bwMode="auto">
              <a:xfrm>
                <a:off x="4320" y="23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6" name="Oval 50"/>
              <p:cNvSpPr>
                <a:spLocks noChangeArrowheads="1"/>
              </p:cNvSpPr>
              <p:nvPr/>
            </p:nvSpPr>
            <p:spPr bwMode="auto">
              <a:xfrm>
                <a:off x="4272" y="220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7" name="Oval 51"/>
              <p:cNvSpPr>
                <a:spLocks noChangeArrowheads="1"/>
              </p:cNvSpPr>
              <p:nvPr/>
            </p:nvSpPr>
            <p:spPr bwMode="auto">
              <a:xfrm>
                <a:off x="4416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96308" name="Oval 52"/>
              <p:cNvSpPr>
                <a:spLocks noChangeArrowheads="1"/>
              </p:cNvSpPr>
              <p:nvPr/>
            </p:nvSpPr>
            <p:spPr bwMode="auto">
              <a:xfrm>
                <a:off x="4320" y="211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96309" name="Text Box 53"/>
          <p:cNvSpPr txBox="1">
            <a:spLocks noChangeArrowheads="1"/>
          </p:cNvSpPr>
          <p:nvPr/>
        </p:nvSpPr>
        <p:spPr bwMode="auto">
          <a:xfrm>
            <a:off x="2339975" y="2205038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ru-RU" sz="1600" b="1"/>
              <a:t>22/14</a:t>
            </a:r>
          </a:p>
        </p:txBody>
      </p:sp>
      <p:sp>
        <p:nvSpPr>
          <p:cNvPr id="96310" name="Text Box 54"/>
          <p:cNvSpPr txBox="1">
            <a:spLocks noChangeArrowheads="1"/>
          </p:cNvSpPr>
          <p:nvPr/>
        </p:nvSpPr>
        <p:spPr bwMode="auto">
          <a:xfrm>
            <a:off x="6156325" y="2205038"/>
            <a:ext cx="114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ru-RU" sz="1600" b="1"/>
              <a:t>22/26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6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6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62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6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62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4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6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  <p:bldP spid="96259" grpId="0"/>
      <p:bldP spid="96260" grpId="0"/>
      <p:bldP spid="96263" grpId="0" animBg="1"/>
      <p:bldP spid="96309" grpId="0"/>
      <p:bldP spid="963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1692275" y="260350"/>
            <a:ext cx="7235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rgbClr val="003366"/>
                </a:solidFill>
              </a:rPr>
              <a:t>Конкурентные преимущества компрессионного трикотажа </a:t>
            </a:r>
            <a:r>
              <a:rPr lang="en-US" altLang="ru-RU" sz="3200" b="1">
                <a:solidFill>
                  <a:srgbClr val="003366"/>
                </a:solidFill>
              </a:rPr>
              <a:t>medi</a:t>
            </a:r>
            <a:endParaRPr lang="ru-RU" altLang="ru-RU" sz="3200" b="1">
              <a:solidFill>
                <a:srgbClr val="003366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692275" y="1700213"/>
            <a:ext cx="7451725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400" b="1"/>
              <a:t>Соответствие стандартам </a:t>
            </a:r>
            <a:r>
              <a:rPr lang="en-US" altLang="ru-RU" sz="2400" b="1" i="1">
                <a:solidFill>
                  <a:srgbClr val="003366"/>
                </a:solidFill>
              </a:rPr>
              <a:t>RAL</a:t>
            </a:r>
            <a:r>
              <a:rPr lang="ru-RU" altLang="ru-RU" sz="2400" b="1" i="1">
                <a:solidFill>
                  <a:srgbClr val="003366"/>
                </a:solidFill>
              </a:rPr>
              <a:t>-</a:t>
            </a:r>
            <a:r>
              <a:rPr lang="en-US" altLang="ru-RU" sz="2400" b="1" i="1">
                <a:solidFill>
                  <a:srgbClr val="003366"/>
                </a:solidFill>
              </a:rPr>
              <a:t>GZ</a:t>
            </a:r>
            <a:r>
              <a:rPr lang="ru-RU" altLang="ru-RU" sz="2400" b="1" i="1">
                <a:solidFill>
                  <a:srgbClr val="003366"/>
                </a:solidFill>
              </a:rPr>
              <a:t> 387,            </a:t>
            </a:r>
            <a:r>
              <a:rPr lang="en-US" altLang="ru-RU" sz="2400" b="1" i="1">
                <a:solidFill>
                  <a:srgbClr val="003366"/>
                </a:solidFill>
              </a:rPr>
              <a:t>Oeko</a:t>
            </a:r>
            <a:r>
              <a:rPr lang="ru-RU" altLang="ru-RU" sz="2400" b="1" i="1">
                <a:solidFill>
                  <a:srgbClr val="003366"/>
                </a:solidFill>
              </a:rPr>
              <a:t>-</a:t>
            </a:r>
            <a:r>
              <a:rPr lang="en-US" altLang="ru-RU" sz="2400" b="1" i="1">
                <a:solidFill>
                  <a:srgbClr val="003366"/>
                </a:solidFill>
              </a:rPr>
              <a:t>Tex Standard</a:t>
            </a:r>
            <a:r>
              <a:rPr lang="ru-RU" altLang="ru-RU" sz="2400" b="1" i="1">
                <a:solidFill>
                  <a:srgbClr val="003366"/>
                </a:solidFill>
              </a:rPr>
              <a:t> 100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400" b="1"/>
              <a:t>Семь стандартных размеров ЛКТ 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400" b="1"/>
              <a:t>Семь модельных рядов ЛКТ 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400" b="1"/>
              <a:t>Инновационные технологии производства: </a:t>
            </a:r>
            <a:r>
              <a:rPr lang="en-US" altLang="ru-RU" sz="2400" b="1" i="1">
                <a:solidFill>
                  <a:srgbClr val="003366"/>
                </a:solidFill>
              </a:rPr>
              <a:t>Clima</a:t>
            </a:r>
            <a:r>
              <a:rPr lang="ru-RU" altLang="ru-RU" sz="2400" b="1" i="1">
                <a:solidFill>
                  <a:srgbClr val="003366"/>
                </a:solidFill>
              </a:rPr>
              <a:t>-</a:t>
            </a:r>
            <a:r>
              <a:rPr lang="en-US" altLang="ru-RU" sz="2400" b="1" i="1">
                <a:solidFill>
                  <a:srgbClr val="003366"/>
                </a:solidFill>
              </a:rPr>
              <a:t>Comfort© Technology</a:t>
            </a:r>
            <a:r>
              <a:rPr lang="ru-RU" altLang="ru-RU" sz="2400" b="1" i="1">
                <a:solidFill>
                  <a:srgbClr val="003366"/>
                </a:solidFill>
              </a:rPr>
              <a:t>, </a:t>
            </a:r>
            <a:r>
              <a:rPr lang="en-US" altLang="ru-RU" sz="2400" b="1" i="1">
                <a:solidFill>
                  <a:srgbClr val="003366"/>
                </a:solidFill>
              </a:rPr>
              <a:t>Climafresh® System</a:t>
            </a:r>
            <a:r>
              <a:rPr lang="ru-RU" altLang="ru-RU" sz="2400" b="1" i="1">
                <a:solidFill>
                  <a:srgbClr val="003366"/>
                </a:solidFill>
              </a:rPr>
              <a:t>, </a:t>
            </a:r>
            <a:r>
              <a:rPr lang="en-US" altLang="ru-RU" sz="2400" b="1" i="1">
                <a:solidFill>
                  <a:srgbClr val="003366"/>
                </a:solidFill>
              </a:rPr>
              <a:t>Smartex® System</a:t>
            </a:r>
            <a:endParaRPr lang="ru-RU" altLang="ru-RU" sz="2400" b="1" i="1">
              <a:solidFill>
                <a:srgbClr val="003366"/>
              </a:solidFill>
            </a:endParaRP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400" b="1"/>
              <a:t>Двенадцать цветов ЛКТ </a:t>
            </a:r>
          </a:p>
          <a:p>
            <a:pPr lvl="1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ru-RU" altLang="ru-RU" sz="2400" b="1"/>
              <a:t>Три ценовых  группы товаров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8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1619250" y="260350"/>
            <a:ext cx="5327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3200" b="1">
                <a:solidFill>
                  <a:srgbClr val="003366"/>
                </a:solidFill>
              </a:rPr>
              <a:t>Литература</a:t>
            </a:r>
          </a:p>
        </p:txBody>
      </p:sp>
      <p:sp>
        <p:nvSpPr>
          <p:cNvPr id="100355" name="Text Box 3"/>
          <p:cNvSpPr txBox="1">
            <a:spLocks noChangeArrowheads="1"/>
          </p:cNvSpPr>
          <p:nvPr/>
        </p:nvSpPr>
        <p:spPr bwMode="auto">
          <a:xfrm>
            <a:off x="1547813" y="1068388"/>
            <a:ext cx="7596187" cy="466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ru-RU" altLang="ru-RU" sz="1400" b="1"/>
              <a:t>50 лекций по хирургии. Под редакцией Савельева В.С.; </a:t>
            </a:r>
            <a:r>
              <a:rPr lang="ru-RU" altLang="ru-RU" sz="1400" b="1" i="1"/>
              <a:t>Кириенко А.И., Григорян Р.А., Золотухин И.А. / Современные принципы лечения хронической венозной недостаточности / </a:t>
            </a:r>
            <a:r>
              <a:rPr lang="ru-RU" altLang="ru-RU" sz="1400" b="1"/>
              <a:t>Москва, Триада-Х, 2004 г. </a:t>
            </a:r>
            <a:endParaRPr lang="ru-RU" altLang="ru-RU" sz="1400"/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ru-RU" altLang="ru-RU" sz="1400" b="1"/>
              <a:t>Флебология. Руководство для врачей. Под редакцией Савельева В.С.; </a:t>
            </a:r>
            <a:r>
              <a:rPr lang="ru-RU" altLang="ru-RU" sz="1400" b="1" i="1"/>
              <a:t>Кириенко А.И., Богачев В.Ю., Золотухин И.А.   / Терапия хронической венозной недостаточности / </a:t>
            </a:r>
            <a:r>
              <a:rPr lang="ru-RU" altLang="ru-RU" sz="1400" b="1"/>
              <a:t>Москва, Медицина, 2001 г.</a:t>
            </a:r>
            <a:endParaRPr lang="ru-RU" altLang="ru-RU" sz="1400"/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ru-RU" altLang="ru-RU" sz="1400" b="1"/>
              <a:t>А.В. Покровский, С.В. Сапелкин / Компрессионная терапия </a:t>
            </a:r>
            <a:r>
              <a:rPr lang="en-US" altLang="ru-RU" sz="1400" b="1"/>
              <a:t>                                      </a:t>
            </a:r>
            <a:r>
              <a:rPr lang="ru-RU" altLang="ru-RU" sz="1400" b="1"/>
              <a:t>и объединенная Европа: новые стандарты в новых реалиях / Москва, Ангиология и сосудистая хирургия, том 8, №2, 2002 г.</a:t>
            </a:r>
            <a:endParaRPr lang="ru-RU" altLang="ru-RU" sz="1400"/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ru-RU" altLang="ru-RU" sz="1400" b="1"/>
              <a:t>Кириенко А.И., Богачев В.Ю., / Венозная недостаточность – болезнь цивилизации / Москва, Наука и жизнь №2, февраль 2001 г.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ru-RU" altLang="ru-RU" sz="1400" b="1"/>
              <a:t>Богачев В.Ю., Золотухин И.А. / Медицинский компрессионный трикотаж: излишество или необходимость? / Москва, Ангиология и сосудистая хирургия, том 5, №4, 1999 г.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ru-RU" altLang="ru-RU" sz="1400" b="1"/>
              <a:t>Энциклопедический словарь медицинских терминов / Москва, Советская энциклопедия, том 1, 1982 г. 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ru-RU" altLang="ru-RU" sz="1400" b="1"/>
              <a:t>Материалы компании </a:t>
            </a:r>
            <a:r>
              <a:rPr lang="en-US" altLang="ru-RU" sz="1400" b="1"/>
              <a:t>medi.</a:t>
            </a:r>
            <a:endParaRPr lang="ru-RU" altLang="ru-RU" sz="1400"/>
          </a:p>
          <a:p>
            <a:pPr algn="r" eaLnBrk="0" hangingPunct="0">
              <a:spcBef>
                <a:spcPct val="50000"/>
              </a:spcBef>
            </a:pPr>
            <a:endParaRPr lang="ru-RU" altLang="ru-RU" sz="140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2051050" y="549275"/>
            <a:ext cx="2952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ru-RU" altLang="ru-RU" sz="2400" b="1"/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755650" y="260350"/>
            <a:ext cx="352742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4000" b="1">
                <a:solidFill>
                  <a:schemeClr val="folHlink"/>
                </a:solidFill>
                <a:latin typeface="Arial Black" pitchFamily="34" charset="0"/>
              </a:rPr>
              <a:t>Спасибо         за внимание!</a:t>
            </a:r>
          </a:p>
        </p:txBody>
      </p:sp>
      <p:pic>
        <p:nvPicPr>
          <p:cNvPr id="102406" name="Picture 6" descr="L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060575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61925"/>
            <a:ext cx="7772400" cy="114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2400" b="0">
                <a:solidFill>
                  <a:srgbClr val="000066"/>
                </a:solidFill>
                <a:latin typeface="FranklinGothic" pitchFamily="2" charset="0"/>
              </a:rPr>
              <a:t>Здоровые вены</a:t>
            </a:r>
            <a:endParaRPr lang="de-DE" altLang="ru-RU" sz="2800" b="0">
              <a:solidFill>
                <a:srgbClr val="000066"/>
              </a:solidFill>
              <a:latin typeface="FranklinGothic" pitchFamily="2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905000"/>
            <a:ext cx="3925888" cy="4191000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endParaRPr lang="en-GB" altLang="ru-RU" sz="2000" b="1">
              <a:latin typeface="FranklinGothic" pitchFamily="2" charset="0"/>
            </a:endParaRPr>
          </a:p>
          <a:p>
            <a:pPr>
              <a:buFont typeface="Wingdings" pitchFamily="2" charset="2"/>
              <a:buNone/>
            </a:pPr>
            <a:endParaRPr lang="en-GB" altLang="ru-RU" sz="2000" b="1">
              <a:latin typeface="FranklinGothic" pitchFamily="2" charset="0"/>
            </a:endParaRPr>
          </a:p>
        </p:txBody>
      </p:sp>
      <p:pic>
        <p:nvPicPr>
          <p:cNvPr id="10244" name="Picture 4" descr="v1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4388" y="144463"/>
            <a:ext cx="1895475" cy="3284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1600200" y="19050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ru-RU" sz="2400">
              <a:latin typeface="Times New Roman" pitchFamily="18" charset="0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4498975" y="2805113"/>
            <a:ext cx="194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latin typeface="FranklinGothic" pitchFamily="2" charset="0"/>
              </a:rPr>
              <a:t>Клапан закрыт</a:t>
            </a:r>
            <a:endParaRPr lang="de-DE" altLang="ru-RU" sz="1600" b="1">
              <a:latin typeface="FranklinGothic" pitchFamily="2" charset="0"/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835150" y="2805113"/>
            <a:ext cx="20161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latin typeface="FranklinGothic" pitchFamily="2" charset="0"/>
              </a:rPr>
              <a:t>Клапан открыт</a:t>
            </a:r>
            <a:endParaRPr lang="en-GB" altLang="ru-RU" sz="1600" b="1">
              <a:latin typeface="FranklinGothic" pitchFamily="2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460625" y="3644900"/>
            <a:ext cx="4271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1pPr>
            <a:lvl2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2pPr>
            <a:lvl3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3pPr>
            <a:lvl4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9pPr>
          </a:lstStyle>
          <a:p>
            <a:r>
              <a:rPr lang="ru-RU" altLang="ru-RU" sz="2400" b="0">
                <a:solidFill>
                  <a:srgbClr val="000066"/>
                </a:solidFill>
                <a:latin typeface="FranklinGothic" pitchFamily="2" charset="0"/>
              </a:rPr>
              <a:t>Больные вены</a:t>
            </a:r>
            <a:endParaRPr lang="de-DE" altLang="ru-RU" sz="2800" b="0">
              <a:solidFill>
                <a:srgbClr val="000066"/>
              </a:solidFill>
              <a:latin typeface="FranklinGothic" pitchFamily="2" charset="0"/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5219700" y="5080000"/>
            <a:ext cx="2016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1600" b="1">
                <a:latin typeface="FranklinGothic" pitchFamily="2" charset="0"/>
              </a:rPr>
              <a:t>Клапанная              недостаточность</a:t>
            </a:r>
            <a:endParaRPr lang="de-DE" altLang="ru-RU" sz="1600" b="1">
              <a:latin typeface="FranklinGothic" pitchFamily="2" charset="0"/>
            </a:endParaRPr>
          </a:p>
        </p:txBody>
      </p:sp>
      <p:pic>
        <p:nvPicPr>
          <p:cNvPr id="10250" name="Picture 10" descr="v3"/>
          <p:cNvPicPr>
            <a:picLocks noChangeAspect="1" noChangeArrowheads="1"/>
          </p:cNvPicPr>
          <p:nvPr>
            <p:ph sz="quarter" idx="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61225" y="3529013"/>
            <a:ext cx="1882775" cy="32845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 descr="Klapan(onkr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908050"/>
            <a:ext cx="1501775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Klapan(zakr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836613"/>
            <a:ext cx="1698625" cy="201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2098675" y="4367213"/>
          <a:ext cx="2905125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Bitmap Image" r:id="rId8" imgW="2905531" imgH="2085714" progId="Paint.Picture">
                  <p:embed/>
                </p:oleObj>
              </mc:Choice>
              <mc:Fallback>
                <p:oleObj name="Bitmap Image" r:id="rId8" imgW="2905531" imgH="2085714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4367213"/>
                        <a:ext cx="2905125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  <p:bldP spid="10247" grpId="0"/>
      <p:bldP spid="10248" grpId="0"/>
      <p:bldP spid="10249" grpId="0"/>
    </p:bld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 noGrp="1"/>
          </p:cNvSpPr>
          <p:nvPr>
            <p:ph idx="1" type="body"/>
          </p:nvPr>
        </p:nvSpPr>
        <p:spPr>
          <a:xfrm>
            <a:off x="1835150" y="1341438"/>
            <a:ext cx="6913563" cy="935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99CC"/>
                </a:solidFill>
              </a14:hiddenFill>
            </a:ext>
          </a:extLst>
        </p:spPr>
        <p:txBody>
          <a:bodyPr/>
          <a:lstStyle/>
          <a:p>
            <a:pPr indent="0" marL="0">
              <a:lnSpc>
                <a:spcPct val="80000"/>
              </a:lnSpc>
              <a:buFont charset="2" pitchFamily="2" typeface="Wingdings"/>
              <a:buNone/>
            </a:pPr>
            <a:r>
              <a:rPr altLang="ru-RU" b="1" lang="ru-RU" sz="2000"/>
              <a:t>ВРВНК является хроническим прогрессирующим </a:t>
            </a:r>
          </a:p>
          <a:p>
            <a:pPr indent="0" marL="0">
              <a:lnSpc>
                <a:spcPct val="80000"/>
              </a:lnSpc>
              <a:buFont charset="2" pitchFamily="2" typeface="Wingdings"/>
              <a:buNone/>
            </a:pPr>
            <a:r>
              <a:rPr altLang="ru-RU" b="1" lang="ru-RU" sz="2000"/>
              <a:t>заболеванием и  без адекватной терапии, как </a:t>
            </a:r>
          </a:p>
          <a:p>
            <a:pPr indent="0" marL="0">
              <a:lnSpc>
                <a:spcPct val="80000"/>
              </a:lnSpc>
              <a:buFont charset="2" pitchFamily="2" typeface="Wingdings"/>
              <a:buNone/>
            </a:pPr>
            <a:r>
              <a:rPr altLang="ru-RU" b="1" lang="ru-RU" sz="2000"/>
              <a:t>правило, приводит к развитию ХВН</a:t>
            </a:r>
            <a:endParaRPr altLang="ru-RU" b="1" lang="de-DE" sz="20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51050" y="404813"/>
            <a:ext cx="65722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b="1" lang="ru-RU" sz="2400">
                <a:solidFill>
                  <a:srgbClr val="000066"/>
                </a:solidFill>
                <a:latin charset="0" pitchFamily="2" typeface="FranklinGothic"/>
              </a:rPr>
              <a:t>Отдаленные последствия варикоза …</a:t>
            </a:r>
            <a:endParaRPr altLang="ru-RU" lang="de-DE" sz="1600">
              <a:solidFill>
                <a:srgbClr val="000066"/>
              </a:solidFill>
              <a:latin charset="0" pitchFamily="18" typeface="Times New Roman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835150" y="5805488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b="1" lang="ru-RU" sz="1400">
                <a:latin charset="0" pitchFamily="2" typeface="FranklinGothic"/>
              </a:rPr>
              <a:t>ВРВНК</a:t>
            </a:r>
            <a:endParaRPr altLang="ru-RU" b="1" lang="de-DE" sz="2400">
              <a:latin charset="0" pitchFamily="18" typeface="Times New Roman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419475" y="5805488"/>
            <a:ext cx="1663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altLang="ru-RU" b="1" lang="ru-RU" sz="1400">
                <a:latin charset="0" pitchFamily="2" typeface="FranklinGothic"/>
              </a:rPr>
              <a:t>ХВН 2-я стадия</a:t>
            </a:r>
            <a:endParaRPr altLang="ru-RU" b="1" lang="de-DE" sz="2400">
              <a:latin charset="0" pitchFamily="18" typeface="Times New Roman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867400" y="5805488"/>
            <a:ext cx="838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ru-RU" sz="1400">
                <a:latin charset="0" pitchFamily="2" typeface="FranklinGothic"/>
              </a:rPr>
              <a:t>ТГВ</a:t>
            </a:r>
            <a:r>
              <a:rPr altLang="ru-RU" lang="de-DE" sz="1400"/>
              <a:t>	</a:t>
            </a:r>
            <a:endParaRPr altLang="ru-RU" lang="de-DE" sz="2400">
              <a:latin charset="0" pitchFamily="18" typeface="Times New Roman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129463" y="5805488"/>
            <a:ext cx="2051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altLang="ru-RU" b="1" lang="ru-RU" sz="1400">
                <a:latin charset="0" pitchFamily="2" typeface="FranklinGothic"/>
              </a:rPr>
              <a:t>Трофические язвы</a:t>
            </a:r>
            <a:r>
              <a:rPr altLang="ru-RU" lang="de-DE" sz="1400"/>
              <a:t>	</a:t>
            </a:r>
            <a:endParaRPr altLang="ru-RU" lang="de-DE" sz="2400">
              <a:latin charset="0" pitchFamily="18" typeface="Times New Roman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1828800" y="4191000"/>
            <a:ext cx="70104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  <a:p>
            <a:pPr eaLnBrk="0" hangingPunct="0">
              <a:spcBef>
                <a:spcPct val="50000"/>
              </a:spcBef>
            </a:pPr>
            <a:endParaRPr altLang="ru-RU" lang="de-DE" sz="2400">
              <a:latin charset="0" pitchFamily="18" typeface="Times New Roman"/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600200" y="20574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altLang="ru-RU" lang="ru-RU" sz="2400">
              <a:latin charset="0" pitchFamily="18" typeface="Times New Roman"/>
            </a:endParaRPr>
          </a:p>
        </p:txBody>
      </p:sp>
      <p:pic>
        <p:nvPicPr>
          <p:cNvPr descr="1021_3stammvaricosis_magor" id="12298" name="Picture 10"/>
          <p:cNvPicPr>
            <a:picLocks noChangeArrowheads="1"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68638"/>
            <a:ext cx="1681163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ulcus" id="12299" name="Picture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2"/>
          <a:stretch>
            <a:fillRect/>
          </a:stretch>
        </p:blipFill>
        <p:spPr bwMode="auto">
          <a:xfrm>
            <a:off x="7164388" y="3068638"/>
            <a:ext cx="1798637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1021_hautverfèrbung" id="12300" name="Picture 12"/>
          <p:cNvPicPr>
            <a:picLocks noChangeArrowheads="1"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068638"/>
            <a:ext cx="1762125" cy="24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descr="1021_9_tiefe_venenthr" id="12301" name="Picture 13"/>
          <p:cNvPicPr>
            <a:picLocks noChangeArrowheads="1"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" t="687"/>
          <a:stretch>
            <a:fillRect/>
          </a:stretch>
        </p:blipFill>
        <p:spPr bwMode="auto">
          <a:xfrm>
            <a:off x="5292725" y="3068638"/>
            <a:ext cx="1768475" cy="237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12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1229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12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1229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2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229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5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id="55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60" nodeType="afterEffect" presetClass="entr" presetID="23" presetSubtype="28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2290"/>
      <p:bldP grpId="0" spid="12291"/>
      <p:bldP grpId="0" spid="12292"/>
      <p:bldP grpId="0" spid="12293"/>
      <p:bldP grpId="0" spid="12294"/>
      <p:bldP grpId="0" spid="1229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3463" y="407988"/>
            <a:ext cx="5943600" cy="8429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3399"/>
                </a:solidFill>
              </a14:hiddenFill>
            </a:ext>
          </a:extLst>
        </p:spPr>
        <p:txBody>
          <a:bodyPr/>
          <a:lstStyle/>
          <a:p>
            <a:r>
              <a:rPr lang="ru-RU" altLang="ru-RU" sz="2400" b="0">
                <a:solidFill>
                  <a:srgbClr val="000066"/>
                </a:solidFill>
                <a:latin typeface="FranklinGothic" pitchFamily="2" charset="0"/>
              </a:rPr>
              <a:t>Венозная недостаточность –                                   болезнь цивилизации</a:t>
            </a:r>
            <a:endParaRPr lang="en-GB" altLang="ru-RU" sz="2800" b="0">
              <a:solidFill>
                <a:srgbClr val="000066"/>
              </a:solidFill>
              <a:latin typeface="FranklinGothic" pitchFamily="2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24075" y="1400175"/>
            <a:ext cx="6551613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–"/>
            </a:pPr>
            <a:r>
              <a:rPr lang="en-GB" altLang="ru-RU" b="1">
                <a:latin typeface="FranklinGothic" pitchFamily="2" charset="0"/>
              </a:rPr>
              <a:t> </a:t>
            </a:r>
            <a:r>
              <a:rPr lang="ru-RU" altLang="ru-RU" sz="1600" b="1">
                <a:latin typeface="FranklinGothic" pitchFamily="2" charset="0"/>
              </a:rPr>
              <a:t>венозная недостаточность – «расплата человечества                      за прямохождение»</a:t>
            </a:r>
            <a:r>
              <a:rPr lang="en-GB" altLang="ru-RU" sz="1600" b="1">
                <a:latin typeface="FranklinGothic" pitchFamily="2" charset="0"/>
              </a:rPr>
              <a:t>:</a:t>
            </a:r>
            <a:r>
              <a:rPr lang="ru-RU" altLang="ru-RU" sz="1600" b="1">
                <a:latin typeface="FranklinGothic" pitchFamily="2" charset="0"/>
              </a:rPr>
              <a:t> венозный отток к сердцу на протяжении          почти 150 см </a:t>
            </a:r>
            <a:r>
              <a:rPr lang="en-GB" altLang="ru-RU" sz="1600" b="1">
                <a:latin typeface="FranklinGothic" pitchFamily="2" charset="0"/>
              </a:rPr>
              <a:t> </a:t>
            </a:r>
            <a:r>
              <a:rPr lang="ru-RU" altLang="ru-RU" sz="1600" b="1">
                <a:latin typeface="FranklinGothic" pitchFamily="2" charset="0"/>
              </a:rPr>
              <a:t>осуществляется против градиента давления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  <a:buFontTx/>
              <a:buChar char="–"/>
            </a:pPr>
            <a:r>
              <a:rPr lang="en-GB" altLang="ru-RU" sz="1600" b="1">
                <a:latin typeface="FranklinGothic" pitchFamily="2" charset="0"/>
              </a:rPr>
              <a:t> </a:t>
            </a:r>
            <a:r>
              <a:rPr lang="ru-RU" altLang="ru-RU" sz="1600" b="1">
                <a:latin typeface="FranklinGothic" pitchFamily="2" charset="0"/>
              </a:rPr>
              <a:t>малоподвижный образ жизни способствует уменьшению         пропульсивной способности мышечно-венозной помпы голени</a:t>
            </a:r>
            <a:endParaRPr lang="en-GB" altLang="ru-RU" sz="1600" b="1">
              <a:latin typeface="FranklinGothic" pitchFamily="2" charset="0"/>
            </a:endParaRPr>
          </a:p>
        </p:txBody>
      </p:sp>
      <p:pic>
        <p:nvPicPr>
          <p:cNvPr id="14340" name="Picture 4" descr="2202_evolution_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947988"/>
            <a:ext cx="7129462" cy="237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211638" y="5683250"/>
            <a:ext cx="2286000" cy="9144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5E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677863"/>
            <a:ext cx="7924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altLang="ru-RU" sz="3600"/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280988" y="1524000"/>
            <a:ext cx="8382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altLang="ru-RU" sz="3200"/>
              <a:t>		  </a:t>
            </a:r>
          </a:p>
          <a:p>
            <a:pPr eaLnBrk="0" hangingPunct="0">
              <a:spcBef>
                <a:spcPct val="50000"/>
              </a:spcBef>
            </a:pPr>
            <a:r>
              <a:rPr lang="ru-RU" altLang="ru-RU" sz="3200"/>
              <a:t> </a:t>
            </a:r>
          </a:p>
          <a:p>
            <a:pPr eaLnBrk="0" hangingPunct="0">
              <a:spcBef>
                <a:spcPct val="50000"/>
              </a:spcBef>
            </a:pPr>
            <a:endParaRPr lang="ru-RU" altLang="ru-RU" sz="3200"/>
          </a:p>
        </p:txBody>
      </p:sp>
      <p:sp>
        <p:nvSpPr>
          <p:cNvPr id="1638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676400" y="304800"/>
            <a:ext cx="7162800" cy="914400"/>
          </a:xfrm>
        </p:spPr>
        <p:txBody>
          <a:bodyPr/>
          <a:lstStyle/>
          <a:p>
            <a:r>
              <a:rPr lang="ru-RU" altLang="ru-RU" sz="2000" b="0">
                <a:solidFill>
                  <a:srgbClr val="000066"/>
                </a:solidFill>
                <a:latin typeface="Arial" charset="0"/>
              </a:rPr>
              <a:t>Алгоритм консервативной терапии в зависимости                                            от  тяжести ХВН (клиническая классификация СЕАР)</a:t>
            </a:r>
            <a:br>
              <a:rPr lang="ru-RU" altLang="ru-RU" sz="2000" b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1000" b="0">
                <a:solidFill>
                  <a:srgbClr val="000066"/>
                </a:solidFill>
                <a:latin typeface="Arial" charset="0"/>
              </a:rPr>
              <a:t/>
            </a:r>
            <a:br>
              <a:rPr lang="ru-RU" altLang="ru-RU" sz="1000" b="0">
                <a:solidFill>
                  <a:srgbClr val="000066"/>
                </a:solidFill>
                <a:latin typeface="Arial" charset="0"/>
              </a:rPr>
            </a:br>
            <a:r>
              <a:rPr lang="ru-RU" altLang="ru-RU" sz="1000" b="0">
                <a:solidFill>
                  <a:schemeClr val="tx1"/>
                </a:solidFill>
                <a:latin typeface="Arial" charset="0"/>
              </a:rPr>
              <a:t>Разработан рабочей группой Ассоциации флебологов России в составе профессоров                                 Кириенко А.И., Богачева В.Ю., Кошкина В.М.</a:t>
            </a:r>
            <a:br>
              <a:rPr lang="ru-RU" altLang="ru-RU" sz="1000" b="0">
                <a:solidFill>
                  <a:schemeClr val="tx1"/>
                </a:solidFill>
                <a:latin typeface="Arial" charset="0"/>
              </a:rPr>
            </a:br>
            <a:endParaRPr lang="ru-RU" altLang="ru-RU" sz="1000" b="0">
              <a:solidFill>
                <a:schemeClr val="tx1"/>
              </a:solidFill>
              <a:latin typeface="Arial" charset="0"/>
            </a:endParaRPr>
          </a:p>
        </p:txBody>
      </p:sp>
      <p:graphicFrame>
        <p:nvGraphicFramePr>
          <p:cNvPr id="16389" name="Group 5"/>
          <p:cNvGraphicFramePr>
            <a:graphicFrameLocks noGrp="1"/>
          </p:cNvGraphicFramePr>
          <p:nvPr>
            <p:ph type="tbl" idx="1"/>
          </p:nvPr>
        </p:nvGraphicFramePr>
        <p:xfrm>
          <a:off x="1600200" y="1428750"/>
          <a:ext cx="7543800" cy="5432109"/>
        </p:xfrm>
        <a:graphic>
          <a:graphicData uri="http://schemas.openxmlformats.org/drawingml/2006/table">
            <a:tbl>
              <a:tblPr/>
              <a:tblGrid>
                <a:gridCol w="871538"/>
                <a:gridCol w="3408362"/>
                <a:gridCol w="3263900"/>
              </a:tblGrid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Стадия ХВН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Основные клинические симптомы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Рекомендуемые способы лечения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Отсутствие симптомов болезни при осмотре            и пальпации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Эластическая компрессия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(профилактический трикотаж)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Телеангиоэктазии или ретикулярный варикоз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Эластическая компрессия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(лечебный трикотаж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I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класса), флебопротектор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Варикозно-расширенные вены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Эластическая компрессия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(лечебный трикотаж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II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класса), флебопротектор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Отек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Эластическая компрессия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(лечебный трикотаж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II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III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классов)            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             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Флебопротектор                               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     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Калий сберегающий диуретик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Кожные изменения, обусловленные заболеванием вен (пигментация, венозная  экзема, липодерматосклероз)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Эластическая компрессия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(лечебный трикотаж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II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-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III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классов)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                                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Флебопротектор              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      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Антигистаминный препарат                              Местный кортикостероид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Кожные изменения, указанные выше,                         и зажившая трофическая язва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Эластическая компрессия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(лечебный трикотаж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      III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класса)                                                   Флебопротектор                                                                     Тромбоцитарный дезагрегант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Кожные изменения, указанные выше,                         и открытая  трофическая язва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Эластическая компрессия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(лечебный трикотаж           </a:t>
                      </a:r>
                      <a:r>
                        <a:rPr kumimoji="0" lang="en-US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III </a:t>
                      </a:r>
                      <a:r>
                        <a:rPr kumimoji="0" lang="ru-RU" alt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класса)                                                   Флебопротектор                                                                     Тромбоцитарный дезагрегант                           Раневые покрытия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OG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3552825" cy="368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64163" y="1025525"/>
            <a:ext cx="3671887" cy="600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ru-RU" altLang="ru-RU" sz="1400"/>
              <a:t> </a:t>
            </a:r>
            <a:endParaRPr lang="ru-RU" altLang="ru-RU" sz="1600" b="1"/>
          </a:p>
          <a:p>
            <a:pPr eaLnBrk="0" hangingPunct="0">
              <a:spcBef>
                <a:spcPct val="50000"/>
              </a:spcBef>
            </a:pPr>
            <a:r>
              <a:rPr lang="ru-RU" altLang="ru-RU" sz="1400"/>
              <a:t>компрессия межмышечных венозных сплетений, поверхностных                   и перфорантных   вен </a:t>
            </a:r>
            <a:r>
              <a:rPr lang="ru-RU" altLang="ru-RU" sz="1400">
                <a:sym typeface="Symbol" pitchFamily="18" charset="2"/>
              </a:rPr>
              <a:t>                         </a:t>
            </a:r>
            <a:r>
              <a:rPr lang="ru-RU" altLang="ru-RU" sz="1400"/>
              <a:t> пропульсивной способности  мышечно-венозной помпы </a:t>
            </a:r>
            <a:r>
              <a:rPr lang="ru-RU" altLang="ru-RU" sz="1400">
                <a:sym typeface="Symbol" pitchFamily="18" charset="2"/>
              </a:rPr>
              <a:t></a:t>
            </a:r>
            <a:r>
              <a:rPr lang="ru-RU" altLang="ru-RU" sz="1400" b="1"/>
              <a:t>                </a:t>
            </a:r>
            <a:r>
              <a:rPr lang="ru-RU" altLang="ru-RU" sz="1400" b="1">
                <a:solidFill>
                  <a:srgbClr val="FF33CC"/>
                </a:solidFill>
                <a:sym typeface="Symbol" pitchFamily="18" charset="2"/>
              </a:rPr>
              <a:t> </a:t>
            </a:r>
            <a:r>
              <a:rPr lang="ru-RU" altLang="ru-RU" sz="1400" b="1">
                <a:solidFill>
                  <a:srgbClr val="FF33CC"/>
                </a:solidFill>
              </a:rPr>
              <a:t>патологической венозной «емкости» нижних конечностей</a:t>
            </a:r>
            <a:r>
              <a:rPr lang="ru-RU" altLang="ru-RU" sz="1400"/>
              <a:t>      </a:t>
            </a:r>
            <a:endParaRPr lang="ru-RU" altLang="ru-RU" sz="1400" b="1"/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>
                <a:sym typeface="Symbol" pitchFamily="18" charset="2"/>
              </a:rPr>
              <a:t></a:t>
            </a:r>
            <a:r>
              <a:rPr lang="ru-RU" altLang="ru-RU" sz="1400"/>
              <a:t> диаметра вены </a:t>
            </a:r>
            <a:r>
              <a:rPr lang="ru-RU" altLang="ru-RU" sz="1400">
                <a:sym typeface="Symbol" pitchFamily="18" charset="2"/>
              </a:rPr>
              <a:t></a:t>
            </a:r>
            <a:r>
              <a:rPr lang="ru-RU" altLang="ru-RU" sz="1400"/>
              <a:t> улучшение функционирования относительно недостаточного клапанного аппарата, </a:t>
            </a:r>
            <a:r>
              <a:rPr lang="ru-RU" altLang="ru-RU" sz="1400">
                <a:sym typeface="Symbol" pitchFamily="18" charset="2"/>
              </a:rPr>
              <a:t> скорости венозного возврата,  вязкости крови,             </a:t>
            </a:r>
            <a:r>
              <a:rPr lang="ru-RU" altLang="ru-RU" sz="1400" b="1">
                <a:solidFill>
                  <a:srgbClr val="FF33CC"/>
                </a:solidFill>
                <a:sym typeface="Symbol" pitchFamily="18" charset="2"/>
              </a:rPr>
              <a:t> венозного рефлюкса</a:t>
            </a:r>
            <a:r>
              <a:rPr lang="ru-RU" altLang="ru-RU" sz="1400">
                <a:solidFill>
                  <a:srgbClr val="FF33CC"/>
                </a:solidFill>
                <a:sym typeface="Symbol" pitchFamily="18" charset="2"/>
              </a:rPr>
              <a:t> </a:t>
            </a:r>
            <a:endParaRPr lang="en-US" altLang="ru-RU" sz="1400">
              <a:solidFill>
                <a:srgbClr val="FF33CC"/>
              </a:solidFill>
              <a:sym typeface="Symbol" pitchFamily="18" charset="2"/>
            </a:endParaRPr>
          </a:p>
          <a:p>
            <a:pPr eaLnBrk="0" hangingPunct="0">
              <a:spcBef>
                <a:spcPct val="50000"/>
              </a:spcBef>
              <a:buFont typeface="Symbol" pitchFamily="18" charset="2"/>
              <a:buNone/>
            </a:pPr>
            <a:r>
              <a:rPr lang="ru-RU" altLang="ru-RU" sz="1400">
                <a:sym typeface="Symbol" pitchFamily="18" charset="2"/>
              </a:rPr>
              <a:t></a:t>
            </a:r>
            <a:r>
              <a:rPr lang="ru-RU" altLang="ru-RU" sz="1400"/>
              <a:t> тканевого давления </a:t>
            </a:r>
            <a:r>
              <a:rPr lang="ru-RU" altLang="ru-RU" sz="1400">
                <a:sym typeface="Symbol" pitchFamily="18" charset="2"/>
              </a:rPr>
              <a:t>  резорбции внеклеточной жидкости в венозном колене капиляра и  ее фильтрации           </a:t>
            </a:r>
            <a:r>
              <a:rPr lang="en-US" altLang="ru-RU" sz="1400">
                <a:sym typeface="Symbol" pitchFamily="18" charset="2"/>
              </a:rPr>
              <a:t> </a:t>
            </a:r>
            <a:r>
              <a:rPr lang="ru-RU" altLang="ru-RU" sz="1400">
                <a:sym typeface="Symbol" pitchFamily="18" charset="2"/>
              </a:rPr>
              <a:t>в артериальном  </a:t>
            </a:r>
            <a:r>
              <a:rPr lang="ru-RU" altLang="ru-RU" sz="1400" b="1">
                <a:solidFill>
                  <a:srgbClr val="FF3399"/>
                </a:solidFill>
                <a:sym typeface="Symbol" pitchFamily="18" charset="2"/>
              </a:rPr>
              <a:t> </a:t>
            </a:r>
            <a:r>
              <a:rPr lang="ru-RU" altLang="ru-RU" sz="1400">
                <a:sym typeface="Symbol" pitchFamily="18" charset="2"/>
              </a:rPr>
              <a:t> </a:t>
            </a:r>
            <a:r>
              <a:rPr lang="ru-RU" altLang="ru-RU" sz="1400" b="1">
                <a:solidFill>
                  <a:srgbClr val="FF33CC"/>
                </a:solidFill>
                <a:sym typeface="Symbol" pitchFamily="18" charset="2"/>
              </a:rPr>
              <a:t>регресс отека</a:t>
            </a:r>
          </a:p>
          <a:p>
            <a:pPr eaLnBrk="0" hangingPunct="0">
              <a:buFont typeface="Symbol" pitchFamily="18" charset="2"/>
              <a:buNone/>
            </a:pPr>
            <a:endParaRPr lang="ru-RU" altLang="ru-RU" sz="800" b="1">
              <a:solidFill>
                <a:srgbClr val="FF33CC"/>
              </a:solidFill>
              <a:sym typeface="Symbol" pitchFamily="18" charset="2"/>
            </a:endParaRPr>
          </a:p>
          <a:p>
            <a:pPr eaLnBrk="0" hangingPunct="0">
              <a:buFont typeface="Symbol" pitchFamily="18" charset="2"/>
              <a:buNone/>
            </a:pPr>
            <a:r>
              <a:rPr lang="ru-RU" altLang="ru-RU" sz="1400">
                <a:sym typeface="Symbol" pitchFamily="18" charset="2"/>
              </a:rPr>
              <a:t> фибринолитической активности крови за счет более интенсивной выработки тканевого активатора плазминогена (сокращение мышц в ограниченном объеме)                  </a:t>
            </a:r>
            <a:r>
              <a:rPr lang="ru-RU" altLang="ru-RU" sz="1400" b="1">
                <a:solidFill>
                  <a:srgbClr val="FF33CC"/>
                </a:solidFill>
                <a:sym typeface="Symbol" pitchFamily="18" charset="2"/>
              </a:rPr>
              <a:t> риска возникновения тромбоза</a:t>
            </a:r>
            <a:r>
              <a:rPr lang="ru-RU" altLang="ru-RU" sz="1400">
                <a:solidFill>
                  <a:srgbClr val="FF33CC"/>
                </a:solidFill>
                <a:sym typeface="Symbol" pitchFamily="18" charset="2"/>
              </a:rPr>
              <a:t> </a:t>
            </a:r>
          </a:p>
          <a:p>
            <a:pPr eaLnBrk="0" hangingPunct="0">
              <a:buFont typeface="Symbol" pitchFamily="18" charset="2"/>
              <a:buNone/>
            </a:pPr>
            <a:r>
              <a:rPr lang="ru-RU" altLang="ru-RU" sz="1200" b="1">
                <a:sym typeface="Symbol" pitchFamily="18" charset="2"/>
              </a:rPr>
              <a:t> </a:t>
            </a:r>
          </a:p>
          <a:p>
            <a:pPr eaLnBrk="0" hangingPunct="0">
              <a:buFont typeface="Symbol" pitchFamily="18" charset="2"/>
              <a:buNone/>
            </a:pPr>
            <a:endParaRPr lang="ru-RU" altLang="ru-RU" sz="1200" b="1">
              <a:sym typeface="Symbol" pitchFamily="18" charset="2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92275" y="260350"/>
            <a:ext cx="71739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400" b="1">
                <a:solidFill>
                  <a:srgbClr val="000066"/>
                </a:solidFill>
              </a:rPr>
              <a:t>Механизмы действия эластической компрессии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400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0"/>
            <a:ext cx="1122362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iii1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0"/>
            <a:ext cx="1103312" cy="140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T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04813"/>
            <a:ext cx="2100263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Рисунок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5"/>
            <a:ext cx="7645400" cy="58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61</TotalTime>
  <Words>3135</Words>
  <Application>Microsoft Office PowerPoint</Application>
  <PresentationFormat>Экран (4:3)</PresentationFormat>
  <Paragraphs>388</Paragraphs>
  <Slides>33</Slides>
  <Notes>33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5" baseType="lpstr">
      <vt:lpstr>Arial</vt:lpstr>
      <vt:lpstr>Arial Black</vt:lpstr>
      <vt:lpstr>Times New Roman</vt:lpstr>
      <vt:lpstr>Wingdings</vt:lpstr>
      <vt:lpstr>FranklinGothic</vt:lpstr>
      <vt:lpstr>Symbol</vt:lpstr>
      <vt:lpstr>Tahoma</vt:lpstr>
      <vt:lpstr>Трава</vt:lpstr>
      <vt:lpstr>Bitmap Image</vt:lpstr>
      <vt:lpstr>Microsoft Photo Editor 3.0 Photo</vt:lpstr>
      <vt:lpstr>Clip</vt:lpstr>
      <vt:lpstr>Диаграмма Microsoft Graph</vt:lpstr>
      <vt:lpstr>БАЗОВОЕ ЛЕЧЕНИЕ - </vt:lpstr>
      <vt:lpstr>Вены нижних конечностей</vt:lpstr>
      <vt:lpstr>Презентация PowerPoint</vt:lpstr>
      <vt:lpstr>Здоровые вены</vt:lpstr>
      <vt:lpstr>Презентация PowerPoint</vt:lpstr>
      <vt:lpstr>Венозная недостаточность –                                   болезнь цивилизации</vt:lpstr>
      <vt:lpstr>Алгоритм консервативной терапии в зависимости                                            от  тяжести ХВН (клиническая классификация СЕАР)  Разработан рабочей группой Ассоциации флебологов России в составе профессоров                                 Кириенко А.И., Богачева В.Ю., Кошкина В.М.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факторы успеха  компрессионной терапии</vt:lpstr>
      <vt:lpstr>Презентация PowerPoint</vt:lpstr>
      <vt:lpstr>Ключевые факторы успеха  компрессионной терапии</vt:lpstr>
      <vt:lpstr>Презентация PowerPoint</vt:lpstr>
      <vt:lpstr>Ключевые факторы успеха  компрессионной терапии</vt:lpstr>
      <vt:lpstr>Презентация PowerPoint</vt:lpstr>
      <vt:lpstr>Презентация PowerPoint</vt:lpstr>
      <vt:lpstr>Ключевые факторы успеха  компрессионной терапии</vt:lpstr>
      <vt:lpstr>Презентация PowerPoint</vt:lpstr>
      <vt:lpstr>Презентация PowerPoint</vt:lpstr>
      <vt:lpstr>Презентация PowerPoint</vt:lpstr>
      <vt:lpstr>Ключевые факторы успеха  компрессионной терапии</vt:lpstr>
      <vt:lpstr>Ключевые факторы успеха  компрессионной терапии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ЗАО "НЛДЦ РГМУ"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 В. АРТЮХ</dc:creator>
  <cp:lastModifiedBy>RePack by Diakov</cp:lastModifiedBy>
  <cp:revision>11</cp:revision>
  <dcterms:created xsi:type="dcterms:W3CDTF">2004-11-01T09:32:00Z</dcterms:created>
  <dcterms:modified xsi:type="dcterms:W3CDTF">2017-01-18T06:13:10Z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1828829</vt:lpwstr>
  </property>
  <property fmtid="{D5CDD505-2E9C-101B-9397-08002B2CF9AE}" name="NXPowerLiteSettings" pid="3">
    <vt:lpwstr>F800052003A000</vt:lpwstr>
  </property>
  <property fmtid="{D5CDD505-2E9C-101B-9397-08002B2CF9AE}" name="NXPowerLiteVersion" pid="4">
    <vt:lpwstr>D6.2.12</vt:lpwstr>
  </property>
</Properties>
</file>