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1964A6-3F56-4A93-8493-F460B1BF4C5A}" type="datetimeFigureOut">
              <a:rPr lang="ru-RU" smtClean="0"/>
              <a:pPr/>
              <a:t>12.07.2017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6B8330-41E1-47C1-8987-BA4853FEA0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calc.ru/normy#oak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calc.ru/shkalakomyglazgo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calc.ru/normy#bh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calc.ru/raschetskorostititrovanija" TargetMode="External"/><Relationship Id="rId2" Type="http://schemas.openxmlformats.org/officeDocument/2006/relationships/hyperlink" Target="https://medicalc.ru/map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calc.ru/otsenkaklirensakreatinina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calc.ru/aa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3500438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ru-RU" dirty="0"/>
              <a:t>Определение, современная терминология, диагностические критерии сепсиса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Кафедра анестезиологии и реаниматологии с курсом ФПК и ПК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Заведующий курсом, к.м.н., доцент кафедры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А.Н. Кизименко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357298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Министерство здравоохранения Республики Беларусь</a:t>
            </a:r>
          </a:p>
          <a:p>
            <a:pPr algn="ctr"/>
            <a:r>
              <a:rPr lang="ru-RU" dirty="0" smtClean="0"/>
              <a:t>УО «Витебский государственный медицинский университет»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66862" y="2331720"/>
          <a:ext cx="6010276" cy="2194560"/>
        </p:xfrm>
        <a:graphic>
          <a:graphicData uri="http://schemas.openxmlformats.org/drawingml/2006/table">
            <a:tbl>
              <a:tblPr/>
              <a:tblGrid>
                <a:gridCol w="3005138"/>
                <a:gridCol w="3005138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u="none" strike="noStrike">
                          <a:solidFill>
                            <a:srgbClr val="006699"/>
                          </a:solidFill>
                          <a:hlinkClick r:id="rId2"/>
                        </a:rPr>
                        <a:t>Тромбоциты</a:t>
                      </a:r>
                      <a:r>
                        <a:rPr lang="ru-RU"/>
                        <a:t>, кл.*109/л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&gt;=150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100 - 149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50 - 99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20 - 49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&lt;20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66862" y="2514600"/>
          <a:ext cx="6010276" cy="1828800"/>
        </p:xfrm>
        <a:graphic>
          <a:graphicData uri="http://schemas.openxmlformats.org/drawingml/2006/table">
            <a:tbl>
              <a:tblPr/>
              <a:tblGrid>
                <a:gridCol w="3005138"/>
                <a:gridCol w="3005138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u="none" strike="noStrike">
                          <a:solidFill>
                            <a:srgbClr val="006699"/>
                          </a:solidFill>
                          <a:hlinkClick r:id="rId2"/>
                        </a:rPr>
                        <a:t>Шкала комы Глазго</a:t>
                      </a:r>
                      <a:endParaRPr lang="ru-RU"/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13 - 14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10 - 12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6 - 9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&lt;6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66862" y="2514600"/>
          <a:ext cx="6010276" cy="1828800"/>
        </p:xfrm>
        <a:graphic>
          <a:graphicData uri="http://schemas.openxmlformats.org/drawingml/2006/table">
            <a:tbl>
              <a:tblPr/>
              <a:tblGrid>
                <a:gridCol w="3005138"/>
                <a:gridCol w="3005138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u="none" strike="noStrike">
                          <a:solidFill>
                            <a:srgbClr val="006699"/>
                          </a:solidFill>
                          <a:hlinkClick r:id="rId2"/>
                        </a:rPr>
                        <a:t>Билирубин</a:t>
                      </a:r>
                      <a:r>
                        <a:rPr lang="ru-RU"/>
                        <a:t>, мкмоль/л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&gt;20-32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33-101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102-204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&gt;204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53143" y="1361142"/>
          <a:ext cx="5237714" cy="4135716"/>
        </p:xfrm>
        <a:graphic>
          <a:graphicData uri="http://schemas.openxmlformats.org/drawingml/2006/table">
            <a:tbl>
              <a:tblPr/>
              <a:tblGrid>
                <a:gridCol w="2618857"/>
                <a:gridCol w="2618857"/>
              </a:tblGrid>
              <a:tr h="5578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solidFill>
                            <a:srgbClr val="006699"/>
                          </a:solidFill>
                          <a:hlinkClick r:id="rId2"/>
                        </a:rPr>
                        <a:t>Среднее артериальное давление</a:t>
                      </a:r>
                      <a:r>
                        <a:rPr lang="ru-RU" sz="1600"/>
                        <a:t> или нуждаемость в </a:t>
                      </a:r>
                      <a:r>
                        <a:rPr lang="ru-RU" sz="1600" u="none" strike="noStrike">
                          <a:solidFill>
                            <a:srgbClr val="006699"/>
                          </a:solidFill>
                          <a:hlinkClick r:id="rId3"/>
                        </a:rPr>
                        <a:t>вазопрессорах</a:t>
                      </a:r>
                      <a:endParaRPr lang="ru-RU" sz="1600"/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7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Нет гипотензии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0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&lt;70 мм. рт. ст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1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Вазопрессоры, дофамин &lt;= 5 мкг/кг/мин или добутамин в любой дозе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2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9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Вазопрессоры, дофамин &gt; 5 мкг/кг/мин или эпи- норэпинефрин &lt;= 0.1 мкг/кг/мин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3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59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/>
                        <a:t>Вазопрессоры, дофамин &gt; 15 мкг/кг/мин или эпи- норэпинефрин &gt; 0.1 мкг/кг/мин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/>
                        <a:t>4</a:t>
                      </a:r>
                    </a:p>
                  </a:txBody>
                  <a:tcPr marL="79686" marR="79686" marT="39843" marB="39843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66862" y="2057400"/>
          <a:ext cx="6010276" cy="2743200"/>
        </p:xfrm>
        <a:graphic>
          <a:graphicData uri="http://schemas.openxmlformats.org/drawingml/2006/table">
            <a:tbl>
              <a:tblPr/>
              <a:tblGrid>
                <a:gridCol w="3005138"/>
                <a:gridCol w="3005138"/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u="none" strike="noStrike">
                          <a:solidFill>
                            <a:srgbClr val="006699"/>
                          </a:solidFill>
                          <a:hlinkClick r:id="rId2"/>
                        </a:rPr>
                        <a:t>Креатинин</a:t>
                      </a:r>
                      <a:r>
                        <a:rPr lang="ru-RU"/>
                        <a:t>, мкмоль/л или суточный диурез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&lt;110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110-170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171-299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300-440 (или суточный диурез 200 - 499 мл)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&gt;440 (или суточный диурез &lt;200 мл)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10136"/>
            <a:ext cx="72866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/>
              <a:t>Для скрининга пациентов с высокой вероятностью развития сепсиса, и  в том числе рассмотрения возможности ранней госпитализации в ОРИТ, следует использовать </a:t>
            </a:r>
            <a:r>
              <a:rPr lang="ru-RU" sz="2500" dirty="0" smtClean="0"/>
              <a:t>критерии </a:t>
            </a:r>
            <a:r>
              <a:rPr lang="ru-RU" sz="2500" b="1" dirty="0" err="1" smtClean="0"/>
              <a:t>Quick</a:t>
            </a:r>
            <a:r>
              <a:rPr lang="ru-RU" sz="2500" b="1" dirty="0" smtClean="0"/>
              <a:t> SOFA </a:t>
            </a:r>
            <a:r>
              <a:rPr lang="ru-RU" sz="2500" dirty="0" smtClean="0"/>
              <a:t>(</a:t>
            </a:r>
            <a:r>
              <a:rPr lang="ru-RU" sz="2500" dirty="0" err="1" smtClean="0"/>
              <a:t>qSOFA</a:t>
            </a:r>
            <a:r>
              <a:rPr lang="ru-RU" sz="2500" dirty="0" smtClean="0"/>
              <a:t>) (</a:t>
            </a:r>
            <a:r>
              <a:rPr lang="ru-RU" sz="2500" dirty="0" err="1" smtClean="0"/>
              <a:t>экспресс-SOFA</a:t>
            </a:r>
            <a:r>
              <a:rPr lang="ru-RU" sz="2500" dirty="0" smtClean="0"/>
              <a:t>), позволяющие предполагать наличие сепсиса по клиническим признакам без </a:t>
            </a:r>
          </a:p>
          <a:p>
            <a:r>
              <a:rPr lang="ru-RU" sz="2500" dirty="0" smtClean="0"/>
              <a:t>лабораторных исследований:</a:t>
            </a:r>
          </a:p>
          <a:p>
            <a:r>
              <a:rPr lang="ru-RU" sz="2500" dirty="0" smtClean="0"/>
              <a:t>• </a:t>
            </a:r>
            <a:r>
              <a:rPr lang="ru-RU" sz="2500" i="1" dirty="0" smtClean="0"/>
              <a:t>снижение уровня сознания до 13 и менее баллов шкалы комы Глазго;</a:t>
            </a:r>
          </a:p>
          <a:p>
            <a:r>
              <a:rPr lang="ru-RU" sz="2500" i="1" dirty="0" smtClean="0"/>
              <a:t>• снижение систолического артериального давления менее 100 мм </a:t>
            </a:r>
            <a:r>
              <a:rPr lang="ru-RU" sz="2500" i="1" dirty="0" err="1" smtClean="0"/>
              <a:t>рт</a:t>
            </a:r>
            <a:r>
              <a:rPr lang="ru-RU" sz="2500" i="1" dirty="0" smtClean="0"/>
              <a:t>. ст.;</a:t>
            </a:r>
          </a:p>
          <a:p>
            <a:r>
              <a:rPr lang="ru-RU" sz="2500" i="1" dirty="0" smtClean="0"/>
              <a:t>• частота дыхания 22 и более.</a:t>
            </a:r>
            <a:endParaRPr lang="ru-RU" sz="25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Quick</a:t>
            </a:r>
            <a:r>
              <a:rPr lang="ru-RU" b="1" dirty="0" smtClean="0"/>
              <a:t> SOFA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Каждому из признаков придается по одному баллу. </a:t>
            </a:r>
          </a:p>
          <a:p>
            <a:r>
              <a:rPr lang="ru-RU" dirty="0" smtClean="0"/>
              <a:t>В случае наличия двух или трех баллов вероятность присутствия инфекции в варианте сепсиса составляет около 80%, превышая диагностическую ценность классической шкалы SOFA, с более высоким риском смерти в 3–14 раз в сравнении с индексом </a:t>
            </a:r>
            <a:r>
              <a:rPr lang="ru-RU" dirty="0" err="1" smtClean="0"/>
              <a:t>qSOFA</a:t>
            </a:r>
            <a:r>
              <a:rPr lang="ru-RU" dirty="0" smtClean="0"/>
              <a:t> менее двух баллов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Наличие инфекционного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классические клинические симптомы воспаления тканей (</a:t>
            </a:r>
            <a:r>
              <a:rPr lang="ru-RU" dirty="0" err="1" smtClean="0"/>
              <a:t>rubor</a:t>
            </a:r>
            <a:r>
              <a:rPr lang="ru-RU" dirty="0" smtClean="0"/>
              <a:t>, </a:t>
            </a:r>
            <a:r>
              <a:rPr lang="ru-RU" dirty="0" err="1" smtClean="0"/>
              <a:t>tumor</a:t>
            </a:r>
            <a:r>
              <a:rPr lang="ru-RU" dirty="0" smtClean="0"/>
              <a:t>, </a:t>
            </a:r>
            <a:r>
              <a:rPr lang="ru-RU" dirty="0" err="1" smtClean="0"/>
              <a:t>color</a:t>
            </a:r>
            <a:r>
              <a:rPr lang="ru-RU" dirty="0" smtClean="0"/>
              <a:t>, </a:t>
            </a:r>
            <a:r>
              <a:rPr lang="ru-RU" dirty="0" err="1" smtClean="0"/>
              <a:t>dolor</a:t>
            </a:r>
            <a:r>
              <a:rPr lang="ru-RU" dirty="0" smtClean="0"/>
              <a:t>),</a:t>
            </a:r>
          </a:p>
          <a:p>
            <a:r>
              <a:rPr lang="ru-RU" dirty="0" smtClean="0"/>
              <a:t> обнаружение лейкоцитов и/или микробов в жидких средах организма, которые в  норме являются стерильными, перфорации полого органа;</a:t>
            </a:r>
          </a:p>
          <a:p>
            <a:r>
              <a:rPr lang="ru-RU" dirty="0" smtClean="0"/>
              <a:t>рентгенографические признаки пневмонии с </a:t>
            </a:r>
            <a:r>
              <a:rPr lang="ru-RU" dirty="0" err="1" smtClean="0"/>
              <a:t>экспекторацией</a:t>
            </a:r>
            <a:r>
              <a:rPr lang="ru-RU" dirty="0" smtClean="0"/>
              <a:t> гнойной мокроты.</a:t>
            </a:r>
          </a:p>
          <a:p>
            <a:r>
              <a:rPr lang="ru-RU" dirty="0" smtClean="0"/>
              <a:t>Если состояние пациента позволяет, то для идентификации инфекционного очага могут быть использованы </a:t>
            </a:r>
            <a:r>
              <a:rPr lang="ru-RU" u="sng" dirty="0" smtClean="0"/>
              <a:t>компьютерная или магнитно-резонансная томография</a:t>
            </a:r>
            <a:r>
              <a:rPr lang="ru-RU" dirty="0" smtClean="0"/>
              <a:t>, методы </a:t>
            </a:r>
            <a:r>
              <a:rPr lang="ru-RU" u="sng" dirty="0" smtClean="0"/>
              <a:t>ультразвуковой диагностики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Терминология и критерии диагностики сепсиса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28596" y="428604"/>
          <a:ext cx="8229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Патологический 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Клинико-лабораторные признаки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Синдром системной воспалительной реакции (SIRS) — системная реакция организма на воздействие различных </a:t>
                      </a:r>
                    </a:p>
                    <a:p>
                      <a:r>
                        <a:rPr lang="ru-RU" dirty="0" smtClean="0"/>
                        <a:t>сильных раздражителей (инфекция, травма, операция)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Характеризуется двумя или более из следующих признаков:</a:t>
                      </a:r>
                    </a:p>
                    <a:p>
                      <a:r>
                        <a:rPr lang="ru-RU" dirty="0" smtClean="0"/>
                        <a:t>– температура тела &gt; 38 °С или &lt; 36 °С</a:t>
                      </a:r>
                    </a:p>
                    <a:p>
                      <a:r>
                        <a:rPr lang="ru-RU" dirty="0" smtClean="0"/>
                        <a:t>– ЧСС &gt; 90/мин</a:t>
                      </a:r>
                    </a:p>
                    <a:p>
                      <a:r>
                        <a:rPr lang="ru-RU" dirty="0" smtClean="0"/>
                        <a:t>– ЧД &gt; 20/мин или признаки </a:t>
                      </a:r>
                      <a:r>
                        <a:rPr lang="ru-RU" dirty="0" err="1" smtClean="0"/>
                        <a:t>гипервен-тиляции</a:t>
                      </a:r>
                      <a:r>
                        <a:rPr lang="ru-RU" dirty="0" smtClean="0"/>
                        <a:t> (РаСО2 &lt; 32 мм </a:t>
                      </a:r>
                      <a:r>
                        <a:rPr lang="ru-RU" dirty="0" err="1" smtClean="0"/>
                        <a:t>рт</a:t>
                      </a:r>
                      <a:r>
                        <a:rPr lang="ru-RU" dirty="0" smtClean="0"/>
                        <a:t>. ст.)</a:t>
                      </a:r>
                    </a:p>
                    <a:p>
                      <a:r>
                        <a:rPr lang="ru-RU" dirty="0" smtClean="0"/>
                        <a:t>– лейкоциты крови &gt; 12 × 10</a:t>
                      </a:r>
                      <a:r>
                        <a:rPr lang="ru-RU" baseline="30000" dirty="0" smtClean="0"/>
                        <a:t>9</a:t>
                      </a:r>
                      <a:r>
                        <a:rPr lang="ru-RU" dirty="0" smtClean="0"/>
                        <a:t>/л или </a:t>
                      </a:r>
                    </a:p>
                    <a:p>
                      <a:r>
                        <a:rPr lang="ru-RU" dirty="0" smtClean="0"/>
                        <a:t>&lt; 4 × 10</a:t>
                      </a:r>
                      <a:r>
                        <a:rPr lang="ru-RU" baseline="30000" dirty="0" smtClean="0"/>
                        <a:t>9</a:t>
                      </a:r>
                      <a:r>
                        <a:rPr lang="ru-RU" dirty="0" smtClean="0"/>
                        <a:t>/л или незрелых форм &gt; 10%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Локальная инфекция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Пациенты с  инфекционным очагом с  синдромом или без синдрома СВР и  не имеющие проявлений органно-системной дисфункции или микробной диссеминации из первичного очага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028343"/>
            <a:ext cx="807249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i="1" dirty="0" smtClean="0"/>
              <a:t>И.В. </a:t>
            </a:r>
            <a:r>
              <a:rPr lang="ru-RU" sz="2500" i="1" dirty="0" err="1" smtClean="0"/>
              <a:t>Давыдовский</a:t>
            </a:r>
            <a:r>
              <a:rPr lang="ru-RU" sz="2500" i="1" dirty="0" smtClean="0"/>
              <a:t> </a:t>
            </a:r>
            <a:r>
              <a:rPr lang="ru-RU" sz="2500" dirty="0" smtClean="0"/>
              <a:t>в своей книге «Проблемы причинности </a:t>
            </a:r>
          </a:p>
          <a:p>
            <a:r>
              <a:rPr lang="ru-RU" sz="2500" dirty="0" smtClean="0"/>
              <a:t>в медицине», изданной в 1962 г., подводя итог своим многолетним исследованиям по сепсису, приходит к заключению: </a:t>
            </a:r>
          </a:p>
          <a:p>
            <a:r>
              <a:rPr lang="ru-RU" sz="2500" dirty="0" smtClean="0"/>
              <a:t>«Инфекционная болезнь — это своеобразное отражение двусторонней деятельности; она не имеет ничего общего ни с банальной интоксикацией, ни с нападением агрессора, пускающего в ход отравляющие вещества… Причины инфекции надо искать в физиологии организма, а не в физиологии микроба».</a:t>
            </a:r>
          </a:p>
          <a:p>
            <a:endParaRPr lang="ru-RU" sz="2500" dirty="0"/>
          </a:p>
          <a:p>
            <a:r>
              <a:rPr lang="ru-RU" sz="2500" dirty="0" smtClean="0"/>
              <a:t> Исследования многих ученых всего мира в ХХ в. были </a:t>
            </a:r>
          </a:p>
          <a:p>
            <a:r>
              <a:rPr lang="ru-RU" sz="2500" dirty="0" smtClean="0"/>
              <a:t>посвящены этой проблеме</a:t>
            </a:r>
            <a:endParaRPr lang="ru-RU" sz="2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28596" y="428604"/>
          <a:ext cx="8229600" cy="531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Патологический 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Клинико-лабораторные признаки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Сепсис — синдром СВР инфекционной природы в сочетании с остро возникшими признаками повреждения собственных тканей и органов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очага инфекции, синдрома СВР в сочетании с признаками органно-системной дисфункции в 2 и более баллов согласно шкалы SOFA или без таковых при наличии отдаленных пиемических очагов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Септический шок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Сепсис с признаками тканевой и органной </a:t>
                      </a:r>
                      <a:r>
                        <a:rPr lang="ru-RU" dirty="0" err="1" smtClean="0"/>
                        <a:t>гипоперфузии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гиперлактатемией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лактат</a:t>
                      </a:r>
                      <a:r>
                        <a:rPr lang="ru-RU" dirty="0" smtClean="0"/>
                        <a:t> плазмы крови более 2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/л) и  артериальной гипотонией, не устраняющейся с помощью инфузионной терапии и требующей назначения катехоламинов для поддержания </a:t>
                      </a:r>
                      <a:r>
                        <a:rPr lang="ru-RU" dirty="0" err="1" smtClean="0"/>
                        <a:t>СрАД</a:t>
                      </a:r>
                      <a:r>
                        <a:rPr lang="ru-RU" dirty="0" smtClean="0"/>
                        <a:t> более 65 мм </a:t>
                      </a:r>
                      <a:r>
                        <a:rPr lang="ru-RU" dirty="0" err="1" smtClean="0"/>
                        <a:t>рт</a:t>
                      </a:r>
                      <a:r>
                        <a:rPr lang="ru-RU" dirty="0" smtClean="0"/>
                        <a:t>. ст.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28596" y="428604"/>
          <a:ext cx="82296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Патологический процесс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Клинико-лабораторные признаки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i="1" dirty="0" smtClean="0"/>
                        <a:t>Дополнительные дефиниции</a:t>
                      </a:r>
                      <a:endParaRPr lang="ru-RU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Синдром полиорганной недостаточности/дисфункции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Дисфункция по двум и более системам органов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Рефрактерный септический шок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Сохраняющаяся артериальная гипотония,  несмотря на  адекватную инфузию, применение </a:t>
                      </a:r>
                      <a:r>
                        <a:rPr lang="ru-RU" dirty="0" err="1" smtClean="0"/>
                        <a:t>инотропной</a:t>
                      </a:r>
                      <a:r>
                        <a:rPr lang="ru-RU" dirty="0" smtClean="0"/>
                        <a:t> и вазопрессорной поддержки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 </a:t>
            </a:r>
            <a:r>
              <a:rPr lang="en-US" b="1" dirty="0" smtClean="0"/>
              <a:t>PIRO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Проявления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err="1" smtClean="0"/>
                        <a:t>P</a:t>
                      </a:r>
                      <a:r>
                        <a:rPr lang="ru-RU" dirty="0" err="1" smtClean="0"/>
                        <a:t>redisposition</a:t>
                      </a:r>
                      <a:r>
                        <a:rPr lang="ru-RU" dirty="0" smtClean="0"/>
                        <a:t> (предрасположенность)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Возраст, генетические факторы, сопутствующие заболевания, </a:t>
                      </a:r>
                      <a:r>
                        <a:rPr lang="ru-RU" dirty="0" err="1" smtClean="0"/>
                        <a:t>иммуносупрессивная</a:t>
                      </a:r>
                      <a:r>
                        <a:rPr lang="ru-RU" dirty="0" smtClean="0"/>
                        <a:t> терапия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I</a:t>
                      </a:r>
                      <a:r>
                        <a:rPr lang="ru-RU" dirty="0" err="1" smtClean="0"/>
                        <a:t>nfection</a:t>
                      </a:r>
                      <a:r>
                        <a:rPr lang="ru-RU" dirty="0" smtClean="0"/>
                        <a:t> (инфекция)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Локализация очага инфекции, возбудитель инфекции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R</a:t>
                      </a:r>
                      <a:r>
                        <a:rPr lang="ru-RU" dirty="0" err="1" smtClean="0"/>
                        <a:t>esponse</a:t>
                      </a:r>
                      <a:r>
                        <a:rPr lang="ru-RU" dirty="0" smtClean="0"/>
                        <a:t> (ответ, реакция)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проявления инфекционного процесса </a:t>
                      </a:r>
                    </a:p>
                    <a:p>
                      <a:r>
                        <a:rPr lang="ru-RU" dirty="0" smtClean="0"/>
                        <a:t>(температура тела, ЧСС, уровень лейкоцитоза, концентрация </a:t>
                      </a:r>
                      <a:r>
                        <a:rPr lang="ru-RU" dirty="0" err="1" smtClean="0"/>
                        <a:t>прокальцитонина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С-реактивного</a:t>
                      </a:r>
                      <a:r>
                        <a:rPr lang="ru-RU" dirty="0" smtClean="0"/>
                        <a:t> белка)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O</a:t>
                      </a:r>
                      <a:r>
                        <a:rPr lang="ru-RU" dirty="0" err="1" smtClean="0"/>
                        <a:t>rgan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dysfunction</a:t>
                      </a:r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ru-RU" dirty="0" smtClean="0"/>
                        <a:t>(органная дисфункция)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Для оценки степени органной дисфункции используется шкала </a:t>
                      </a:r>
                      <a:r>
                        <a:rPr lang="en-US" dirty="0" smtClean="0"/>
                        <a:t>SOFA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214422"/>
            <a:ext cx="642942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/>
              <a:t>Согласительная конференция Американского колледжа пульмонологов и Общества специалистов критической медицины — ACCP/SCCM: </a:t>
            </a:r>
          </a:p>
          <a:p>
            <a:r>
              <a:rPr lang="ru-RU" sz="2500" dirty="0" smtClean="0"/>
              <a:t>«</a:t>
            </a:r>
            <a:r>
              <a:rPr lang="ru-RU" sz="2500" i="1" dirty="0" smtClean="0"/>
              <a:t>Сепсис – это системная реакция на инфекционный очаг</a:t>
            </a:r>
            <a:r>
              <a:rPr lang="ru-RU" sz="2500" dirty="0" smtClean="0"/>
              <a:t>»</a:t>
            </a:r>
          </a:p>
          <a:p>
            <a:r>
              <a:rPr lang="ru-RU" sz="2500" dirty="0" smtClean="0"/>
              <a:t>(Чикаго, 1991 г.) </a:t>
            </a:r>
            <a:endParaRPr lang="ru-RU"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142984"/>
            <a:ext cx="7215238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dirty="0" smtClean="0"/>
              <a:t>Калужская согласительная конференция по сепсису в 2004 г.</a:t>
            </a:r>
          </a:p>
          <a:p>
            <a:r>
              <a:rPr lang="ru-RU" sz="2500" dirty="0" smtClean="0"/>
              <a:t> Российские эксперты из практических соображений сочли необходимым расширить интерпретацию определения сепсиса, не отходя от его принципиальной сути: «</a:t>
            </a:r>
            <a:r>
              <a:rPr lang="ru-RU" sz="2500" b="1" dirty="0" smtClean="0"/>
              <a:t>Сепсис — это патологический процесс, в основе которого лежит реакция организма в виде </a:t>
            </a:r>
            <a:r>
              <a:rPr lang="ru-RU" sz="2500" b="1" dirty="0" err="1" smtClean="0"/>
              <a:t>генерализованного</a:t>
            </a:r>
            <a:r>
              <a:rPr lang="ru-RU" sz="2500" b="1" dirty="0" smtClean="0"/>
              <a:t> (системного) воспаления на инфекцию </a:t>
            </a:r>
          </a:p>
          <a:p>
            <a:r>
              <a:rPr lang="ru-RU" sz="2500" b="1" dirty="0" smtClean="0"/>
              <a:t>различной природы (бактериальную, вирусную, грибковую)</a:t>
            </a:r>
            <a:r>
              <a:rPr lang="ru-RU" sz="2500" dirty="0" smtClean="0"/>
              <a:t>»</a:t>
            </a:r>
            <a:endParaRPr lang="ru-RU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285860"/>
            <a:ext cx="700092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В </a:t>
            </a:r>
            <a:r>
              <a:rPr lang="ru-RU" sz="3000" b="1" dirty="0" smtClean="0"/>
              <a:t>2014</a:t>
            </a:r>
            <a:r>
              <a:rPr lang="ru-RU" sz="3000" dirty="0" smtClean="0"/>
              <a:t> г. на Международном септическом форуме в Институте Пастера в Париже концепция синдрома системной воспалительной реакции (ССВР или ССВО) и  современная классификации сепсиса подверглись жесткой критике</a:t>
            </a:r>
            <a:endParaRPr lang="ru-RU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основные проблемы, связанные с  </a:t>
            </a:r>
            <a:br>
              <a:rPr lang="ru-RU" dirty="0" smtClean="0"/>
            </a:br>
            <a:r>
              <a:rPr lang="ru-RU" dirty="0" smtClean="0"/>
              <a:t>интерпретацией критериев ССВР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</a:t>
            </a:r>
            <a:r>
              <a:rPr lang="ru-RU" dirty="0" smtClean="0"/>
              <a:t> - низкую специфичность и высокую чувствительность (до 90% пациентов ОРИТ с различной патологией могут иметь признаки ССВР)</a:t>
            </a:r>
            <a:endParaRPr lang="en-US" dirty="0" smtClean="0"/>
          </a:p>
          <a:p>
            <a:r>
              <a:rPr lang="en-US" dirty="0" smtClean="0"/>
              <a:t>II</a:t>
            </a:r>
            <a:r>
              <a:rPr lang="ru-RU" dirty="0" smtClean="0"/>
              <a:t> - проявления ССВР зачастую являются адекватным ответом на инфекцию. При внутривенном введении в эксперименте </a:t>
            </a:r>
            <a:r>
              <a:rPr lang="ru-RU" dirty="0" err="1" smtClean="0"/>
              <a:t>липополисахарида</a:t>
            </a:r>
            <a:r>
              <a:rPr lang="ru-RU" dirty="0" smtClean="0"/>
              <a:t> в митохондриях лейкоцитов активируются одни и те же участки РНК</a:t>
            </a:r>
            <a:endParaRPr lang="en-US" dirty="0" smtClean="0"/>
          </a:p>
          <a:p>
            <a:r>
              <a:rPr lang="en-US" dirty="0" smtClean="0"/>
              <a:t>III</a:t>
            </a:r>
            <a:r>
              <a:rPr lang="ru-RU" dirty="0" smtClean="0"/>
              <a:t> - природа системного воспаления и структура ПОН на инфекцию и стерильное повреждение принципиально не отличаются. Происходит совместная активация врожденного и  приобретенного иммунитета как для </a:t>
            </a:r>
            <a:r>
              <a:rPr lang="ru-RU" dirty="0" err="1" smtClean="0"/>
              <a:t>эрадикации</a:t>
            </a:r>
            <a:r>
              <a:rPr lang="ru-RU" dirty="0" smtClean="0"/>
              <a:t> микробного фактора, так и для восстановления поврежденных тканей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1028343"/>
            <a:ext cx="792961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err="1" smtClean="0"/>
              <a:t>З-ий</a:t>
            </a:r>
            <a:r>
              <a:rPr lang="ru-RU" sz="2500" b="1" dirty="0" smtClean="0"/>
              <a:t> международный консенсус по определению сепсиса и септического шока (2015)</a:t>
            </a:r>
            <a:r>
              <a:rPr lang="ru-RU" sz="2500" dirty="0" smtClean="0"/>
              <a:t>:</a:t>
            </a:r>
          </a:p>
          <a:p>
            <a:r>
              <a:rPr lang="ru-RU" sz="2500" dirty="0" smtClean="0"/>
              <a:t>«</a:t>
            </a:r>
            <a:r>
              <a:rPr lang="ru-RU" sz="2500" i="1" dirty="0" smtClean="0"/>
              <a:t>Сепсис характеризуется появлением в связи с инфекцией органной дисфункции по шкале SOFA, оцениваемой в 2 или более баллов, а септический шок является клиническим вариантом течения сепсиса с развитием артериальной гипотензии, не устраняемой посредством инфузии, </a:t>
            </a:r>
            <a:r>
              <a:rPr lang="ru-RU" sz="2500" i="1" dirty="0" err="1" smtClean="0"/>
              <a:t>гиперлактатемией</a:t>
            </a:r>
            <a:r>
              <a:rPr lang="ru-RU" sz="2500" i="1" dirty="0" smtClean="0"/>
              <a:t> (</a:t>
            </a:r>
            <a:r>
              <a:rPr lang="ru-RU" sz="2500" i="1" dirty="0" err="1" smtClean="0"/>
              <a:t>лактат</a:t>
            </a:r>
            <a:r>
              <a:rPr lang="ru-RU" sz="2500" i="1" dirty="0" smtClean="0"/>
              <a:t> плазмы крови более 2 </a:t>
            </a:r>
            <a:r>
              <a:rPr lang="ru-RU" sz="2500" i="1" dirty="0" err="1" smtClean="0"/>
              <a:t>ммоль</a:t>
            </a:r>
            <a:r>
              <a:rPr lang="ru-RU" sz="2500" i="1" dirty="0" smtClean="0"/>
              <a:t>/л) и требующей использования катехоламинов для поддержания среднего артериального давления выше 65 мм </a:t>
            </a:r>
            <a:r>
              <a:rPr lang="ru-RU" sz="2500" i="1" dirty="0" err="1" smtClean="0"/>
              <a:t>рт</a:t>
            </a:r>
            <a:r>
              <a:rPr lang="ru-RU" sz="2500" i="1" dirty="0" smtClean="0"/>
              <a:t>. ст</a:t>
            </a:r>
            <a:r>
              <a:rPr lang="ru-RU" sz="2500" dirty="0" smtClean="0"/>
              <a:t>.»</a:t>
            </a:r>
            <a:endParaRPr lang="ru-RU"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Оценка органной дисфункции - Шкала </a:t>
            </a:r>
            <a:r>
              <a:rPr lang="en-US" b="1" dirty="0" smtClean="0"/>
              <a:t>SOFA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ru-RU" dirty="0" smtClean="0"/>
              <a:t>мм </a:t>
            </a:r>
            <a:r>
              <a:rPr lang="ru-RU" dirty="0" err="1" smtClean="0"/>
              <a:t>рт</a:t>
            </a:r>
            <a:r>
              <a:rPr lang="ru-RU" dirty="0" smtClean="0"/>
              <a:t>. </a:t>
            </a:r>
            <a:r>
              <a:rPr lang="ru-RU" dirty="0" err="1" smtClean="0"/>
              <a:t>ст</a:t>
            </a:r>
            <a:endParaRPr lang="ru-RU" dirty="0" smtClean="0"/>
          </a:p>
          <a:p>
            <a:r>
              <a:rPr lang="en-US" dirty="0" smtClean="0"/>
              <a:t>FiO</a:t>
            </a:r>
            <a:r>
              <a:rPr lang="en-US" baseline="-25000" dirty="0" smtClean="0"/>
              <a:t>2</a:t>
            </a:r>
            <a:r>
              <a:rPr lang="en-US" dirty="0" smtClean="0"/>
              <a:t>, %</a:t>
            </a:r>
            <a:endParaRPr lang="ru-RU" dirty="0" smtClean="0"/>
          </a:p>
          <a:p>
            <a:r>
              <a:rPr lang="ru-RU" dirty="0" smtClean="0"/>
              <a:t>Тромбоциты, </a:t>
            </a:r>
            <a:r>
              <a:rPr lang="ru-RU" dirty="0" err="1" smtClean="0"/>
              <a:t>кл</a:t>
            </a:r>
            <a:r>
              <a:rPr lang="ru-RU" dirty="0" smtClean="0"/>
              <a:t>.*10</a:t>
            </a:r>
            <a:r>
              <a:rPr lang="ru-RU" baseline="30000" dirty="0" smtClean="0"/>
              <a:t>9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Билирубин, </a:t>
            </a:r>
            <a:r>
              <a:rPr lang="ru-RU" dirty="0" err="1" smtClean="0"/>
              <a:t>мкмоль</a:t>
            </a:r>
            <a:r>
              <a:rPr lang="ru-RU" dirty="0" smtClean="0"/>
              <a:t>/л</a:t>
            </a:r>
          </a:p>
          <a:p>
            <a:r>
              <a:rPr lang="ru-RU" dirty="0" err="1" smtClean="0"/>
              <a:t>Креатинин</a:t>
            </a:r>
            <a:r>
              <a:rPr lang="ru-RU" dirty="0" smtClean="0"/>
              <a:t> крови, </a:t>
            </a:r>
            <a:r>
              <a:rPr lang="ru-RU" dirty="0" err="1" smtClean="0"/>
              <a:t>мкмоль</a:t>
            </a:r>
            <a:r>
              <a:rPr lang="ru-RU" dirty="0" smtClean="0"/>
              <a:t>/л</a:t>
            </a:r>
          </a:p>
          <a:p>
            <a:r>
              <a:rPr lang="ru-RU" dirty="0" smtClean="0"/>
              <a:t>Открывание глаз</a:t>
            </a:r>
          </a:p>
          <a:p>
            <a:r>
              <a:rPr lang="ru-RU" dirty="0" smtClean="0"/>
              <a:t>Речевая реакция</a:t>
            </a:r>
          </a:p>
          <a:p>
            <a:r>
              <a:rPr lang="ru-RU" dirty="0" smtClean="0"/>
              <a:t>Двигательная реакция</a:t>
            </a:r>
          </a:p>
          <a:p>
            <a:r>
              <a:rPr lang="ru-RU" dirty="0" smtClean="0"/>
              <a:t>Уровень гипотензии</a:t>
            </a:r>
          </a:p>
          <a:p>
            <a:r>
              <a:rPr lang="ru-RU" dirty="0" smtClean="0"/>
              <a:t>Наличие/отсутствие ИНФЕКЦИИ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1643042" y="1928802"/>
          <a:ext cx="6010276" cy="2560320"/>
        </p:xfrm>
        <a:graphic>
          <a:graphicData uri="http://schemas.openxmlformats.org/drawingml/2006/table">
            <a:tbl>
              <a:tblPr/>
              <a:tblGrid>
                <a:gridCol w="3005138"/>
                <a:gridCol w="3005138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Критерий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Баллы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PaO2/FiO2 (</a:t>
                      </a:r>
                      <a:r>
                        <a:rPr lang="ru-RU" u="none" strike="noStrike">
                          <a:solidFill>
                            <a:srgbClr val="006699"/>
                          </a:solidFill>
                          <a:hlinkClick r:id="rId2"/>
                        </a:rPr>
                        <a:t>респираторный индекс Каррико</a:t>
                      </a:r>
                      <a:r>
                        <a:rPr lang="ru-RU"/>
                        <a:t>), мм рт. ст.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&gt;=400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300 - 399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200 - 299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100 -199 и ИВЛ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/>
                        <a:t>&lt;100 и ИВЛ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dirty="0"/>
                        <a:t>4</a:t>
                      </a:r>
                    </a:p>
                  </a:txBody>
                  <a:tcPr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</TotalTime>
  <Words>437</Words>
  <Application>Microsoft Office PowerPoint</Application>
  <PresentationFormat>Экран (4:3)</PresentationFormat>
  <Paragraphs>152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Начальная</vt:lpstr>
      <vt:lpstr>Определение, современная терминология, диагностические критерии сепсиса</vt:lpstr>
      <vt:lpstr>Слайд 2</vt:lpstr>
      <vt:lpstr>Слайд 3</vt:lpstr>
      <vt:lpstr>Слайд 4</vt:lpstr>
      <vt:lpstr>Слайд 5</vt:lpstr>
      <vt:lpstr>Три основные проблемы, связанные с   интерпретацией критериев ССВР</vt:lpstr>
      <vt:lpstr>Слайд 7</vt:lpstr>
      <vt:lpstr>Оценка органной дисфункции - Шкала SOFA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Quick SOFA</vt:lpstr>
      <vt:lpstr>Наличие инфекционного процесса</vt:lpstr>
      <vt:lpstr>Терминология и критерии диагностики сепсиса</vt:lpstr>
      <vt:lpstr>Слайд 19</vt:lpstr>
      <vt:lpstr>Слайд 20</vt:lpstr>
      <vt:lpstr>Слайд 21</vt:lpstr>
      <vt:lpstr>Концепция PIRO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Определение, современная терминология, диагностические критерии сепсиса</dc:title>
  <dc:creator>User</dc:creator>
  <cp:lastModifiedBy>User</cp:lastModifiedBy>
  <cp:revision>10</cp:revision>
  <dcterms:created xsi:type="dcterms:W3CDTF">2017-03-13T18:51:58Z</dcterms:created>
  <dcterms:modified xsi:type="dcterms:W3CDTF">2017-07-12T11:26:07Z</dcterms:modified>
</cp:coreProperties>
</file>