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4" r:id="rId1"/>
  </p:sldMasterIdLst>
  <p:notesMasterIdLst>
    <p:notesMasterId r:id="rId23"/>
  </p:notesMasterIdLst>
  <p:sldIdLst>
    <p:sldId id="470" r:id="rId2"/>
    <p:sldId id="538" r:id="rId3"/>
    <p:sldId id="523" r:id="rId4"/>
    <p:sldId id="526" r:id="rId5"/>
    <p:sldId id="524" r:id="rId6"/>
    <p:sldId id="525" r:id="rId7"/>
    <p:sldId id="527" r:id="rId8"/>
    <p:sldId id="531" r:id="rId9"/>
    <p:sldId id="528" r:id="rId10"/>
    <p:sldId id="529" r:id="rId11"/>
    <p:sldId id="530" r:id="rId12"/>
    <p:sldId id="532" r:id="rId13"/>
    <p:sldId id="533" r:id="rId14"/>
    <p:sldId id="539" r:id="rId15"/>
    <p:sldId id="536" r:id="rId16"/>
    <p:sldId id="534" r:id="rId17"/>
    <p:sldId id="535" r:id="rId18"/>
    <p:sldId id="521" r:id="rId19"/>
    <p:sldId id="520" r:id="rId20"/>
    <p:sldId id="522" r:id="rId21"/>
    <p:sldId id="537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71" autoAdjust="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062E87F-9637-4C14-A7BE-6FCE1E426CC1}" type="datetimeFigureOut">
              <a:rPr lang="ru-RU"/>
              <a:pPr>
                <a:defRPr/>
              </a:pPr>
              <a:t>01.12.2017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A2BFF56-143A-496A-8DF8-B93F8E1071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66501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C1F4F30-F971-4692-B08A-10F35DC3A34D}" type="slidenum">
              <a:rPr lang="ru-RU" altLang="ru-RU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1</a:t>
            </a:fld>
            <a:endParaRPr lang="ru-RU" altLang="ru-RU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1196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500D3-FE61-4935-B075-07DDF02E7AF4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3792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1D3ACB6-F732-494C-8874-D0C9A6AF1108}" type="slidenum">
              <a:rPr lang="ru-RU" altLang="ru-RU">
                <a:latin typeface="Calibri" panose="020F0502020204030204" pitchFamily="34" charset="0"/>
              </a:rPr>
              <a:pPr eaLnBrk="1" hangingPunct="1"/>
              <a:t>12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9043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78488-BE14-443C-954F-D442144BE8A8}" type="datetimeFigureOut">
              <a:rPr lang="ru-RU" smtClean="0">
                <a:solidFill>
                  <a:prstClr val="white">
                    <a:tint val="95000"/>
                  </a:prstClr>
                </a:solidFill>
              </a:rPr>
              <a:pPr/>
              <a:t>01.12.2017</a:t>
            </a:fld>
            <a:endParaRPr lang="ru-RU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348B7-6434-4FB4-9BED-E3F481AE165F}" type="slidenum">
              <a:rPr lang="ru-RU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45056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78488-BE14-443C-954F-D442144BE8A8}" type="datetimeFigureOut">
              <a:rPr lang="ru-RU" smtClean="0">
                <a:solidFill>
                  <a:prstClr val="black">
                    <a:tint val="95000"/>
                  </a:prstClr>
                </a:solidFill>
              </a:rPr>
              <a:pPr/>
              <a:t>01.12.2017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348B7-6434-4FB4-9BED-E3F481AE165F}" type="slidenum">
              <a:rPr lang="ru-RU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9795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78488-BE14-443C-954F-D442144BE8A8}" type="datetimeFigureOut">
              <a:rPr lang="ru-RU" smtClean="0">
                <a:solidFill>
                  <a:prstClr val="black">
                    <a:tint val="95000"/>
                  </a:prstClr>
                </a:solidFill>
              </a:rPr>
              <a:pPr/>
              <a:t>01.12.2017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348B7-6434-4FB4-9BED-E3F481AE165F}" type="slidenum">
              <a:rPr lang="ru-RU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8107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78488-BE14-443C-954F-D442144BE8A8}" type="datetimeFigureOut">
              <a:rPr lang="ru-RU" smtClean="0">
                <a:solidFill>
                  <a:prstClr val="black">
                    <a:tint val="95000"/>
                  </a:prstClr>
                </a:solidFill>
              </a:rPr>
              <a:pPr/>
              <a:t>01.12.2017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348B7-6434-4FB4-9BED-E3F481AE165F}" type="slidenum">
              <a:rPr lang="ru-RU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673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78488-BE14-443C-954F-D442144BE8A8}" type="datetimeFigureOut">
              <a:rPr lang="ru-RU" smtClean="0">
                <a:solidFill>
                  <a:prstClr val="white">
                    <a:tint val="95000"/>
                  </a:prstClr>
                </a:solidFill>
              </a:rPr>
              <a:pPr/>
              <a:t>01.12.2017</a:t>
            </a:fld>
            <a:endParaRPr lang="ru-RU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348B7-6434-4FB4-9BED-E3F481AE165F}" type="slidenum">
              <a:rPr lang="ru-RU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90703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78488-BE14-443C-954F-D442144BE8A8}" type="datetimeFigureOut">
              <a:rPr lang="ru-RU" smtClean="0">
                <a:solidFill>
                  <a:prstClr val="black">
                    <a:tint val="95000"/>
                  </a:prstClr>
                </a:solidFill>
              </a:rPr>
              <a:pPr/>
              <a:t>01.12.2017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348B7-6434-4FB4-9BED-E3F481AE165F}" type="slidenum">
              <a:rPr lang="ru-RU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3776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78488-BE14-443C-954F-D442144BE8A8}" type="datetimeFigureOut">
              <a:rPr lang="ru-RU" smtClean="0">
                <a:solidFill>
                  <a:prstClr val="black">
                    <a:tint val="95000"/>
                  </a:prstClr>
                </a:solidFill>
              </a:rPr>
              <a:pPr/>
              <a:t>01.12.2017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348B7-6434-4FB4-9BED-E3F481AE165F}" type="slidenum">
              <a:rPr lang="ru-RU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2388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78488-BE14-443C-954F-D442144BE8A8}" type="datetimeFigureOut">
              <a:rPr lang="ru-RU" smtClean="0">
                <a:solidFill>
                  <a:prstClr val="black">
                    <a:tint val="95000"/>
                  </a:prstClr>
                </a:solidFill>
              </a:rPr>
              <a:pPr/>
              <a:t>01.12.2017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348B7-6434-4FB4-9BED-E3F481AE165F}" type="slidenum">
              <a:rPr lang="ru-RU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2322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78488-BE14-443C-954F-D442144BE8A8}" type="datetimeFigureOut">
              <a:rPr lang="ru-RU" smtClean="0">
                <a:solidFill>
                  <a:prstClr val="black">
                    <a:tint val="95000"/>
                  </a:prstClr>
                </a:solidFill>
              </a:rPr>
              <a:pPr/>
              <a:t>01.12.2017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348B7-6434-4FB4-9BED-E3F481AE165F}" type="slidenum">
              <a:rPr lang="ru-RU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8860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78488-BE14-443C-954F-D442144BE8A8}" type="datetimeFigureOut">
              <a:rPr lang="ru-RU" smtClean="0">
                <a:solidFill>
                  <a:prstClr val="black">
                    <a:tint val="95000"/>
                  </a:prstClr>
                </a:solidFill>
              </a:rPr>
              <a:pPr/>
              <a:t>01.12.2017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348B7-6434-4FB4-9BED-E3F481AE165F}" type="slidenum">
              <a:rPr lang="ru-RU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2416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79878488-BE14-443C-954F-D442144BE8A8}" type="datetimeFigureOut">
              <a:rPr lang="ru-RU" smtClean="0">
                <a:solidFill>
                  <a:prstClr val="black">
                    <a:tint val="95000"/>
                  </a:prstClr>
                </a:solidFill>
              </a:rPr>
              <a:pPr/>
              <a:t>01.12.2017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5B1348B7-6434-4FB4-9BED-E3F481AE165F}" type="slidenum">
              <a:rPr lang="ru-RU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34217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9878488-BE14-443C-954F-D442144BE8A8}" type="datetimeFigureOut">
              <a:rPr lang="ru-RU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01.12.2017</a:t>
            </a:fld>
            <a:endParaRPr lang="ru-RU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B1348B7-6434-4FB4-9BED-E3F481AE165F}" type="slidenum">
              <a:rPr lang="ru-RU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8838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ru-RU" sz="4800" dirty="0"/>
              <a:t>First aid in various emergency situations</a:t>
            </a:r>
            <a:r>
              <a:rPr lang="ru-RU" altLang="ru-RU" sz="4800" dirty="0" smtClean="0"/>
              <a:t> </a:t>
            </a:r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5711D10-B20C-44AD-86CD-410E97DFD2B4}" type="slidenum">
              <a:rPr lang="ru-RU" altLang="ru-RU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1</a:t>
            </a:fld>
            <a:endParaRPr lang="ru-RU" altLang="ru-RU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685800" y="5388097"/>
            <a:ext cx="8077200" cy="995560"/>
          </a:xfrm>
          <a:prstGeom prst="rect">
            <a:avLst/>
          </a:prstGeom>
        </p:spPr>
        <p:txBody>
          <a:bodyPr vert="horz" lIns="118872" tIns="0" rIns="45720" bIns="0" rtlCol="0" anchor="b">
            <a:normAutofit/>
          </a:bodyPr>
          <a:lstStyle>
            <a:lvl1pPr marL="0" indent="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None/>
              <a:defRPr kumimoji="0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None/>
              <a:defRPr kumimoji="0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None/>
              <a:defRPr kumimoji="0" lang="en-US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None/>
              <a:defRPr kumimoji="0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b="1" dirty="0" err="1" smtClean="0">
                <a:solidFill>
                  <a:schemeClr val="tx1"/>
                </a:solidFill>
              </a:rPr>
              <a:t>Rednenko</a:t>
            </a:r>
            <a:r>
              <a:rPr lang="en-US" b="1" dirty="0" smtClean="0">
                <a:solidFill>
                  <a:schemeClr val="tx1"/>
                </a:solidFill>
              </a:rPr>
              <a:t> Victor V.</a:t>
            </a:r>
            <a:r>
              <a:rPr lang="ru-RU" b="1" dirty="0" smtClean="0">
                <a:solidFill>
                  <a:schemeClr val="tx1"/>
                </a:solidFill>
              </a:rPr>
              <a:t>, </a:t>
            </a:r>
            <a:r>
              <a:rPr lang="en-US" dirty="0" smtClean="0">
                <a:solidFill>
                  <a:schemeClr val="tx1"/>
                </a:solidFill>
              </a:rPr>
              <a:t>PhD, Associate Professor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142328" y="710951"/>
            <a:ext cx="3429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Картинки по запросу оказание первой помощи при утоплении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938" y="783433"/>
            <a:ext cx="3214972" cy="21410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5540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Electric Shock First Aid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94169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 smtClean="0"/>
              <a:t>DANGER</a:t>
            </a:r>
            <a:endParaRPr lang="en-US" dirty="0"/>
          </a:p>
          <a:p>
            <a:pPr lvl="1"/>
            <a:r>
              <a:rPr lang="en-US" dirty="0"/>
              <a:t>If you suspect someone has received an electric shock you must ensure all power sources are isolated before you can treat the casualty.</a:t>
            </a:r>
          </a:p>
          <a:p>
            <a:r>
              <a:rPr lang="en-US" dirty="0"/>
              <a:t>High Voltage</a:t>
            </a:r>
          </a:p>
          <a:p>
            <a:pPr lvl="1"/>
            <a:r>
              <a:rPr lang="en-US" dirty="0"/>
              <a:t>Overhead power cables are an example of a power source generating high voltage electricity. High voltage electricity has the ability to ‘jump’ or ‘arc’ up to distances of 18 </a:t>
            </a:r>
            <a:r>
              <a:rPr lang="en-US" dirty="0" smtClean="0"/>
              <a:t>met</a:t>
            </a:r>
            <a:r>
              <a:rPr lang="ru-RU" dirty="0" smtClean="0"/>
              <a:t>е</a:t>
            </a:r>
            <a:r>
              <a:rPr lang="en-US" dirty="0" smtClean="0"/>
              <a:t>res </a:t>
            </a:r>
            <a:r>
              <a:rPr lang="en-US" dirty="0"/>
              <a:t>or over. If faced with a casualty resulting from high voltage electricity:</a:t>
            </a:r>
          </a:p>
          <a:p>
            <a:pPr lvl="1"/>
            <a:r>
              <a:rPr lang="en-US" b="1" dirty="0"/>
              <a:t>Do not approach!</a:t>
            </a:r>
            <a:r>
              <a:rPr lang="en-US" b="1" i="1" dirty="0"/>
              <a:t> </a:t>
            </a:r>
            <a:r>
              <a:rPr lang="en-US" dirty="0"/>
              <a:t>Stay at least 25 </a:t>
            </a:r>
            <a:r>
              <a:rPr lang="en-US" dirty="0" smtClean="0"/>
              <a:t>met</a:t>
            </a:r>
            <a:r>
              <a:rPr lang="ru-RU" dirty="0" smtClean="0"/>
              <a:t>е</a:t>
            </a:r>
            <a:r>
              <a:rPr lang="en-US" dirty="0" smtClean="0"/>
              <a:t>res </a:t>
            </a:r>
            <a:r>
              <a:rPr lang="en-US" dirty="0"/>
              <a:t>away from the casualty until the power has been switched off by an official agency i.e. Electricity Board.</a:t>
            </a:r>
          </a:p>
          <a:p>
            <a:r>
              <a:rPr lang="en-US" dirty="0"/>
              <a:t>Low voltage</a:t>
            </a:r>
          </a:p>
          <a:p>
            <a:pPr lvl="1"/>
            <a:r>
              <a:rPr lang="en-US" dirty="0"/>
              <a:t>If faced with a casualty who is in the process of receiving an electric shock you should:</a:t>
            </a:r>
          </a:p>
          <a:p>
            <a:pPr lvl="2"/>
            <a:r>
              <a:rPr lang="en-US" dirty="0" smtClean="0"/>
              <a:t> </a:t>
            </a:r>
            <a:r>
              <a:rPr lang="en-US" dirty="0"/>
              <a:t>Attempt to turn the power off at the mains.</a:t>
            </a:r>
            <a:br>
              <a:rPr lang="en-US" dirty="0"/>
            </a:br>
            <a:r>
              <a:rPr lang="en-US" dirty="0" smtClean="0"/>
              <a:t>Remove </a:t>
            </a:r>
            <a:r>
              <a:rPr lang="en-US" dirty="0"/>
              <a:t>any cables/power tools etc., still in contact with the casualty.</a:t>
            </a:r>
          </a:p>
          <a:p>
            <a:r>
              <a:rPr lang="en-US" dirty="0"/>
              <a:t>Action to take    </a:t>
            </a:r>
          </a:p>
          <a:p>
            <a:pPr lvl="1"/>
            <a:r>
              <a:rPr lang="en-US" dirty="0" smtClean="0"/>
              <a:t>Insulate yourself from the ground with books / newspapers / rubber matting</a:t>
            </a:r>
          </a:p>
          <a:p>
            <a:pPr lvl="1"/>
            <a:r>
              <a:rPr lang="en-US" dirty="0" smtClean="0"/>
              <a:t>Use an Electric Shock Rescue Hook or an object of low conductivity i.e. a wooden broom or rolled up newspaper to push away the power source.</a:t>
            </a:r>
            <a:endParaRPr lang="en-US" dirty="0"/>
          </a:p>
          <a:p>
            <a:endParaRPr lang="ru-RU" dirty="0"/>
          </a:p>
        </p:txBody>
      </p:sp>
      <p:pic>
        <p:nvPicPr>
          <p:cNvPr id="2050" name="Picture 2" descr="http://www.safetyfirstaid.co.uk/Admin/Images/Editor/box-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3455"/>
            <a:ext cx="1967338" cy="200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58562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Electric Shock First Aid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3"/>
            <a:ext cx="8229600" cy="5112568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b="1" dirty="0" smtClean="0"/>
              <a:t>BURNS</a:t>
            </a:r>
            <a:endParaRPr lang="en-US" dirty="0"/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Exposure to electricity can cause burns to the skin and, in severe cases, internal organs. In such cases the electricity may, for example, enter via a hand and leave via the feet causing ‘entry’ and ‘exit’ burns.</a:t>
            </a:r>
            <a:endParaRPr lang="en-US" sz="6200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Conscious casualties</a:t>
            </a:r>
            <a:endParaRPr lang="en-US" sz="6600" dirty="0"/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Cool burns for a minimum of 10 minutes under cold water. </a:t>
            </a:r>
            <a:endParaRPr lang="en-US" sz="6200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Unconscious casualties</a:t>
            </a:r>
            <a:endParaRPr lang="en-US" sz="6600" dirty="0"/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Cool the burn with wet dressings after placing them in the recovery position.</a:t>
            </a:r>
            <a:endParaRPr lang="en-US" sz="6200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b="1" dirty="0"/>
              <a:t>DO NOT</a:t>
            </a:r>
            <a:endParaRPr lang="en-US" sz="6600" dirty="0"/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3000" dirty="0" smtClean="0"/>
              <a:t>Burst </a:t>
            </a:r>
            <a:r>
              <a:rPr lang="en-US" sz="3000" dirty="0"/>
              <a:t>any </a:t>
            </a:r>
            <a:r>
              <a:rPr lang="en-US" sz="3000" dirty="0" smtClean="0"/>
              <a:t>blisters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3000" dirty="0" smtClean="0"/>
              <a:t>Apply </a:t>
            </a:r>
            <a:r>
              <a:rPr lang="en-US" sz="3000" dirty="0"/>
              <a:t>adhesive </a:t>
            </a:r>
            <a:r>
              <a:rPr lang="en-US" sz="3000" dirty="0" smtClean="0"/>
              <a:t>dressings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3000" dirty="0" smtClean="0"/>
              <a:t>Remove </a:t>
            </a:r>
            <a:r>
              <a:rPr lang="en-US" sz="3000" dirty="0"/>
              <a:t>damaged </a:t>
            </a:r>
            <a:r>
              <a:rPr lang="en-US" sz="3000" dirty="0" smtClean="0"/>
              <a:t>skin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3000" dirty="0" smtClean="0"/>
              <a:t>Apply ointments/creams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3000" dirty="0" smtClean="0"/>
              <a:t>Cover </a:t>
            </a:r>
            <a:r>
              <a:rPr lang="en-US" sz="3000" dirty="0"/>
              <a:t>with ‘fluffy’ </a:t>
            </a:r>
            <a:r>
              <a:rPr lang="en-US" sz="3000" dirty="0" smtClean="0"/>
              <a:t>dressings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3000" dirty="0" smtClean="0"/>
              <a:t>Affix </a:t>
            </a:r>
            <a:r>
              <a:rPr lang="en-US" sz="3000" dirty="0"/>
              <a:t>dressing too </a:t>
            </a:r>
            <a:r>
              <a:rPr lang="en-US" sz="3000" dirty="0" smtClean="0"/>
              <a:t>tightly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3000" dirty="0" smtClean="0"/>
              <a:t>Apply butter/fats/margarine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3000" dirty="0" smtClean="0"/>
              <a:t>Remove </a:t>
            </a:r>
            <a:r>
              <a:rPr lang="en-US" sz="3000" dirty="0"/>
              <a:t>damaged </a:t>
            </a:r>
            <a:r>
              <a:rPr lang="en-US" sz="3000" dirty="0" smtClean="0"/>
              <a:t>clothing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3000" dirty="0" smtClean="0"/>
              <a:t>Apply </a:t>
            </a:r>
            <a:r>
              <a:rPr lang="en-US" sz="3000" dirty="0"/>
              <a:t>ice</a:t>
            </a:r>
            <a:r>
              <a:rPr lang="en-US" sz="3000" dirty="0" smtClean="0"/>
              <a:t>.</a:t>
            </a:r>
            <a:endParaRPr lang="en-US" sz="3000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364088" y="4005064"/>
            <a:ext cx="3528392" cy="254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1612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Рисунок 5" descr="japan_25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52459" y="1649656"/>
            <a:ext cx="2480268" cy="1983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Crush syndrome </a:t>
            </a:r>
            <a:r>
              <a:rPr lang="en-US" dirty="0"/>
              <a:t>first aid</a:t>
            </a:r>
            <a:endParaRPr lang="ru-RU" dirty="0" smtClean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57200" y="1773935"/>
            <a:ext cx="4978896" cy="497738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Crush syndrome (CS) is a condition in which </a:t>
            </a:r>
            <a:r>
              <a:rPr lang="en-US" dirty="0" smtClean="0"/>
              <a:t>rhabdomyolysis </a:t>
            </a:r>
            <a:r>
              <a:rPr lang="en-US" dirty="0"/>
              <a:t>develops rapidly after the skeletal muscles are released from prolonged pressure, resulting in shock, acute renal failure, and other systemic symptoms. </a:t>
            </a:r>
            <a:endParaRPr lang="en-US" dirty="0" smtClean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CS </a:t>
            </a:r>
            <a:r>
              <a:rPr lang="en-US" dirty="0"/>
              <a:t>develops when the limbs are subjected to prolonged pressure or tightly restrained and the patient is rescued alive. </a:t>
            </a:r>
            <a:endParaRPr lang="en-US" dirty="0" smtClean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This </a:t>
            </a:r>
            <a:r>
              <a:rPr lang="en-US" dirty="0"/>
              <a:t>syndrome is sometimes referred to as “traumatic rhabdomyolysis” 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D44E8F34-4B95-45D6-BBD1-C4D769135B54}" type="slidenum">
              <a:rPr lang="ru-RU" altLang="ru-RU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12</a:t>
            </a:fld>
            <a:endParaRPr lang="ru-RU" altLang="ru-RU" sz="1200">
              <a:solidFill>
                <a:srgbClr val="FFFFFF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752459" y="3783253"/>
            <a:ext cx="2525163" cy="281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2424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Crush syndrome first aid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834880" cy="462381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to </a:t>
            </a:r>
            <a:r>
              <a:rPr lang="ru-RU" dirty="0" smtClean="0"/>
              <a:t>2</a:t>
            </a:r>
            <a:r>
              <a:rPr lang="en-US" dirty="0" smtClean="0"/>
              <a:t> </a:t>
            </a:r>
            <a:r>
              <a:rPr lang="en-US" dirty="0"/>
              <a:t>hours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use tourniquet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examine the limb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if limb is viable  - use a pressure bandage, immobilize and remove the tourniquet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If the limb is not viable - leave the tourniquet on the limb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after </a:t>
            </a:r>
            <a:r>
              <a:rPr lang="ru-RU" dirty="0" smtClean="0"/>
              <a:t>2</a:t>
            </a:r>
            <a:r>
              <a:rPr lang="en-US" dirty="0" smtClean="0"/>
              <a:t> </a:t>
            </a:r>
            <a:r>
              <a:rPr lang="en-US" dirty="0"/>
              <a:t>hours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use tourniquet and leave it on the limb</a:t>
            </a:r>
            <a:endParaRPr lang="ru-RU" dirty="0"/>
          </a:p>
        </p:txBody>
      </p:sp>
      <p:pic>
        <p:nvPicPr>
          <p:cNvPr id="3076" name="Picture 4" descr="Картинки по запросу crush syndrom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1" y="3927115"/>
            <a:ext cx="3746414" cy="290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Первая помощь при длительном сдавливании конечностей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2682" y="1586318"/>
            <a:ext cx="3586707" cy="237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52626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Crush syndrome first aid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5373216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Perform a primary examination of the scene of a accident</a:t>
            </a:r>
          </a:p>
          <a:p>
            <a:r>
              <a:rPr lang="en-US" dirty="0" smtClean="0"/>
              <a:t>Make sure about present of life signs and absent of the bleeding</a:t>
            </a:r>
          </a:p>
          <a:p>
            <a:r>
              <a:rPr lang="en-US" dirty="0" smtClean="0"/>
              <a:t>Specify the time of compression</a:t>
            </a:r>
          </a:p>
          <a:p>
            <a:pPr lvl="1"/>
            <a:r>
              <a:rPr lang="en-US" dirty="0" smtClean="0"/>
              <a:t>compression less than two hours</a:t>
            </a:r>
          </a:p>
          <a:p>
            <a:pPr lvl="1"/>
            <a:r>
              <a:rPr lang="en-US" dirty="0" smtClean="0"/>
              <a:t>compression more than two hours or compression time unknown</a:t>
            </a:r>
          </a:p>
          <a:p>
            <a:r>
              <a:rPr lang="en-US" b="1" dirty="0" smtClean="0"/>
              <a:t>Time of compression is less than two hours</a:t>
            </a:r>
            <a:endParaRPr lang="en-US" dirty="0" smtClean="0"/>
          </a:p>
          <a:p>
            <a:pPr lvl="1"/>
            <a:r>
              <a:rPr lang="en-US" dirty="0" smtClean="0"/>
              <a:t>Free the limbs from under the crushing weight</a:t>
            </a:r>
          </a:p>
          <a:p>
            <a:pPr lvl="1"/>
            <a:r>
              <a:rPr lang="en-US" dirty="0" smtClean="0"/>
              <a:t>Apply a bandage for the injured limb</a:t>
            </a:r>
          </a:p>
          <a:p>
            <a:pPr lvl="1"/>
            <a:r>
              <a:rPr lang="en-US" dirty="0" smtClean="0"/>
              <a:t>Immobilize the limb</a:t>
            </a:r>
          </a:p>
          <a:p>
            <a:r>
              <a:rPr lang="en-US" b="1" dirty="0" smtClean="0"/>
              <a:t>Time of compression is more than two hours or compression time unknown</a:t>
            </a:r>
            <a:endParaRPr lang="en-US" dirty="0" smtClean="0"/>
          </a:p>
          <a:p>
            <a:pPr lvl="1"/>
            <a:r>
              <a:rPr lang="en-US" dirty="0" smtClean="0"/>
              <a:t>Apply a haemostatic tourniquet at the compression boundary of the injured limb</a:t>
            </a:r>
          </a:p>
          <a:p>
            <a:pPr lvl="1"/>
            <a:r>
              <a:rPr lang="en-US" dirty="0" smtClean="0"/>
              <a:t>Free the limbs from under the crushing weight</a:t>
            </a:r>
          </a:p>
          <a:p>
            <a:pPr lvl="1"/>
            <a:r>
              <a:rPr lang="en-US" dirty="0" smtClean="0"/>
              <a:t>Remove clothes from the injured limb</a:t>
            </a:r>
          </a:p>
          <a:p>
            <a:pPr lvl="1"/>
            <a:r>
              <a:rPr lang="en-US" dirty="0" smtClean="0"/>
              <a:t>Evaluate the viability of the limb (color, integrity of tissues):</a:t>
            </a:r>
          </a:p>
          <a:p>
            <a:pPr lvl="2"/>
            <a:r>
              <a:rPr lang="en-US" dirty="0" smtClean="0"/>
              <a:t>the limb is viable; </a:t>
            </a:r>
          </a:p>
          <a:p>
            <a:pPr lvl="2"/>
            <a:r>
              <a:rPr lang="en-US" dirty="0" smtClean="0"/>
              <a:t>the limb is not viable: incomplete separation, crushing, signs of severe anaerobic infection (unpleasant smell, dark color of damaged tissues, swelling, necrosis of soft tissues)</a:t>
            </a:r>
          </a:p>
          <a:p>
            <a:r>
              <a:rPr lang="en-US" b="1" dirty="0" smtClean="0"/>
              <a:t>Time of compression is more than two hours or compression time unknown and The limb is viable</a:t>
            </a:r>
            <a:endParaRPr lang="en-US" dirty="0" smtClean="0"/>
          </a:p>
          <a:p>
            <a:pPr lvl="1"/>
            <a:r>
              <a:rPr lang="en-US" dirty="0" smtClean="0"/>
              <a:t>Apply a tight bandage on the compressed part of the limb from distal part to proximal one</a:t>
            </a:r>
          </a:p>
          <a:p>
            <a:pPr lvl="1"/>
            <a:r>
              <a:rPr lang="en-US" dirty="0" smtClean="0"/>
              <a:t>Immobilize the limb</a:t>
            </a:r>
          </a:p>
          <a:p>
            <a:pPr lvl="1"/>
            <a:r>
              <a:rPr lang="en-US" dirty="0" smtClean="0"/>
              <a:t>Remove the haemostatic tourniquet</a:t>
            </a:r>
          </a:p>
          <a:p>
            <a:r>
              <a:rPr lang="en-US" b="1" dirty="0" smtClean="0"/>
              <a:t>Time of compression is more than two hours or compression time unknown and The limb is not viable</a:t>
            </a:r>
            <a:endParaRPr lang="en-US" dirty="0" smtClean="0"/>
          </a:p>
          <a:p>
            <a:pPr lvl="1"/>
            <a:r>
              <a:rPr lang="en-US" dirty="0" smtClean="0"/>
              <a:t>Apply a bandage for the injured limb</a:t>
            </a:r>
          </a:p>
          <a:p>
            <a:pPr lvl="1"/>
            <a:r>
              <a:rPr lang="en-US" dirty="0" smtClean="0"/>
              <a:t>Immobilize the limb</a:t>
            </a:r>
          </a:p>
          <a:p>
            <a:pPr lvl="1"/>
            <a:r>
              <a:rPr lang="en-US" dirty="0" smtClean="0"/>
              <a:t>Do not remove the tourniquet</a:t>
            </a:r>
          </a:p>
          <a:p>
            <a:endParaRPr lang="ru-RU" dirty="0"/>
          </a:p>
        </p:txBody>
      </p:sp>
      <p:pic>
        <p:nvPicPr>
          <p:cNvPr id="7" name="Picture 6" descr="Первая помощь при длительном сдавливании конечностей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556792"/>
            <a:ext cx="2339752" cy="154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Snakebite</a:t>
            </a:r>
            <a:endParaRPr lang="ru-RU" dirty="0"/>
          </a:p>
        </p:txBody>
      </p:sp>
      <p:pic>
        <p:nvPicPr>
          <p:cNvPr id="6146" name="Picture 2" descr="Картинки по запросу гадюка обыкновенная укус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509" y="1724964"/>
            <a:ext cx="3888431" cy="317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rattlesnake bit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719262"/>
            <a:ext cx="4711552" cy="1454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water moccasin bit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92826" y="3284984"/>
            <a:ext cx="4702694" cy="145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opperhead bite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24267" y="5013176"/>
            <a:ext cx="4666118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3004" y="4797152"/>
            <a:ext cx="1488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252525"/>
                </a:solidFill>
              </a:rPr>
              <a:t>Vipera</a:t>
            </a:r>
            <a:r>
              <a:rPr lang="en-US" dirty="0">
                <a:solidFill>
                  <a:srgbClr val="252525"/>
                </a:solidFill>
              </a:rPr>
              <a:t> </a:t>
            </a:r>
            <a:r>
              <a:rPr lang="en-US" dirty="0" err="1">
                <a:solidFill>
                  <a:srgbClr val="252525"/>
                </a:solidFill>
              </a:rPr>
              <a:t>berus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292080" y="6125045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Open Sans"/>
              </a:rPr>
              <a:t>Copperheads</a:t>
            </a:r>
            <a:endParaRPr lang="en-US" b="0" i="0" dirty="0">
              <a:solidFill>
                <a:srgbClr val="333333"/>
              </a:solidFill>
              <a:effectLst/>
              <a:latin typeface="Open San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34341" y="4387621"/>
            <a:ext cx="36642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Open Sans"/>
              </a:rPr>
              <a:t>Water moccasins or cottonmouths</a:t>
            </a:r>
            <a:endParaRPr lang="en-US" b="0" i="0" dirty="0">
              <a:solidFill>
                <a:srgbClr val="333333"/>
              </a:solidFill>
              <a:effectLst/>
              <a:latin typeface="Open San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92826" y="1718011"/>
            <a:ext cx="1518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Open Sans"/>
              </a:rPr>
              <a:t>Rattlesnakes</a:t>
            </a:r>
            <a:endParaRPr lang="en-US" b="0" i="0" dirty="0">
              <a:solidFill>
                <a:srgbClr val="333333"/>
              </a:solidFill>
              <a:effectLst/>
              <a:latin typeface="Open Sans"/>
            </a:endParaRPr>
          </a:p>
        </p:txBody>
      </p:sp>
      <p:pic>
        <p:nvPicPr>
          <p:cNvPr id="6154" name="Picture 10" descr="coral snake bite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509" y="5318010"/>
            <a:ext cx="3895936" cy="120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43004" y="6453336"/>
            <a:ext cx="1531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Open Sans"/>
              </a:rPr>
              <a:t>Coral snakes</a:t>
            </a:r>
            <a:endParaRPr lang="en-US" b="0" i="0" dirty="0">
              <a:solidFill>
                <a:srgbClr val="333333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7503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Snakebite</a:t>
            </a:r>
            <a:endParaRPr lang="ru-RU" dirty="0"/>
          </a:p>
        </p:txBody>
      </p:sp>
      <p:pic>
        <p:nvPicPr>
          <p:cNvPr id="5122" name="Picture 2" descr="Картинки по запросу Snake bite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883"/>
          <a:stretch/>
        </p:blipFill>
        <p:spPr bwMode="auto">
          <a:xfrm>
            <a:off x="251520" y="1582380"/>
            <a:ext cx="5958342" cy="5275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588224" y="4310810"/>
            <a:ext cx="2307856" cy="2315575"/>
          </a:xfrm>
          <a:prstGeom prst="rect">
            <a:avLst/>
          </a:prstGeom>
        </p:spPr>
      </p:pic>
      <p:pic>
        <p:nvPicPr>
          <p:cNvPr id="6" name="Picture 2" descr="Картинки по запросу гадюка обыкновенная укус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22334" y="155448"/>
            <a:ext cx="1412323" cy="1154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Картинки по запросу гадюка обыкновенная укус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69631" y="1793082"/>
            <a:ext cx="2265026" cy="229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576360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Snakebite</a:t>
            </a:r>
            <a:r>
              <a:rPr lang="ru-RU" dirty="0" smtClean="0"/>
              <a:t> </a:t>
            </a:r>
            <a:r>
              <a:rPr lang="en-US" dirty="0" smtClean="0"/>
              <a:t>first aid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fontAlgn="base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Call </a:t>
            </a:r>
            <a:r>
              <a:rPr lang="en-US" dirty="0" smtClean="0"/>
              <a:t>103 </a:t>
            </a:r>
            <a:r>
              <a:rPr lang="en-US" dirty="0"/>
              <a:t>immediately.</a:t>
            </a:r>
          </a:p>
          <a:p>
            <a:pPr fontAlgn="base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Note the time of the bite.</a:t>
            </a:r>
          </a:p>
          <a:p>
            <a:pPr fontAlgn="base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Keep calm and still as movement can cause the venom to travel more quickly through the body.</a:t>
            </a:r>
          </a:p>
          <a:p>
            <a:pPr fontAlgn="base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Remove constricting clothing or jewelry because the area surrounding the bite will likely swell.</a:t>
            </a:r>
          </a:p>
          <a:p>
            <a:pPr fontAlgn="base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Don’t allow the victim to walk. Carry or transport them by vehicle.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5084064"/>
          </a:xfrm>
        </p:spPr>
        <p:txBody>
          <a:bodyPr>
            <a:normAutofit fontScale="62500" lnSpcReduction="20000"/>
          </a:bodyPr>
          <a:lstStyle/>
          <a:p>
            <a:pPr fontAlgn="base">
              <a:lnSpc>
                <a:spcPct val="120000"/>
              </a:lnSpc>
              <a:spcBef>
                <a:spcPts val="300"/>
              </a:spcBef>
            </a:pPr>
            <a:r>
              <a:rPr lang="en-US" dirty="0"/>
              <a:t>Do not use a tourniquet.</a:t>
            </a:r>
          </a:p>
          <a:p>
            <a:pPr fontAlgn="base">
              <a:lnSpc>
                <a:spcPct val="120000"/>
              </a:lnSpc>
              <a:spcBef>
                <a:spcPts val="300"/>
              </a:spcBef>
            </a:pPr>
            <a:r>
              <a:rPr lang="en-US" dirty="0"/>
              <a:t>Do not cut into the snake bite.</a:t>
            </a:r>
          </a:p>
          <a:p>
            <a:pPr fontAlgn="base">
              <a:lnSpc>
                <a:spcPct val="120000"/>
              </a:lnSpc>
              <a:spcBef>
                <a:spcPts val="300"/>
              </a:spcBef>
            </a:pPr>
            <a:r>
              <a:rPr lang="en-US" dirty="0"/>
              <a:t>Do not use a cold compress on the bite.</a:t>
            </a:r>
          </a:p>
          <a:p>
            <a:pPr fontAlgn="base">
              <a:lnSpc>
                <a:spcPct val="120000"/>
              </a:lnSpc>
              <a:spcBef>
                <a:spcPts val="300"/>
              </a:spcBef>
            </a:pPr>
            <a:r>
              <a:rPr lang="en-US" dirty="0"/>
              <a:t>Do not give the person any medications unless directed by a doctor.</a:t>
            </a:r>
          </a:p>
          <a:p>
            <a:pPr fontAlgn="base">
              <a:lnSpc>
                <a:spcPct val="120000"/>
              </a:lnSpc>
              <a:spcBef>
                <a:spcPts val="300"/>
              </a:spcBef>
            </a:pPr>
            <a:r>
              <a:rPr lang="en-US" dirty="0"/>
              <a:t>Do not raise the area of the bite above the victim’s heart.</a:t>
            </a:r>
          </a:p>
          <a:p>
            <a:pPr fontAlgn="base">
              <a:lnSpc>
                <a:spcPct val="120000"/>
              </a:lnSpc>
              <a:spcBef>
                <a:spcPts val="300"/>
              </a:spcBef>
            </a:pPr>
            <a:r>
              <a:rPr lang="en-US" dirty="0"/>
              <a:t>Do not attempt to suck the venom out by mouth.</a:t>
            </a:r>
          </a:p>
          <a:p>
            <a:pPr fontAlgn="base">
              <a:lnSpc>
                <a:spcPct val="120000"/>
              </a:lnSpc>
              <a:spcBef>
                <a:spcPts val="300"/>
              </a:spcBef>
            </a:pPr>
            <a:r>
              <a:rPr lang="en-US" dirty="0"/>
              <a:t>Do not use a pump suction device. These devices were formerly recommended for pumping out snake venom, but it's now believed that they are more likely to do harm than good.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95050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Insect sting</a:t>
            </a:r>
            <a:endParaRPr lang="ru-RU" dirty="0"/>
          </a:p>
        </p:txBody>
      </p:sp>
      <p:pic>
        <p:nvPicPr>
          <p:cNvPr id="96258" name="Picture 2" descr="Яд пчел является сильным аллергеном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8050" y="1628800"/>
            <a:ext cx="5238750" cy="399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6260" name="Picture 4" descr="При укусе шершня аллергический отек может захватить не только пораженный участок кожи, но и значительно большую площадь.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147" y="4124280"/>
            <a:ext cx="2078670" cy="2752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20147" y="1398506"/>
            <a:ext cx="3054588" cy="252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89111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Bee </a:t>
            </a:r>
            <a:r>
              <a:rPr lang="en-US" dirty="0"/>
              <a:t>Stings First Aid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94169"/>
          </a:xfrm>
        </p:spPr>
        <p:txBody>
          <a:bodyPr>
            <a:normAutofit fontScale="62500" lnSpcReduction="20000"/>
          </a:bodyPr>
          <a:lstStyle/>
          <a:p>
            <a:pPr fontAlgn="base"/>
            <a:r>
              <a:rPr lang="en-US" dirty="0"/>
              <a:t>Treatment techniques include:</a:t>
            </a:r>
          </a:p>
          <a:p>
            <a:pPr lvl="1" fontAlgn="base"/>
            <a:r>
              <a:rPr lang="en-US" dirty="0"/>
              <a:t>removing the stinger using a credit card or tweezers (avoid squeezing the attached venom sac)</a:t>
            </a:r>
          </a:p>
          <a:p>
            <a:pPr lvl="1" fontAlgn="base"/>
            <a:r>
              <a:rPr lang="en-US" dirty="0"/>
              <a:t>cleaning the area with soap and water</a:t>
            </a:r>
          </a:p>
          <a:p>
            <a:pPr lvl="1" fontAlgn="base"/>
            <a:r>
              <a:rPr lang="en-US" dirty="0"/>
              <a:t>applying ice to ease pain and swelling</a:t>
            </a:r>
          </a:p>
          <a:p>
            <a:pPr lvl="1" fontAlgn="base"/>
            <a:r>
              <a:rPr lang="en-US" dirty="0"/>
              <a:t>applying creams, such as hydrocortisone, which will reduce redness and itching</a:t>
            </a:r>
          </a:p>
          <a:p>
            <a:pPr lvl="1" fontAlgn="base"/>
            <a:r>
              <a:rPr lang="en-US" dirty="0"/>
              <a:t>taking an antihistamine, such as Benadryl, for any itching and </a:t>
            </a:r>
            <a:r>
              <a:rPr lang="en-US" dirty="0" smtClean="0"/>
              <a:t>swelling</a:t>
            </a:r>
          </a:p>
          <a:p>
            <a:pPr fontAlgn="base"/>
            <a:r>
              <a:rPr lang="en-US" dirty="0"/>
              <a:t>If someone you know is experiencing an allergic reaction, immediately call </a:t>
            </a:r>
            <a:r>
              <a:rPr lang="en-US" dirty="0" smtClean="0"/>
              <a:t>103. </a:t>
            </a:r>
            <a:r>
              <a:rPr lang="en-US" dirty="0"/>
              <a:t>While waiting for paramedics to arrive, you can:</a:t>
            </a:r>
          </a:p>
          <a:p>
            <a:pPr lvl="1" fontAlgn="base"/>
            <a:r>
              <a:rPr lang="en-US" dirty="0"/>
              <a:t>check the individual’s airways and breathing and begin CPR if necessary</a:t>
            </a:r>
          </a:p>
          <a:p>
            <a:pPr lvl="1" fontAlgn="base"/>
            <a:r>
              <a:rPr lang="en-US" dirty="0"/>
              <a:t>reassure the </a:t>
            </a:r>
            <a:r>
              <a:rPr lang="en-US" dirty="0" smtClean="0"/>
              <a:t>victim </a:t>
            </a:r>
            <a:r>
              <a:rPr lang="en-US" dirty="0"/>
              <a:t>that help is coming</a:t>
            </a:r>
          </a:p>
          <a:p>
            <a:pPr lvl="1" fontAlgn="base"/>
            <a:r>
              <a:rPr lang="en-US" dirty="0"/>
              <a:t>remove constricting clothing and any jewelry in case of swelling</a:t>
            </a:r>
          </a:p>
          <a:p>
            <a:pPr lvl="1" fontAlgn="base"/>
            <a:r>
              <a:rPr lang="en-US" dirty="0"/>
              <a:t>administer epinephrine if the individual has a bee sting emergency kit</a:t>
            </a:r>
          </a:p>
          <a:p>
            <a:pPr lvl="1" fontAlgn="base"/>
            <a:r>
              <a:rPr lang="en-US" dirty="0"/>
              <a:t>roll the person into the shock position if symptoms of shock are present (This involves rolling the person onto their back and raising their legs 12 inches above their body.)</a:t>
            </a:r>
          </a:p>
          <a:p>
            <a:pPr lvl="1" fontAlgn="base"/>
            <a:r>
              <a:rPr lang="en-US" dirty="0"/>
              <a:t>keep the individual warm and comfortable</a:t>
            </a:r>
          </a:p>
          <a:p>
            <a:pPr lvl="1" fontAlgn="base"/>
            <a:endParaRPr lang="en-US" dirty="0"/>
          </a:p>
          <a:p>
            <a:pPr fontAlgn="base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22763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Скругленный прямоугольник 80"/>
          <p:cNvSpPr/>
          <p:nvPr/>
        </p:nvSpPr>
        <p:spPr>
          <a:xfrm>
            <a:off x="611560" y="596305"/>
            <a:ext cx="2160240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66DC1-44D7-41F0-BB36-400664C515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-315913"/>
            <a:ext cx="8229600" cy="1143001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First aid </a:t>
            </a:r>
            <a:r>
              <a:rPr lang="en-US" sz="3600" dirty="0">
                <a:solidFill>
                  <a:schemeClr val="tx1"/>
                </a:solidFill>
              </a:rPr>
              <a:t>algorithm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03848" y="1915310"/>
            <a:ext cx="2160240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b="1" dirty="0" smtClean="0">
                <a:solidFill>
                  <a:prstClr val="white"/>
                </a:solidFill>
              </a:rPr>
              <a:t>Consciousness </a:t>
            </a:r>
            <a:r>
              <a:rPr lang="en-US" b="1" dirty="0">
                <a:solidFill>
                  <a:prstClr val="white"/>
                </a:solidFill>
              </a:rPr>
              <a:t>check</a:t>
            </a:r>
            <a:r>
              <a:rPr lang="en-US" b="1" dirty="0" smtClean="0">
                <a:solidFill>
                  <a:prstClr val="white"/>
                </a:solidFill>
              </a:rPr>
              <a:t> 1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03848" y="2563382"/>
            <a:ext cx="2160240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b="1" dirty="0" smtClean="0">
                <a:solidFill>
                  <a:prstClr val="white"/>
                </a:solidFill>
              </a:rPr>
              <a:t>Consciousness</a:t>
            </a:r>
            <a:r>
              <a:rPr lang="en-US" b="1" dirty="0">
                <a:solidFill>
                  <a:prstClr val="white"/>
                </a:solidFill>
              </a:rPr>
              <a:t> check</a:t>
            </a:r>
            <a:r>
              <a:rPr lang="en-US" b="1" dirty="0" smtClean="0">
                <a:solidFill>
                  <a:prstClr val="white"/>
                </a:solidFill>
              </a:rPr>
              <a:t> </a:t>
            </a:r>
            <a:r>
              <a:rPr lang="ru-RU" b="1" dirty="0" smtClean="0">
                <a:solidFill>
                  <a:prstClr val="white"/>
                </a:solidFill>
              </a:rPr>
              <a:t>2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03848" y="3211454"/>
            <a:ext cx="2160240" cy="504056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white"/>
                </a:solidFill>
              </a:rPr>
              <a:t>Bleeding check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03848" y="3859526"/>
            <a:ext cx="2160240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b="1" dirty="0" smtClean="0">
                <a:solidFill>
                  <a:prstClr val="white"/>
                </a:solidFill>
              </a:rPr>
              <a:t>Consciousness</a:t>
            </a:r>
            <a:r>
              <a:rPr lang="en-US" b="1" dirty="0">
                <a:solidFill>
                  <a:prstClr val="white"/>
                </a:solidFill>
              </a:rPr>
              <a:t> check</a:t>
            </a:r>
            <a:r>
              <a:rPr lang="en-US" b="1" dirty="0" smtClean="0">
                <a:solidFill>
                  <a:prstClr val="white"/>
                </a:solidFill>
              </a:rPr>
              <a:t> </a:t>
            </a:r>
            <a:r>
              <a:rPr lang="ru-RU" b="1" dirty="0" smtClean="0">
                <a:solidFill>
                  <a:prstClr val="white"/>
                </a:solidFill>
              </a:rPr>
              <a:t>3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724128" y="3283462"/>
            <a:ext cx="2160240" cy="50405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b="1" dirty="0" smtClean="0">
                <a:solidFill>
                  <a:prstClr val="white"/>
                </a:solidFill>
              </a:rPr>
              <a:t>Stop bleeding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11560" y="1196752"/>
            <a:ext cx="2160240" cy="50405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b="1" dirty="0" smtClean="0">
                <a:solidFill>
                  <a:prstClr val="white"/>
                </a:solidFill>
              </a:rPr>
              <a:t>Neck immobilization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203848" y="5229200"/>
            <a:ext cx="2160240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b="1" dirty="0" smtClean="0">
                <a:solidFill>
                  <a:prstClr val="white"/>
                </a:solidFill>
              </a:rPr>
              <a:t>Breath check</a:t>
            </a:r>
            <a:endParaRPr lang="en-US" b="1" dirty="0">
              <a:solidFill>
                <a:prstClr val="white"/>
              </a:solidFill>
            </a:endParaRPr>
          </a:p>
          <a:p>
            <a:pPr marL="0" lvl="1" algn="ctr"/>
            <a:r>
              <a:rPr lang="en-US" b="1" dirty="0" smtClean="0">
                <a:solidFill>
                  <a:prstClr val="white"/>
                </a:solidFill>
              </a:rPr>
              <a:t>Pulse check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724128" y="5085184"/>
            <a:ext cx="2160240" cy="36004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600" b="1" dirty="0" smtClean="0">
                <a:solidFill>
                  <a:prstClr val="white"/>
                </a:solidFill>
              </a:rPr>
              <a:t>Correct victim position</a:t>
            </a:r>
            <a:endParaRPr lang="ru-RU" sz="1600" b="1" dirty="0">
              <a:solidFill>
                <a:prstClr val="white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83568" y="5517232"/>
            <a:ext cx="2160240" cy="36004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b="1" dirty="0">
                <a:solidFill>
                  <a:prstClr val="white"/>
                </a:solidFill>
              </a:rPr>
              <a:t>C</a:t>
            </a:r>
            <a:r>
              <a:rPr lang="en-US" b="1" dirty="0" smtClean="0">
                <a:solidFill>
                  <a:prstClr val="white"/>
                </a:solidFill>
              </a:rPr>
              <a:t>PR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724128" y="5517232"/>
            <a:ext cx="2160240" cy="36004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b="1" dirty="0" smtClean="0">
                <a:solidFill>
                  <a:prstClr val="white"/>
                </a:solidFill>
              </a:rPr>
              <a:t>Defibrillation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83568" y="5085184"/>
            <a:ext cx="2160240" cy="36004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b="1" dirty="0" smtClean="0">
                <a:solidFill>
                  <a:prstClr val="white"/>
                </a:solidFill>
              </a:rPr>
              <a:t>Free airway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964632" y="6110874"/>
            <a:ext cx="1688842" cy="50405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b="1" dirty="0">
                <a:solidFill>
                  <a:prstClr val="white"/>
                </a:solidFill>
              </a:rPr>
              <a:t>Pain relief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721288" y="6110874"/>
            <a:ext cx="1688842" cy="50405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b="1" dirty="0">
                <a:solidFill>
                  <a:prstClr val="white"/>
                </a:solidFill>
              </a:rPr>
              <a:t>Wound</a:t>
            </a:r>
            <a:r>
              <a:rPr lang="ru-RU" b="1" dirty="0">
                <a:solidFill>
                  <a:prstClr val="white"/>
                </a:solidFill>
              </a:rPr>
              <a:t> </a:t>
            </a:r>
            <a:r>
              <a:rPr lang="en-US" b="1" dirty="0">
                <a:solidFill>
                  <a:prstClr val="white"/>
                </a:solidFill>
              </a:rPr>
              <a:t>bandage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493024" y="6110874"/>
            <a:ext cx="1688842" cy="50405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b="1" dirty="0">
                <a:solidFill>
                  <a:prstClr val="white"/>
                </a:solidFill>
              </a:rPr>
              <a:t>Partial sanitization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253874" y="6110874"/>
            <a:ext cx="1688842" cy="50405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b="1" dirty="0" smtClean="0">
                <a:solidFill>
                  <a:prstClr val="white"/>
                </a:solidFill>
              </a:rPr>
              <a:t>Immobilization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724128" y="1268760"/>
            <a:ext cx="2160240" cy="50405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b="1" dirty="0" smtClean="0">
                <a:solidFill>
                  <a:prstClr val="white"/>
                </a:solidFill>
              </a:rPr>
              <a:t>Casualty removing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28" name="Стрелка вниз 27"/>
          <p:cNvSpPr/>
          <p:nvPr/>
        </p:nvSpPr>
        <p:spPr>
          <a:xfrm>
            <a:off x="4179702" y="1774878"/>
            <a:ext cx="180000" cy="108000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9" name="Стрелка вниз 28"/>
          <p:cNvSpPr/>
          <p:nvPr/>
        </p:nvSpPr>
        <p:spPr>
          <a:xfrm>
            <a:off x="4193968" y="2434833"/>
            <a:ext cx="180000" cy="108000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1" name="Стрелка вниз 30"/>
          <p:cNvSpPr/>
          <p:nvPr/>
        </p:nvSpPr>
        <p:spPr>
          <a:xfrm>
            <a:off x="4193968" y="3083654"/>
            <a:ext cx="180000" cy="108000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2" name="Стрелка вниз 31"/>
          <p:cNvSpPr/>
          <p:nvPr/>
        </p:nvSpPr>
        <p:spPr>
          <a:xfrm>
            <a:off x="4210277" y="3733518"/>
            <a:ext cx="180000" cy="108000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3" name="Стрелка вниз 32"/>
          <p:cNvSpPr/>
          <p:nvPr/>
        </p:nvSpPr>
        <p:spPr>
          <a:xfrm>
            <a:off x="4211960" y="4363582"/>
            <a:ext cx="180000" cy="108000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5" name="Стрелка вниз 34"/>
          <p:cNvSpPr/>
          <p:nvPr/>
        </p:nvSpPr>
        <p:spPr>
          <a:xfrm>
            <a:off x="4193968" y="5027420"/>
            <a:ext cx="180000" cy="108000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6" name="Стрелка вниз 35"/>
          <p:cNvSpPr/>
          <p:nvPr/>
        </p:nvSpPr>
        <p:spPr>
          <a:xfrm rot="5400000" flipH="1">
            <a:off x="2832261" y="1352315"/>
            <a:ext cx="252008" cy="228914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7" name="Стрелка вниз 36"/>
          <p:cNvSpPr/>
          <p:nvPr/>
        </p:nvSpPr>
        <p:spPr>
          <a:xfrm rot="16200000">
            <a:off x="5424549" y="741882"/>
            <a:ext cx="252008" cy="228914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8" name="Стрелка вниз 37"/>
          <p:cNvSpPr/>
          <p:nvPr/>
        </p:nvSpPr>
        <p:spPr>
          <a:xfrm rot="16200000">
            <a:off x="5424549" y="3369366"/>
            <a:ext cx="252008" cy="228914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9" name="Стрелка вниз 38"/>
          <p:cNvSpPr/>
          <p:nvPr/>
        </p:nvSpPr>
        <p:spPr>
          <a:xfrm rot="16200000">
            <a:off x="5412502" y="1406416"/>
            <a:ext cx="252008" cy="228914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0" name="Стрелка вниз 39"/>
          <p:cNvSpPr/>
          <p:nvPr/>
        </p:nvSpPr>
        <p:spPr>
          <a:xfrm rot="16200000">
            <a:off x="5424549" y="5564803"/>
            <a:ext cx="252008" cy="228914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1" name="Стрелка вниз 40"/>
          <p:cNvSpPr/>
          <p:nvPr/>
        </p:nvSpPr>
        <p:spPr>
          <a:xfrm rot="5400000" flipH="1">
            <a:off x="2904269" y="5240747"/>
            <a:ext cx="252008" cy="228914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40162" y="476672"/>
            <a:ext cx="8856984" cy="547260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40162" y="6021288"/>
            <a:ext cx="8856984" cy="706202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388366" y="630213"/>
            <a:ext cx="303313" cy="2087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676399" y="630213"/>
            <a:ext cx="303313" cy="208775"/>
          </a:xfrm>
          <a:prstGeom prst="rect">
            <a:avLst/>
          </a:prstGeom>
          <a:solidFill>
            <a:srgbClr val="E6F7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964431" y="630213"/>
            <a:ext cx="303313" cy="2087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043608" y="76470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prstClr val="white"/>
                </a:solidFill>
              </a:rPr>
              <a:t>Triage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52" name="Выноска со стрелкой вправо 51"/>
          <p:cNvSpPr/>
          <p:nvPr/>
        </p:nvSpPr>
        <p:spPr>
          <a:xfrm flipH="1">
            <a:off x="8028384" y="548680"/>
            <a:ext cx="864096" cy="5256584"/>
          </a:xfrm>
          <a:prstGeom prst="rightArrowCallout">
            <a:avLst>
              <a:gd name="adj1" fmla="val 56416"/>
              <a:gd name="adj2" fmla="val 58254"/>
              <a:gd name="adj3" fmla="val 47587"/>
              <a:gd name="adj4" fmla="val 40839"/>
            </a:avLst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lvl="1" algn="ctr"/>
            <a:r>
              <a:rPr lang="en-US" b="1" dirty="0" smtClean="0">
                <a:solidFill>
                  <a:prstClr val="white"/>
                </a:solidFill>
              </a:rPr>
              <a:t>Psychological help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3203848" y="603206"/>
            <a:ext cx="2160240" cy="11696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lnSpc>
                <a:spcPts val="1800"/>
              </a:lnSpc>
            </a:pPr>
            <a:r>
              <a:rPr lang="en-US" b="1" dirty="0">
                <a:solidFill>
                  <a:srgbClr val="FFFF00"/>
                </a:solidFill>
              </a:rPr>
              <a:t>Primary </a:t>
            </a:r>
            <a:r>
              <a:rPr lang="en-US" b="1" dirty="0" smtClean="0">
                <a:solidFill>
                  <a:srgbClr val="FFFF00"/>
                </a:solidFill>
              </a:rPr>
              <a:t>examination</a:t>
            </a:r>
            <a:endParaRPr lang="ru-RU" b="1" dirty="0" smtClean="0">
              <a:solidFill>
                <a:srgbClr val="FFFF00"/>
              </a:solidFill>
            </a:endParaRPr>
          </a:p>
          <a:p>
            <a:pPr marL="0" lvl="1" algn="ctr"/>
            <a:r>
              <a:rPr lang="en-US" b="1" dirty="0" smtClean="0">
                <a:solidFill>
                  <a:prstClr val="white"/>
                </a:solidFill>
              </a:rPr>
              <a:t>Verify accident scene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5724128" y="603206"/>
            <a:ext cx="2160240" cy="50405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b="1" dirty="0" smtClean="0">
                <a:solidFill>
                  <a:prstClr val="white"/>
                </a:solidFill>
              </a:rPr>
              <a:t>Danger elimination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197090" y="6110874"/>
            <a:ext cx="1719130" cy="50405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b="1" dirty="0" smtClean="0">
                <a:solidFill>
                  <a:prstClr val="white"/>
                </a:solidFill>
              </a:rPr>
              <a:t>Secondary examination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1085053" y="630213"/>
            <a:ext cx="303313" cy="2087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4" name="Стрелка вниз 53"/>
          <p:cNvSpPr/>
          <p:nvPr/>
        </p:nvSpPr>
        <p:spPr>
          <a:xfrm>
            <a:off x="4193968" y="5769272"/>
            <a:ext cx="180000" cy="108000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>
            <a:off x="3491880" y="1124744"/>
            <a:ext cx="1656184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Соединительная линия уступом 57"/>
          <p:cNvCxnSpPr>
            <a:stCxn id="7" idx="1"/>
          </p:cNvCxnSpPr>
          <p:nvPr/>
        </p:nvCxnSpPr>
        <p:spPr>
          <a:xfrm>
            <a:off x="3203848" y="2132856"/>
            <a:ext cx="914400" cy="91440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hape 59"/>
          <p:cNvCxnSpPr>
            <a:stCxn id="7" idx="1"/>
          </p:cNvCxnSpPr>
          <p:nvPr/>
        </p:nvCxnSpPr>
        <p:spPr>
          <a:xfrm rot="10800000" flipV="1">
            <a:off x="251520" y="2167338"/>
            <a:ext cx="2952328" cy="3853950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hape 61"/>
          <p:cNvCxnSpPr>
            <a:stCxn id="8" idx="1"/>
          </p:cNvCxnSpPr>
          <p:nvPr/>
        </p:nvCxnSpPr>
        <p:spPr>
          <a:xfrm rot="10800000" flipV="1">
            <a:off x="395536" y="2815410"/>
            <a:ext cx="2808312" cy="3205878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hape 71"/>
          <p:cNvCxnSpPr>
            <a:stCxn id="11" idx="1"/>
          </p:cNvCxnSpPr>
          <p:nvPr/>
        </p:nvCxnSpPr>
        <p:spPr>
          <a:xfrm rot="10800000" flipV="1">
            <a:off x="539552" y="4111554"/>
            <a:ext cx="2664296" cy="1909734"/>
          </a:xfrm>
          <a:prstGeom prst="bentConnector3">
            <a:avLst>
              <a:gd name="adj1" fmla="val 99902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Стрелка вниз 79"/>
          <p:cNvSpPr/>
          <p:nvPr/>
        </p:nvSpPr>
        <p:spPr>
          <a:xfrm rot="5400000" flipH="1">
            <a:off x="2832261" y="776251"/>
            <a:ext cx="252008" cy="228914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2" name="Стрелка вниз 81"/>
          <p:cNvSpPr/>
          <p:nvPr/>
        </p:nvSpPr>
        <p:spPr>
          <a:xfrm rot="16200000">
            <a:off x="5424549" y="5276771"/>
            <a:ext cx="252008" cy="228914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3" name="Стрелка вниз 82"/>
          <p:cNvSpPr/>
          <p:nvPr/>
        </p:nvSpPr>
        <p:spPr>
          <a:xfrm rot="5400000" flipH="1">
            <a:off x="2904269" y="5528779"/>
            <a:ext cx="252008" cy="228914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4" name="Скругленный прямоугольник 83"/>
          <p:cNvSpPr/>
          <p:nvPr/>
        </p:nvSpPr>
        <p:spPr>
          <a:xfrm>
            <a:off x="3203848" y="4509120"/>
            <a:ext cx="2160240" cy="50405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b="1" dirty="0" smtClean="0">
                <a:solidFill>
                  <a:prstClr val="white"/>
                </a:solidFill>
              </a:rPr>
              <a:t>Call for help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5724128" y="4509120"/>
            <a:ext cx="2160240" cy="50405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b="1" dirty="0" smtClean="0">
                <a:solidFill>
                  <a:prstClr val="white"/>
                </a:solidFill>
              </a:rPr>
              <a:t>Shout for nearby help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86" name="Стрелка вниз 85"/>
          <p:cNvSpPr/>
          <p:nvPr/>
        </p:nvSpPr>
        <p:spPr>
          <a:xfrm rot="16200000">
            <a:off x="5424549" y="4595024"/>
            <a:ext cx="252008" cy="228914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7" name="Скругленный прямоугольник 86"/>
          <p:cNvSpPr/>
          <p:nvPr/>
        </p:nvSpPr>
        <p:spPr>
          <a:xfrm>
            <a:off x="683568" y="4509120"/>
            <a:ext cx="2160240" cy="50405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b="1" dirty="0" smtClean="0">
                <a:solidFill>
                  <a:prstClr val="white"/>
                </a:solidFill>
              </a:rPr>
              <a:t>Activate emergency response system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88" name="Стрелка вниз 87"/>
          <p:cNvSpPr/>
          <p:nvPr/>
        </p:nvSpPr>
        <p:spPr>
          <a:xfrm rot="5400000" flipH="1">
            <a:off x="2904269" y="4630775"/>
            <a:ext cx="252008" cy="228914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854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63961" y="1700809"/>
            <a:ext cx="3784204" cy="2520280"/>
          </a:xfrm>
          <a:prstGeom prst="rect">
            <a:avLst/>
          </a:prstGeom>
        </p:spPr>
      </p:pic>
      <p:pic>
        <p:nvPicPr>
          <p:cNvPr id="97284" name="Picture 4" descr="Картинки по запросу отравление через рот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5" y="1700809"/>
            <a:ext cx="4057809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7286" name="Picture 6" descr="Картинки по запросу отравление через рот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123" y="4509395"/>
            <a:ext cx="2418666" cy="212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7288" name="Picture 8" descr="Картинки по запросу отравление через рот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40024" y="4280260"/>
            <a:ext cx="3533800" cy="2367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7290" name="Picture 10" descr="Картинки по запросу отравление алкоголем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2225" y="5464083"/>
            <a:ext cx="2042205" cy="114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Poisoning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252954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Poisoning: First aid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94169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b="1" dirty="0"/>
              <a:t>Swallowed poison.</a:t>
            </a:r>
            <a:r>
              <a:rPr lang="en-US" dirty="0"/>
              <a:t> Remove anything remaining in the person's mouth. If the suspected poison is a household cleaner or other chemical, read the container's label and follow instructions for accidental poisoning.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b="1" dirty="0"/>
              <a:t>Poison on the skin.</a:t>
            </a:r>
            <a:r>
              <a:rPr lang="en-US" dirty="0"/>
              <a:t> Remove any contaminated clothing using gloves. Rinse the skin for 15 to 20 minutes in a shower or with a hose.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b="1" dirty="0"/>
              <a:t>Poison in the eye.</a:t>
            </a:r>
            <a:r>
              <a:rPr lang="en-US" dirty="0"/>
              <a:t> Gently flush the eye with cool or lukewarm water for 20 minutes or until help arrives.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b="1" dirty="0"/>
              <a:t>Inhaled poison.</a:t>
            </a:r>
            <a:r>
              <a:rPr lang="en-US" dirty="0"/>
              <a:t> Get the person into fresh air as soon as possible.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If the person vomits, turn his or her head to the side to prevent choking.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Begin CPR if the person shows no signs of life, such as moving, breathing or coughing.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Call </a:t>
            </a:r>
            <a:r>
              <a:rPr lang="en-US" dirty="0" smtClean="0"/>
              <a:t>103 </a:t>
            </a:r>
            <a:r>
              <a:rPr lang="en-US" dirty="0"/>
              <a:t>for additional instructions.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Have somebody gather pill bottles, packages or containers with labels, and any other information about the poison to send along with the ambulance team.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68462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Drowning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5191"/>
            <a:ext cx="5915000" cy="4894169"/>
          </a:xfrm>
        </p:spPr>
        <p:txBody>
          <a:bodyPr>
            <a:normAutofit fontScale="55000" lnSpcReduction="20000"/>
          </a:bodyPr>
          <a:lstStyle/>
          <a:p>
            <a:pPr fontAlgn="base">
              <a:lnSpc>
                <a:spcPct val="110000"/>
              </a:lnSpc>
              <a:spcBef>
                <a:spcPts val="600"/>
              </a:spcBef>
            </a:pPr>
            <a:r>
              <a:rPr lang="en-US" dirty="0"/>
              <a:t>Drowning is the 3rd leading cause of unintentional injury death worldwide, accounting for 7% of all injury-related deaths.</a:t>
            </a:r>
          </a:p>
          <a:p>
            <a:pPr fontAlgn="base">
              <a:lnSpc>
                <a:spcPct val="110000"/>
              </a:lnSpc>
              <a:spcBef>
                <a:spcPts val="600"/>
              </a:spcBef>
            </a:pPr>
            <a:r>
              <a:rPr lang="en-US" dirty="0"/>
              <a:t>There are an estimated 372 000 annual drowning deaths worldwide.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b="1" dirty="0" smtClean="0"/>
              <a:t>dry drowning </a:t>
            </a:r>
            <a:endParaRPr lang="ru-RU" b="1" dirty="0" smtClean="0"/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dirty="0" smtClean="0"/>
              <a:t>10-12</a:t>
            </a:r>
            <a:r>
              <a:rPr lang="en-US" dirty="0"/>
              <a:t>% victims of drowning at postmortem examination does not find water in the lungs </a:t>
            </a:r>
            <a:r>
              <a:rPr lang="en-US" b="1" dirty="0"/>
              <a:t>("dry drowning"). </a:t>
            </a:r>
            <a:r>
              <a:rPr lang="en-US" dirty="0"/>
              <a:t>Death in this case was caused by asphyxia, secondary to reflex laryngospasm and closure of the glottis</a:t>
            </a:r>
            <a:r>
              <a:rPr lang="en-US" dirty="0" smtClean="0"/>
              <a:t>.</a:t>
            </a:r>
            <a:endParaRPr lang="ru-RU" dirty="0" smtClean="0"/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b="1" dirty="0" smtClean="0"/>
              <a:t>wet drowning</a:t>
            </a:r>
            <a:endParaRPr lang="ru-RU" dirty="0" smtClean="0"/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dirty="0" smtClean="0"/>
              <a:t>When </a:t>
            </a:r>
            <a:r>
              <a:rPr lang="en-US" dirty="0"/>
              <a:t>drowning is accompanied by aspiration of water </a:t>
            </a:r>
            <a:r>
              <a:rPr lang="en-US" b="1" dirty="0"/>
              <a:t>("wet drowning</a:t>
            </a:r>
            <a:r>
              <a:rPr lang="en-US" b="1" dirty="0" smtClean="0"/>
              <a:t>")</a:t>
            </a:r>
            <a:r>
              <a:rPr lang="ru-RU" b="1" dirty="0" smtClean="0"/>
              <a:t> </a:t>
            </a:r>
            <a:r>
              <a:rPr lang="en-US" dirty="0"/>
              <a:t>a clinical situation in the future, the more difficult, the more water came into the respiratory tract</a:t>
            </a:r>
            <a:endParaRPr lang="ru-RU" dirty="0" smtClean="0"/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 smtClean="0"/>
              <a:t>If </a:t>
            </a:r>
            <a:r>
              <a:rPr lang="en-US" dirty="0"/>
              <a:t>ventilation is restored before the development of irreversible hypoxic brain damage, we can expect a quick and full recovery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4" name="Picture 4" descr="Картинки по запросу оказание первой помощи при утоплении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556792"/>
            <a:ext cx="2627784" cy="174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Картинки по запросу drowning flood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1193" y="3356992"/>
            <a:ext cx="2627785" cy="175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артинки по запросу drowning flood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1" y="5157192"/>
            <a:ext cx="2627784" cy="165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5974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Chain of Drowning Survival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56456" y="1611924"/>
            <a:ext cx="7931968" cy="489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12405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/>
          <a:srcRect/>
          <a:stretch/>
        </p:blipFill>
        <p:spPr>
          <a:xfrm>
            <a:off x="467544" y="1484784"/>
            <a:ext cx="7904343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9233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Removal of water from the stomach and upper airways</a:t>
            </a:r>
            <a:endParaRPr lang="ru-RU" dirty="0"/>
          </a:p>
        </p:txBody>
      </p:sp>
      <p:pic>
        <p:nvPicPr>
          <p:cNvPr id="1026" name="Picture 2" descr="первая помощь при утоплении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043608" y="1628800"/>
            <a:ext cx="7128792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25451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Placing the victim in the safe position</a:t>
            </a:r>
            <a:endParaRPr lang="ru-RU" dirty="0"/>
          </a:p>
        </p:txBody>
      </p:sp>
      <p:pic>
        <p:nvPicPr>
          <p:cNvPr id="2050" name="Picture 2" descr="Картинки по запросу drowning first aid steps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04180" y="1988840"/>
            <a:ext cx="9132848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0602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 Shock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7504" y="1628800"/>
            <a:ext cx="5307799" cy="45427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365096" y="1628800"/>
            <a:ext cx="3778904" cy="490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8007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0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7638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3480</TotalTime>
  <Words>819</Words>
  <Application>Microsoft Office PowerPoint</Application>
  <PresentationFormat>Экран (4:3)</PresentationFormat>
  <Paragraphs>159</Paragraphs>
  <Slides>21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Модульная</vt:lpstr>
      <vt:lpstr>First aid in various emergency situations </vt:lpstr>
      <vt:lpstr>First aid algorithm</vt:lpstr>
      <vt:lpstr>Drowning</vt:lpstr>
      <vt:lpstr>Chain of Drowning Survival</vt:lpstr>
      <vt:lpstr>Algorithm</vt:lpstr>
      <vt:lpstr>Removal of water from the stomach and upper airways</vt:lpstr>
      <vt:lpstr>Placing the victim in the safe position</vt:lpstr>
      <vt:lpstr>Electric Shock</vt:lpstr>
      <vt:lpstr>Слайд 9</vt:lpstr>
      <vt:lpstr>Electric Shock First Aid</vt:lpstr>
      <vt:lpstr>Electric Shock First Aid</vt:lpstr>
      <vt:lpstr>Crush syndrome first aid</vt:lpstr>
      <vt:lpstr>Crush syndrome first aid</vt:lpstr>
      <vt:lpstr>Crush syndrome first aid</vt:lpstr>
      <vt:lpstr>Snakebite</vt:lpstr>
      <vt:lpstr>Snakebite</vt:lpstr>
      <vt:lpstr>Snakebite first aid</vt:lpstr>
      <vt:lpstr>Insect sting</vt:lpstr>
      <vt:lpstr>Bee Stings First Aid</vt:lpstr>
      <vt:lpstr>Poisoning</vt:lpstr>
      <vt:lpstr>Poisoning: First aid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Elect_3l_1</dc:title>
  <dc:creator>u2</dc:creator>
  <cp:lastModifiedBy>Пользователь Windows</cp:lastModifiedBy>
  <cp:revision>348</cp:revision>
  <dcterms:created xsi:type="dcterms:W3CDTF">2012-09-26T08:41:32Z</dcterms:created>
  <dcterms:modified xsi:type="dcterms:W3CDTF">2017-12-01T13:44:18Z</dcterms:modified>
</cp:coreProperties>
</file>