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67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be-B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5" autoAdjust="0"/>
    <p:restoredTop sz="94660"/>
  </p:normalViewPr>
  <p:slideViewPr>
    <p:cSldViewPr>
      <p:cViewPr varScale="1">
        <p:scale>
          <a:sx n="67" d="100"/>
          <a:sy n="67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8D84D9-A4CB-4853-9DBE-3BC31B15A0C5}" type="doc">
      <dgm:prSet loTypeId="urn:microsoft.com/office/officeart/2005/8/layout/vList2" loCatId="list" qsTypeId="urn:microsoft.com/office/officeart/2005/8/quickstyle/3d2" qsCatId="3D" csTypeId="urn:microsoft.com/office/officeart/2005/8/colors/accent6_3" csCatId="accent6" phldr="1"/>
      <dgm:spPr/>
      <dgm:t>
        <a:bodyPr/>
        <a:lstStyle/>
        <a:p>
          <a:endParaRPr lang="be-BY"/>
        </a:p>
      </dgm:t>
    </dgm:pt>
    <dgm:pt modelId="{88140696-73AE-4586-A3CE-EAA0E5830174}">
      <dgm:prSet phldrT="[Текст]" custT="1"/>
      <dgm:spPr/>
      <dgm:t>
        <a:bodyPr/>
        <a:lstStyle/>
        <a:p>
          <a:endParaRPr lang="ru-RU" sz="3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1)Режущие </a:t>
          </a:r>
        </a:p>
        <a:p>
          <a:endParaRPr lang="be-BY" sz="2200" dirty="0">
            <a:latin typeface="Times New Roman" pitchFamily="18" charset="0"/>
            <a:cs typeface="Times New Roman" pitchFamily="18" charset="0"/>
          </a:endParaRPr>
        </a:p>
      </dgm:t>
    </dgm:pt>
    <dgm:pt modelId="{DADAE844-E673-410D-9222-5246D309DA5B}" type="parTrans" cxnId="{37DD20EA-934F-48A3-BC13-0CE637DF0568}">
      <dgm:prSet/>
      <dgm:spPr/>
      <dgm:t>
        <a:bodyPr/>
        <a:lstStyle/>
        <a:p>
          <a:endParaRPr lang="be-BY"/>
        </a:p>
      </dgm:t>
    </dgm:pt>
    <dgm:pt modelId="{78EBD8DC-2A3F-4257-9FF1-DB0914D6C7A1}" type="sibTrans" cxnId="{37DD20EA-934F-48A3-BC13-0CE637DF0568}">
      <dgm:prSet/>
      <dgm:spPr/>
      <dgm:t>
        <a:bodyPr/>
        <a:lstStyle/>
        <a:p>
          <a:endParaRPr lang="be-BY"/>
        </a:p>
      </dgm:t>
    </dgm:pt>
    <dgm:pt modelId="{56B46AA9-1A0F-447A-8891-44E79E839946}">
      <dgm:prSet phldrT="[Текст]" custT="1"/>
      <dgm:spPr/>
      <dgm:t>
        <a:bodyPr/>
        <a:lstStyle/>
        <a:p>
          <a:r>
            <a: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2)Колющие</a:t>
          </a:r>
          <a:endParaRPr lang="be-BY" sz="3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0E5F141-E77B-4F6C-A6D4-0B6AA173E3B4}" type="sibTrans" cxnId="{21E9F758-6C95-4D1F-ABEA-30C08A3F5F3A}">
      <dgm:prSet/>
      <dgm:spPr/>
      <dgm:t>
        <a:bodyPr/>
        <a:lstStyle/>
        <a:p>
          <a:endParaRPr lang="be-BY"/>
        </a:p>
      </dgm:t>
    </dgm:pt>
    <dgm:pt modelId="{93F4A147-5E9E-4CD8-A37B-BA94615FA5C1}" type="parTrans" cxnId="{21E9F758-6C95-4D1F-ABEA-30C08A3F5F3A}">
      <dgm:prSet/>
      <dgm:spPr/>
      <dgm:t>
        <a:bodyPr/>
        <a:lstStyle/>
        <a:p>
          <a:endParaRPr lang="be-BY"/>
        </a:p>
      </dgm:t>
    </dgm:pt>
    <dgm:pt modelId="{9E6D3441-B9CD-4FE8-875F-11739A451AEA}">
      <dgm:prSet phldrT="[Текст]" custT="1"/>
      <dgm:spPr/>
      <dgm:t>
        <a:bodyPr/>
        <a:lstStyle/>
        <a:p>
          <a:r>
            <a: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3) Колюще-режущие</a:t>
          </a:r>
          <a:endParaRPr lang="be-BY" sz="3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DEBA9A4-3A5D-49CD-ADC9-7578A86CAA67}" type="parTrans" cxnId="{8A124EF1-BD65-47F3-BB31-7A2ACEBF6A80}">
      <dgm:prSet/>
      <dgm:spPr/>
      <dgm:t>
        <a:bodyPr/>
        <a:lstStyle/>
        <a:p>
          <a:endParaRPr lang="be-BY"/>
        </a:p>
      </dgm:t>
    </dgm:pt>
    <dgm:pt modelId="{A9449C86-DBD6-432D-8826-0E2C53A16B32}" type="sibTrans" cxnId="{8A124EF1-BD65-47F3-BB31-7A2ACEBF6A80}">
      <dgm:prSet/>
      <dgm:spPr/>
      <dgm:t>
        <a:bodyPr/>
        <a:lstStyle/>
        <a:p>
          <a:endParaRPr lang="be-BY"/>
        </a:p>
      </dgm:t>
    </dgm:pt>
    <dgm:pt modelId="{3337D5B3-DB38-4988-9364-6C2E07032B9D}">
      <dgm:prSet phldrT="[Текст]" custT="1"/>
      <dgm:spPr/>
      <dgm:t>
        <a:bodyPr/>
        <a:lstStyle/>
        <a:p>
          <a:r>
            <a: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4)Рубящие</a:t>
          </a:r>
          <a:endParaRPr lang="be-BY" sz="3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4096F81-1906-4395-8F83-D5239F9566EE}" type="parTrans" cxnId="{F498C148-8F5B-4C58-BAC2-24E4F4F40C63}">
      <dgm:prSet/>
      <dgm:spPr/>
      <dgm:t>
        <a:bodyPr/>
        <a:lstStyle/>
        <a:p>
          <a:endParaRPr lang="be-BY"/>
        </a:p>
      </dgm:t>
    </dgm:pt>
    <dgm:pt modelId="{40AAF74D-7CB5-4693-9744-C6A5EC3BF87A}" type="sibTrans" cxnId="{F498C148-8F5B-4C58-BAC2-24E4F4F40C63}">
      <dgm:prSet/>
      <dgm:spPr/>
      <dgm:t>
        <a:bodyPr/>
        <a:lstStyle/>
        <a:p>
          <a:endParaRPr lang="be-BY"/>
        </a:p>
      </dgm:t>
    </dgm:pt>
    <dgm:pt modelId="{4A092AB1-38A0-4E5C-9DDA-E63DF7ED2E1F}">
      <dgm:prSet phldrT="[Текст]" custT="1"/>
      <dgm:spPr/>
      <dgm:t>
        <a:bodyPr/>
        <a:lstStyle/>
        <a:p>
          <a:r>
            <a: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5)Колюще-рубящие</a:t>
          </a:r>
          <a:endParaRPr lang="be-BY" sz="3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6E0D895-34C0-4C45-B38F-F7348FF22FFF}" type="parTrans" cxnId="{A78EBFE8-5A70-4DD2-9314-9E31E25B512A}">
      <dgm:prSet/>
      <dgm:spPr/>
      <dgm:t>
        <a:bodyPr/>
        <a:lstStyle/>
        <a:p>
          <a:endParaRPr lang="be-BY"/>
        </a:p>
      </dgm:t>
    </dgm:pt>
    <dgm:pt modelId="{D651E388-AFBE-4DB8-8FAC-C99404164C1B}" type="sibTrans" cxnId="{A78EBFE8-5A70-4DD2-9314-9E31E25B512A}">
      <dgm:prSet/>
      <dgm:spPr/>
      <dgm:t>
        <a:bodyPr/>
        <a:lstStyle/>
        <a:p>
          <a:endParaRPr lang="be-BY"/>
        </a:p>
      </dgm:t>
    </dgm:pt>
    <dgm:pt modelId="{6C3122B5-CE7B-487B-823A-4725BEC3FFFA}">
      <dgm:prSet phldrT="[Текст]" custT="1"/>
      <dgm:spPr/>
      <dgm:t>
        <a:bodyPr/>
        <a:lstStyle/>
        <a:p>
          <a:r>
            <a: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6)Пилящие</a:t>
          </a:r>
          <a:endParaRPr lang="be-BY" sz="3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6F3F916-A588-427F-8E06-7807578BDDF2}" type="parTrans" cxnId="{09A84B2C-1505-4582-82B3-170EB963935F}">
      <dgm:prSet/>
      <dgm:spPr/>
      <dgm:t>
        <a:bodyPr/>
        <a:lstStyle/>
        <a:p>
          <a:endParaRPr lang="be-BY"/>
        </a:p>
      </dgm:t>
    </dgm:pt>
    <dgm:pt modelId="{F73BBA79-5FC5-4002-8239-52B1F1A9D074}" type="sibTrans" cxnId="{09A84B2C-1505-4582-82B3-170EB963935F}">
      <dgm:prSet/>
      <dgm:spPr/>
      <dgm:t>
        <a:bodyPr/>
        <a:lstStyle/>
        <a:p>
          <a:endParaRPr lang="be-BY"/>
        </a:p>
      </dgm:t>
    </dgm:pt>
    <dgm:pt modelId="{CC7DB1DE-85BE-4A8A-B237-3E1BCD60805A}" type="pres">
      <dgm:prSet presAssocID="{878D84D9-A4CB-4853-9DBE-3BC31B15A0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be-BY"/>
        </a:p>
      </dgm:t>
    </dgm:pt>
    <dgm:pt modelId="{86BE93EE-1302-4F8D-8142-AFFF61B2DC79}" type="pres">
      <dgm:prSet presAssocID="{88140696-73AE-4586-A3CE-EAA0E5830174}" presName="parentText" presStyleLbl="node1" presStyleIdx="0" presStyleCnt="6" custScaleY="101160" custLinFactNeighborX="-749" custLinFactNeighborY="8813">
        <dgm:presLayoutVars>
          <dgm:chMax val="0"/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B43B1223-E25E-4653-9150-CD3D909C2977}" type="pres">
      <dgm:prSet presAssocID="{78EBD8DC-2A3F-4257-9FF1-DB0914D6C7A1}" presName="spacer" presStyleCnt="0"/>
      <dgm:spPr/>
    </dgm:pt>
    <dgm:pt modelId="{DD1BFB64-156E-4DDB-8317-620D64DE1E6E}" type="pres">
      <dgm:prSet presAssocID="{56B46AA9-1A0F-447A-8891-44E79E839946}" presName="parentText" presStyleLbl="node1" presStyleIdx="1" presStyleCnt="6" custScaleY="101769">
        <dgm:presLayoutVars>
          <dgm:chMax val="0"/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6A1C4C80-F59D-4680-81B9-6FF21EF29778}" type="pres">
      <dgm:prSet presAssocID="{C0E5F141-E77B-4F6C-A6D4-0B6AA173E3B4}" presName="spacer" presStyleCnt="0"/>
      <dgm:spPr/>
    </dgm:pt>
    <dgm:pt modelId="{2EE94ADA-A871-4726-AA35-937FCD83410D}" type="pres">
      <dgm:prSet presAssocID="{9E6D3441-B9CD-4FE8-875F-11739A451AEA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4032E73A-2F3C-4E42-A5B8-1CFD64C0013F}" type="pres">
      <dgm:prSet presAssocID="{A9449C86-DBD6-432D-8826-0E2C53A16B32}" presName="spacer" presStyleCnt="0"/>
      <dgm:spPr/>
    </dgm:pt>
    <dgm:pt modelId="{45912D02-D712-4923-9AB4-4D68C7886F89}" type="pres">
      <dgm:prSet presAssocID="{3337D5B3-DB38-4988-9364-6C2E07032B9D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A48B838F-6859-42B6-AC98-82D79BDB8CB2}" type="pres">
      <dgm:prSet presAssocID="{40AAF74D-7CB5-4693-9744-C6A5EC3BF87A}" presName="spacer" presStyleCnt="0"/>
      <dgm:spPr/>
    </dgm:pt>
    <dgm:pt modelId="{5F38AE5B-8537-4B40-AB96-EB56FEEF585B}" type="pres">
      <dgm:prSet presAssocID="{4A092AB1-38A0-4E5C-9DDA-E63DF7ED2E1F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5BEC9467-4A90-4459-871E-C26107303C32}" type="pres">
      <dgm:prSet presAssocID="{D651E388-AFBE-4DB8-8FAC-C99404164C1B}" presName="spacer" presStyleCnt="0"/>
      <dgm:spPr/>
    </dgm:pt>
    <dgm:pt modelId="{572A2020-FB9E-4D74-B93E-C2ABC8EFEBAA}" type="pres">
      <dgm:prSet presAssocID="{6C3122B5-CE7B-487B-823A-4725BEC3FFFA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be-BY"/>
        </a:p>
      </dgm:t>
    </dgm:pt>
  </dgm:ptLst>
  <dgm:cxnLst>
    <dgm:cxn modelId="{09A84B2C-1505-4582-82B3-170EB963935F}" srcId="{878D84D9-A4CB-4853-9DBE-3BC31B15A0C5}" destId="{6C3122B5-CE7B-487B-823A-4725BEC3FFFA}" srcOrd="5" destOrd="0" parTransId="{B6F3F916-A588-427F-8E06-7807578BDDF2}" sibTransId="{F73BBA79-5FC5-4002-8239-52B1F1A9D074}"/>
    <dgm:cxn modelId="{02EBC2C5-2657-4896-8E4B-FBE65D053E4E}" type="presOf" srcId="{88140696-73AE-4586-A3CE-EAA0E5830174}" destId="{86BE93EE-1302-4F8D-8142-AFFF61B2DC79}" srcOrd="0" destOrd="0" presId="urn:microsoft.com/office/officeart/2005/8/layout/vList2"/>
    <dgm:cxn modelId="{F498C148-8F5B-4C58-BAC2-24E4F4F40C63}" srcId="{878D84D9-A4CB-4853-9DBE-3BC31B15A0C5}" destId="{3337D5B3-DB38-4988-9364-6C2E07032B9D}" srcOrd="3" destOrd="0" parTransId="{64096F81-1906-4395-8F83-D5239F9566EE}" sibTransId="{40AAF74D-7CB5-4693-9744-C6A5EC3BF87A}"/>
    <dgm:cxn modelId="{9AD1A3C3-D809-4BF7-BB54-5C8F7A145E3E}" type="presOf" srcId="{3337D5B3-DB38-4988-9364-6C2E07032B9D}" destId="{45912D02-D712-4923-9AB4-4D68C7886F89}" srcOrd="0" destOrd="0" presId="urn:microsoft.com/office/officeart/2005/8/layout/vList2"/>
    <dgm:cxn modelId="{37DD20EA-934F-48A3-BC13-0CE637DF0568}" srcId="{878D84D9-A4CB-4853-9DBE-3BC31B15A0C5}" destId="{88140696-73AE-4586-A3CE-EAA0E5830174}" srcOrd="0" destOrd="0" parTransId="{DADAE844-E673-410D-9222-5246D309DA5B}" sibTransId="{78EBD8DC-2A3F-4257-9FF1-DB0914D6C7A1}"/>
    <dgm:cxn modelId="{40BAE625-BE06-47F7-A92C-AF7293D7FD27}" type="presOf" srcId="{9E6D3441-B9CD-4FE8-875F-11739A451AEA}" destId="{2EE94ADA-A871-4726-AA35-937FCD83410D}" srcOrd="0" destOrd="0" presId="urn:microsoft.com/office/officeart/2005/8/layout/vList2"/>
    <dgm:cxn modelId="{A78EBFE8-5A70-4DD2-9314-9E31E25B512A}" srcId="{878D84D9-A4CB-4853-9DBE-3BC31B15A0C5}" destId="{4A092AB1-38A0-4E5C-9DDA-E63DF7ED2E1F}" srcOrd="4" destOrd="0" parTransId="{56E0D895-34C0-4C45-B38F-F7348FF22FFF}" sibTransId="{D651E388-AFBE-4DB8-8FAC-C99404164C1B}"/>
    <dgm:cxn modelId="{1C1D983C-9DE9-4B5B-9AF0-CE119F086CA6}" type="presOf" srcId="{56B46AA9-1A0F-447A-8891-44E79E839946}" destId="{DD1BFB64-156E-4DDB-8317-620D64DE1E6E}" srcOrd="0" destOrd="0" presId="urn:microsoft.com/office/officeart/2005/8/layout/vList2"/>
    <dgm:cxn modelId="{8A124EF1-BD65-47F3-BB31-7A2ACEBF6A80}" srcId="{878D84D9-A4CB-4853-9DBE-3BC31B15A0C5}" destId="{9E6D3441-B9CD-4FE8-875F-11739A451AEA}" srcOrd="2" destOrd="0" parTransId="{2DEBA9A4-3A5D-49CD-ADC9-7578A86CAA67}" sibTransId="{A9449C86-DBD6-432D-8826-0E2C53A16B32}"/>
    <dgm:cxn modelId="{2B820DCA-0903-45DD-88C1-E237BAFEC62C}" type="presOf" srcId="{6C3122B5-CE7B-487B-823A-4725BEC3FFFA}" destId="{572A2020-FB9E-4D74-B93E-C2ABC8EFEBAA}" srcOrd="0" destOrd="0" presId="urn:microsoft.com/office/officeart/2005/8/layout/vList2"/>
    <dgm:cxn modelId="{375295E2-B039-4853-B720-14EA318453F3}" type="presOf" srcId="{878D84D9-A4CB-4853-9DBE-3BC31B15A0C5}" destId="{CC7DB1DE-85BE-4A8A-B237-3E1BCD60805A}" srcOrd="0" destOrd="0" presId="urn:microsoft.com/office/officeart/2005/8/layout/vList2"/>
    <dgm:cxn modelId="{21E9F758-6C95-4D1F-ABEA-30C08A3F5F3A}" srcId="{878D84D9-A4CB-4853-9DBE-3BC31B15A0C5}" destId="{56B46AA9-1A0F-447A-8891-44E79E839946}" srcOrd="1" destOrd="0" parTransId="{93F4A147-5E9E-4CD8-A37B-BA94615FA5C1}" sibTransId="{C0E5F141-E77B-4F6C-A6D4-0B6AA173E3B4}"/>
    <dgm:cxn modelId="{FABE29CA-B2AE-4A7D-911F-DFF26E7C5901}" type="presOf" srcId="{4A092AB1-38A0-4E5C-9DDA-E63DF7ED2E1F}" destId="{5F38AE5B-8537-4B40-AB96-EB56FEEF585B}" srcOrd="0" destOrd="0" presId="urn:microsoft.com/office/officeart/2005/8/layout/vList2"/>
    <dgm:cxn modelId="{3342EFF5-94E9-460A-BB5A-9BA1EC4A1F24}" type="presParOf" srcId="{CC7DB1DE-85BE-4A8A-B237-3E1BCD60805A}" destId="{86BE93EE-1302-4F8D-8142-AFFF61B2DC79}" srcOrd="0" destOrd="0" presId="urn:microsoft.com/office/officeart/2005/8/layout/vList2"/>
    <dgm:cxn modelId="{B9BF8F74-BCDA-48C0-8610-49747C43347E}" type="presParOf" srcId="{CC7DB1DE-85BE-4A8A-B237-3E1BCD60805A}" destId="{B43B1223-E25E-4653-9150-CD3D909C2977}" srcOrd="1" destOrd="0" presId="urn:microsoft.com/office/officeart/2005/8/layout/vList2"/>
    <dgm:cxn modelId="{A7641F6F-3E84-41F3-963D-ED74E84A62DF}" type="presParOf" srcId="{CC7DB1DE-85BE-4A8A-B237-3E1BCD60805A}" destId="{DD1BFB64-156E-4DDB-8317-620D64DE1E6E}" srcOrd="2" destOrd="0" presId="urn:microsoft.com/office/officeart/2005/8/layout/vList2"/>
    <dgm:cxn modelId="{D77CAF30-4BEC-4F01-8279-AE9241BD9B35}" type="presParOf" srcId="{CC7DB1DE-85BE-4A8A-B237-3E1BCD60805A}" destId="{6A1C4C80-F59D-4680-81B9-6FF21EF29778}" srcOrd="3" destOrd="0" presId="urn:microsoft.com/office/officeart/2005/8/layout/vList2"/>
    <dgm:cxn modelId="{A5246B16-EAA7-427D-AE03-16076D1AF501}" type="presParOf" srcId="{CC7DB1DE-85BE-4A8A-B237-3E1BCD60805A}" destId="{2EE94ADA-A871-4726-AA35-937FCD83410D}" srcOrd="4" destOrd="0" presId="urn:microsoft.com/office/officeart/2005/8/layout/vList2"/>
    <dgm:cxn modelId="{95CD525A-EE68-4085-B6A8-399524B4DC2B}" type="presParOf" srcId="{CC7DB1DE-85BE-4A8A-B237-3E1BCD60805A}" destId="{4032E73A-2F3C-4E42-A5B8-1CFD64C0013F}" srcOrd="5" destOrd="0" presId="urn:microsoft.com/office/officeart/2005/8/layout/vList2"/>
    <dgm:cxn modelId="{83E2D5B3-37EB-442F-9E4B-4BAF85B9AF15}" type="presParOf" srcId="{CC7DB1DE-85BE-4A8A-B237-3E1BCD60805A}" destId="{45912D02-D712-4923-9AB4-4D68C7886F89}" srcOrd="6" destOrd="0" presId="urn:microsoft.com/office/officeart/2005/8/layout/vList2"/>
    <dgm:cxn modelId="{D65E1511-A5AE-41CD-8964-71ACCEB61083}" type="presParOf" srcId="{CC7DB1DE-85BE-4A8A-B237-3E1BCD60805A}" destId="{A48B838F-6859-42B6-AC98-82D79BDB8CB2}" srcOrd="7" destOrd="0" presId="urn:microsoft.com/office/officeart/2005/8/layout/vList2"/>
    <dgm:cxn modelId="{CBEFDB86-CB64-4F0D-8232-97FFB8F444AF}" type="presParOf" srcId="{CC7DB1DE-85BE-4A8A-B237-3E1BCD60805A}" destId="{5F38AE5B-8537-4B40-AB96-EB56FEEF585B}" srcOrd="8" destOrd="0" presId="urn:microsoft.com/office/officeart/2005/8/layout/vList2"/>
    <dgm:cxn modelId="{5FC87A62-A87A-42DC-8D32-1FA9044E02CC}" type="presParOf" srcId="{CC7DB1DE-85BE-4A8A-B237-3E1BCD60805A}" destId="{5BEC9467-4A90-4459-871E-C26107303C32}" srcOrd="9" destOrd="0" presId="urn:microsoft.com/office/officeart/2005/8/layout/vList2"/>
    <dgm:cxn modelId="{D1ACA5A7-A4DE-45F5-91A1-20E7FC7F98C8}" type="presParOf" srcId="{CC7DB1DE-85BE-4A8A-B237-3E1BCD60805A}" destId="{572A2020-FB9E-4D74-B93E-C2ABC8EFEBAA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024CEE-F23E-4663-9924-F4FD6ECFD34C}" type="doc">
      <dgm:prSet loTypeId="urn:microsoft.com/office/officeart/2005/8/layout/vList2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be-BY"/>
        </a:p>
      </dgm:t>
    </dgm:pt>
    <dgm:pt modelId="{D0A2B873-1831-4474-A8DB-D8D50C60B209}">
      <dgm:prSet phldrT="[Текст]" custT="1"/>
      <dgm:spPr/>
      <dgm:t>
        <a:bodyPr/>
        <a:lstStyle/>
        <a:p>
          <a:r>
            <a:rPr lang="be-BY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Если лезвие острого предмета проходит через неровности  тела, то рана приобретает зигзагообразный вид (рис.95 – г)</a:t>
          </a:r>
          <a:endParaRPr lang="be-BY" sz="3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0A2B329-6F40-4373-83AA-E1DB8F8F0996}" type="parTrans" cxnId="{EA42CE20-8AD6-4336-8565-2E8429092621}">
      <dgm:prSet/>
      <dgm:spPr/>
      <dgm:t>
        <a:bodyPr/>
        <a:lstStyle/>
        <a:p>
          <a:endParaRPr lang="be-BY"/>
        </a:p>
      </dgm:t>
    </dgm:pt>
    <dgm:pt modelId="{E94112C1-7193-4B66-9835-5D6358110F00}" type="sibTrans" cxnId="{EA42CE20-8AD6-4336-8565-2E8429092621}">
      <dgm:prSet/>
      <dgm:spPr/>
      <dgm:t>
        <a:bodyPr/>
        <a:lstStyle/>
        <a:p>
          <a:endParaRPr lang="be-BY"/>
        </a:p>
      </dgm:t>
    </dgm:pt>
    <dgm:pt modelId="{905D31D2-85F7-4CB7-A918-052724C6295B}">
      <dgm:prSet phldrT="[Текст]" custT="1"/>
      <dgm:spPr/>
      <dgm:t>
        <a:bodyPr/>
        <a:lstStyle/>
        <a:p>
          <a:endParaRPr lang="be-BY" sz="3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be-BY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Если лезвие проходит через крупные складки кожи, надрезая лишь их вершины, то образуются маленькие линейные ранки ( рис.95 – б1)</a:t>
          </a:r>
        </a:p>
        <a:p>
          <a:endParaRPr lang="be-BY" sz="3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9142277-BC4C-45F5-8A14-175775CF43B5}" type="parTrans" cxnId="{B0594F79-475A-4060-80E3-DD9FB94115BE}">
      <dgm:prSet/>
      <dgm:spPr/>
      <dgm:t>
        <a:bodyPr/>
        <a:lstStyle/>
        <a:p>
          <a:endParaRPr lang="be-BY"/>
        </a:p>
      </dgm:t>
    </dgm:pt>
    <dgm:pt modelId="{09688F18-DDE9-4148-B353-86E76B93D80D}" type="sibTrans" cxnId="{B0594F79-475A-4060-80E3-DD9FB94115BE}">
      <dgm:prSet/>
      <dgm:spPr/>
      <dgm:t>
        <a:bodyPr/>
        <a:lstStyle/>
        <a:p>
          <a:endParaRPr lang="be-BY"/>
        </a:p>
      </dgm:t>
    </dgm:pt>
    <dgm:pt modelId="{029BF251-2969-4DD0-8FA7-37D472FF7644}">
      <dgm:prSet phldrT="[Текст]" custT="1"/>
      <dgm:spPr/>
      <dgm:t>
        <a:bodyPr/>
        <a:lstStyle/>
        <a:p>
          <a:r>
            <a:rPr lang="be-BY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Если разрез производится в косом направлении, то образуется лоскутная резаная рана (рис.95 – б)</a:t>
          </a:r>
          <a:endParaRPr lang="be-BY" sz="3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74BC687-01CE-4127-A11A-8022D78343C7}" type="parTrans" cxnId="{79A645DE-565F-4B54-9EEC-B5C0211D1215}">
      <dgm:prSet/>
      <dgm:spPr/>
    </dgm:pt>
    <dgm:pt modelId="{584BBEA7-B205-4F6C-B5DE-3F57DC81FABD}" type="sibTrans" cxnId="{79A645DE-565F-4B54-9EEC-B5C0211D1215}">
      <dgm:prSet/>
      <dgm:spPr/>
    </dgm:pt>
    <dgm:pt modelId="{08AD2567-6AB3-4E42-B4B4-9C4B1D99765A}" type="pres">
      <dgm:prSet presAssocID="{20024CEE-F23E-4663-9924-F4FD6ECFD34C}" presName="linear" presStyleCnt="0">
        <dgm:presLayoutVars>
          <dgm:animLvl val="lvl"/>
          <dgm:resizeHandles val="exact"/>
        </dgm:presLayoutVars>
      </dgm:prSet>
      <dgm:spPr/>
    </dgm:pt>
    <dgm:pt modelId="{A81FBA86-8C62-46DB-9051-BE626930BBD9}" type="pres">
      <dgm:prSet presAssocID="{D0A2B873-1831-4474-A8DB-D8D50C60B20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0FA357AA-E7EF-4F99-8394-83BB55FC22C9}" type="pres">
      <dgm:prSet presAssocID="{E94112C1-7193-4B66-9835-5D6358110F00}" presName="spacer" presStyleCnt="0"/>
      <dgm:spPr/>
    </dgm:pt>
    <dgm:pt modelId="{2F97844C-369E-43CD-A7CE-B12012499938}" type="pres">
      <dgm:prSet presAssocID="{905D31D2-85F7-4CB7-A918-052724C6295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1AF27CFF-C5A0-4FD6-8477-669F8FFFB9FF}" type="pres">
      <dgm:prSet presAssocID="{09688F18-DDE9-4148-B353-86E76B93D80D}" presName="spacer" presStyleCnt="0"/>
      <dgm:spPr/>
    </dgm:pt>
    <dgm:pt modelId="{62765344-58B4-44A9-AA61-4BC0AC17EC56}" type="pres">
      <dgm:prSet presAssocID="{029BF251-2969-4DD0-8FA7-37D472FF764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be-BY"/>
        </a:p>
      </dgm:t>
    </dgm:pt>
  </dgm:ptLst>
  <dgm:cxnLst>
    <dgm:cxn modelId="{B0594F79-475A-4060-80E3-DD9FB94115BE}" srcId="{20024CEE-F23E-4663-9924-F4FD6ECFD34C}" destId="{905D31D2-85F7-4CB7-A918-052724C6295B}" srcOrd="1" destOrd="0" parTransId="{99142277-BC4C-45F5-8A14-175775CF43B5}" sibTransId="{09688F18-DDE9-4148-B353-86E76B93D80D}"/>
    <dgm:cxn modelId="{F176C772-B3C2-4B1F-BEB6-CF88566EE588}" type="presOf" srcId="{029BF251-2969-4DD0-8FA7-37D472FF7644}" destId="{62765344-58B4-44A9-AA61-4BC0AC17EC56}" srcOrd="0" destOrd="0" presId="urn:microsoft.com/office/officeart/2005/8/layout/vList2"/>
    <dgm:cxn modelId="{E7153139-7081-44B5-A45C-A39F035F1CB7}" type="presOf" srcId="{D0A2B873-1831-4474-A8DB-D8D50C60B209}" destId="{A81FBA86-8C62-46DB-9051-BE626930BBD9}" srcOrd="0" destOrd="0" presId="urn:microsoft.com/office/officeart/2005/8/layout/vList2"/>
    <dgm:cxn modelId="{79A645DE-565F-4B54-9EEC-B5C0211D1215}" srcId="{20024CEE-F23E-4663-9924-F4FD6ECFD34C}" destId="{029BF251-2969-4DD0-8FA7-37D472FF7644}" srcOrd="2" destOrd="0" parTransId="{274BC687-01CE-4127-A11A-8022D78343C7}" sibTransId="{584BBEA7-B205-4F6C-B5DE-3F57DC81FABD}"/>
    <dgm:cxn modelId="{EA42CE20-8AD6-4336-8565-2E8429092621}" srcId="{20024CEE-F23E-4663-9924-F4FD6ECFD34C}" destId="{D0A2B873-1831-4474-A8DB-D8D50C60B209}" srcOrd="0" destOrd="0" parTransId="{60A2B329-6F40-4373-83AA-E1DB8F8F0996}" sibTransId="{E94112C1-7193-4B66-9835-5D6358110F00}"/>
    <dgm:cxn modelId="{1ADD2083-A9F4-4BBE-97EA-1A065246AC6D}" type="presOf" srcId="{20024CEE-F23E-4663-9924-F4FD6ECFD34C}" destId="{08AD2567-6AB3-4E42-B4B4-9C4B1D99765A}" srcOrd="0" destOrd="0" presId="urn:microsoft.com/office/officeart/2005/8/layout/vList2"/>
    <dgm:cxn modelId="{6C0DF671-81E9-451B-A9CE-6425E2AF0879}" type="presOf" srcId="{905D31D2-85F7-4CB7-A918-052724C6295B}" destId="{2F97844C-369E-43CD-A7CE-B12012499938}" srcOrd="0" destOrd="0" presId="urn:microsoft.com/office/officeart/2005/8/layout/vList2"/>
    <dgm:cxn modelId="{7CA7F24E-813F-4009-BDE2-ABC5815BE251}" type="presParOf" srcId="{08AD2567-6AB3-4E42-B4B4-9C4B1D99765A}" destId="{A81FBA86-8C62-46DB-9051-BE626930BBD9}" srcOrd="0" destOrd="0" presId="urn:microsoft.com/office/officeart/2005/8/layout/vList2"/>
    <dgm:cxn modelId="{9AA9EE83-5D76-4E21-BFA4-B1ED00C5FAD3}" type="presParOf" srcId="{08AD2567-6AB3-4E42-B4B4-9C4B1D99765A}" destId="{0FA357AA-E7EF-4F99-8394-83BB55FC22C9}" srcOrd="1" destOrd="0" presId="urn:microsoft.com/office/officeart/2005/8/layout/vList2"/>
    <dgm:cxn modelId="{648EDF4E-FFBC-4535-B067-541D2D2303A7}" type="presParOf" srcId="{08AD2567-6AB3-4E42-B4B4-9C4B1D99765A}" destId="{2F97844C-369E-43CD-A7CE-B12012499938}" srcOrd="2" destOrd="0" presId="urn:microsoft.com/office/officeart/2005/8/layout/vList2"/>
    <dgm:cxn modelId="{1584E875-9640-452E-8D34-57BD7C628F1D}" type="presParOf" srcId="{08AD2567-6AB3-4E42-B4B4-9C4B1D99765A}" destId="{1AF27CFF-C5A0-4FD6-8477-669F8FFFB9FF}" srcOrd="3" destOrd="0" presId="urn:microsoft.com/office/officeart/2005/8/layout/vList2"/>
    <dgm:cxn modelId="{27078F1C-4524-4AF4-8322-E77782E33FD4}" type="presParOf" srcId="{08AD2567-6AB3-4E42-B4B4-9C4B1D99765A}" destId="{62765344-58B4-44A9-AA61-4BC0AC17EC5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6BE93EE-1302-4F8D-8142-AFFF61B2DC79}">
      <dsp:nvSpPr>
        <dsp:cNvPr id="0" name=""/>
        <dsp:cNvSpPr/>
      </dsp:nvSpPr>
      <dsp:spPr>
        <a:xfrm>
          <a:off x="0" y="39976"/>
          <a:ext cx="8229600" cy="743183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1)Режущие 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e-BY" sz="2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39976"/>
        <a:ext cx="8229600" cy="743183"/>
      </dsp:txXfrm>
    </dsp:sp>
    <dsp:sp modelId="{DD1BFB64-156E-4DDB-8317-620D64DE1E6E}">
      <dsp:nvSpPr>
        <dsp:cNvPr id="0" name=""/>
        <dsp:cNvSpPr/>
      </dsp:nvSpPr>
      <dsp:spPr>
        <a:xfrm>
          <a:off x="0" y="788276"/>
          <a:ext cx="8229600" cy="747657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-76338"/>
                <a:satOff val="3402"/>
                <a:lumOff val="4756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-76338"/>
                <a:satOff val="3402"/>
                <a:lumOff val="4756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-76338"/>
                <a:satOff val="3402"/>
                <a:lumOff val="47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2)Колющие</a:t>
          </a:r>
          <a:endParaRPr lang="be-BY" sz="3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788276"/>
        <a:ext cx="8229600" cy="747657"/>
      </dsp:txXfrm>
    </dsp:sp>
    <dsp:sp modelId="{2EE94ADA-A871-4726-AA35-937FCD83410D}">
      <dsp:nvSpPr>
        <dsp:cNvPr id="0" name=""/>
        <dsp:cNvSpPr/>
      </dsp:nvSpPr>
      <dsp:spPr>
        <a:xfrm>
          <a:off x="0" y="1541544"/>
          <a:ext cx="8229600" cy="734661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-152677"/>
                <a:satOff val="6804"/>
                <a:lumOff val="9512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-152677"/>
                <a:satOff val="6804"/>
                <a:lumOff val="9512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-152677"/>
                <a:satOff val="6804"/>
                <a:lumOff val="951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3) Колюще-режущие</a:t>
          </a:r>
          <a:endParaRPr lang="be-BY" sz="3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1541544"/>
        <a:ext cx="8229600" cy="734661"/>
      </dsp:txXfrm>
    </dsp:sp>
    <dsp:sp modelId="{45912D02-D712-4923-9AB4-4D68C7886F89}">
      <dsp:nvSpPr>
        <dsp:cNvPr id="0" name=""/>
        <dsp:cNvSpPr/>
      </dsp:nvSpPr>
      <dsp:spPr>
        <a:xfrm>
          <a:off x="0" y="2281816"/>
          <a:ext cx="8229600" cy="734661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-229015"/>
                <a:satOff val="10205"/>
                <a:lumOff val="14267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-229015"/>
                <a:satOff val="10205"/>
                <a:lumOff val="14267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-229015"/>
                <a:satOff val="10205"/>
                <a:lumOff val="1426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4)Рубящие</a:t>
          </a:r>
          <a:endParaRPr lang="be-BY" sz="3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2281816"/>
        <a:ext cx="8229600" cy="734661"/>
      </dsp:txXfrm>
    </dsp:sp>
    <dsp:sp modelId="{5F38AE5B-8537-4B40-AB96-EB56FEEF585B}">
      <dsp:nvSpPr>
        <dsp:cNvPr id="0" name=""/>
        <dsp:cNvSpPr/>
      </dsp:nvSpPr>
      <dsp:spPr>
        <a:xfrm>
          <a:off x="0" y="3022088"/>
          <a:ext cx="8229600" cy="734661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-305354"/>
                <a:satOff val="13607"/>
                <a:lumOff val="19023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-305354"/>
                <a:satOff val="13607"/>
                <a:lumOff val="19023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-305354"/>
                <a:satOff val="13607"/>
                <a:lumOff val="1902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5)Колюще-рубящие</a:t>
          </a:r>
          <a:endParaRPr lang="be-BY" sz="3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3022088"/>
        <a:ext cx="8229600" cy="734661"/>
      </dsp:txXfrm>
    </dsp:sp>
    <dsp:sp modelId="{572A2020-FB9E-4D74-B93E-C2ABC8EFEBAA}">
      <dsp:nvSpPr>
        <dsp:cNvPr id="0" name=""/>
        <dsp:cNvSpPr/>
      </dsp:nvSpPr>
      <dsp:spPr>
        <a:xfrm>
          <a:off x="0" y="3762360"/>
          <a:ext cx="8229600" cy="734661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-381692"/>
                <a:satOff val="17009"/>
                <a:lumOff val="23779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-381692"/>
                <a:satOff val="17009"/>
                <a:lumOff val="23779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-381692"/>
                <a:satOff val="17009"/>
                <a:lumOff val="2377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6)Пилящие</a:t>
          </a:r>
          <a:endParaRPr lang="be-BY" sz="3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3762360"/>
        <a:ext cx="8229600" cy="73466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81FBA86-8C62-46DB-9051-BE626930BBD9}">
      <dsp:nvSpPr>
        <dsp:cNvPr id="0" name=""/>
        <dsp:cNvSpPr/>
      </dsp:nvSpPr>
      <dsp:spPr>
        <a:xfrm>
          <a:off x="0" y="2285"/>
          <a:ext cx="8229600" cy="192409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3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Если лезвие острого предмета проходит через неровности  тела, то рана приобретает зигзагообразный вид (рис.95 – г)</a:t>
          </a:r>
          <a:endParaRPr lang="be-BY" sz="3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2285"/>
        <a:ext cx="8229600" cy="1924090"/>
      </dsp:txXfrm>
    </dsp:sp>
    <dsp:sp modelId="{2F97844C-369E-43CD-A7CE-B12012499938}">
      <dsp:nvSpPr>
        <dsp:cNvPr id="0" name=""/>
        <dsp:cNvSpPr/>
      </dsp:nvSpPr>
      <dsp:spPr>
        <a:xfrm>
          <a:off x="0" y="1934348"/>
          <a:ext cx="8229600" cy="1924090"/>
        </a:xfrm>
        <a:prstGeom prst="round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e-BY" sz="320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3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Если лезвие проходит через крупные складки кожи, надрезая лишь их вершины, то образуются маленькие линейные ранки ( рис.95 – б1)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e-BY" sz="3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1934348"/>
        <a:ext cx="8229600" cy="1924090"/>
      </dsp:txXfrm>
    </dsp:sp>
    <dsp:sp modelId="{62765344-58B4-44A9-AA61-4BC0AC17EC56}">
      <dsp:nvSpPr>
        <dsp:cNvPr id="0" name=""/>
        <dsp:cNvSpPr/>
      </dsp:nvSpPr>
      <dsp:spPr>
        <a:xfrm>
          <a:off x="0" y="3866412"/>
          <a:ext cx="8229600" cy="1924090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3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Если разрез производится в косом направлении, то образуется лоскутная резаная рана (рис.95 – б)</a:t>
          </a:r>
          <a:endParaRPr lang="be-BY" sz="3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3866412"/>
        <a:ext cx="8229600" cy="19240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CA7CF-96E9-42EA-8E0B-E5344C993042}" type="datetimeFigureOut">
              <a:rPr lang="be-BY" smtClean="0"/>
              <a:pPr/>
              <a:t>21.04.2014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6BC52-EC56-4F99-9AD6-EE5D95B6F731}" type="slidenum">
              <a:rPr lang="be-BY" smtClean="0"/>
              <a:pPr/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CA7CF-96E9-42EA-8E0B-E5344C993042}" type="datetimeFigureOut">
              <a:rPr lang="be-BY" smtClean="0"/>
              <a:pPr/>
              <a:t>21.04.2014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6BC52-EC56-4F99-9AD6-EE5D95B6F731}" type="slidenum">
              <a:rPr lang="be-BY" smtClean="0"/>
              <a:pPr/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CA7CF-96E9-42EA-8E0B-E5344C993042}" type="datetimeFigureOut">
              <a:rPr lang="be-BY" smtClean="0"/>
              <a:pPr/>
              <a:t>21.04.2014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6BC52-EC56-4F99-9AD6-EE5D95B6F731}" type="slidenum">
              <a:rPr lang="be-BY" smtClean="0"/>
              <a:pPr/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CA7CF-96E9-42EA-8E0B-E5344C993042}" type="datetimeFigureOut">
              <a:rPr lang="be-BY" smtClean="0"/>
              <a:pPr/>
              <a:t>21.04.2014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6BC52-EC56-4F99-9AD6-EE5D95B6F731}" type="slidenum">
              <a:rPr lang="be-BY" smtClean="0"/>
              <a:pPr/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CA7CF-96E9-42EA-8E0B-E5344C993042}" type="datetimeFigureOut">
              <a:rPr lang="be-BY" smtClean="0"/>
              <a:pPr/>
              <a:t>21.04.2014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6BC52-EC56-4F99-9AD6-EE5D95B6F731}" type="slidenum">
              <a:rPr lang="be-BY" smtClean="0"/>
              <a:pPr/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CA7CF-96E9-42EA-8E0B-E5344C993042}" type="datetimeFigureOut">
              <a:rPr lang="be-BY" smtClean="0"/>
              <a:pPr/>
              <a:t>21.04.2014</a:t>
            </a:fld>
            <a:endParaRPr lang="be-BY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6BC52-EC56-4F99-9AD6-EE5D95B6F731}" type="slidenum">
              <a:rPr lang="be-BY" smtClean="0"/>
              <a:pPr/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CA7CF-96E9-42EA-8E0B-E5344C993042}" type="datetimeFigureOut">
              <a:rPr lang="be-BY" smtClean="0"/>
              <a:pPr/>
              <a:t>21.04.2014</a:t>
            </a:fld>
            <a:endParaRPr lang="be-BY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6BC52-EC56-4F99-9AD6-EE5D95B6F731}" type="slidenum">
              <a:rPr lang="be-BY" smtClean="0"/>
              <a:pPr/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CA7CF-96E9-42EA-8E0B-E5344C993042}" type="datetimeFigureOut">
              <a:rPr lang="be-BY" smtClean="0"/>
              <a:pPr/>
              <a:t>21.04.2014</a:t>
            </a:fld>
            <a:endParaRPr lang="be-BY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6BC52-EC56-4F99-9AD6-EE5D95B6F731}" type="slidenum">
              <a:rPr lang="be-BY" smtClean="0"/>
              <a:pPr/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CA7CF-96E9-42EA-8E0B-E5344C993042}" type="datetimeFigureOut">
              <a:rPr lang="be-BY" smtClean="0"/>
              <a:pPr/>
              <a:t>21.04.2014</a:t>
            </a:fld>
            <a:endParaRPr lang="be-BY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6BC52-EC56-4F99-9AD6-EE5D95B6F731}" type="slidenum">
              <a:rPr lang="be-BY" smtClean="0"/>
              <a:pPr/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CA7CF-96E9-42EA-8E0B-E5344C993042}" type="datetimeFigureOut">
              <a:rPr lang="be-BY" smtClean="0"/>
              <a:pPr/>
              <a:t>21.04.2014</a:t>
            </a:fld>
            <a:endParaRPr lang="be-BY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6BC52-EC56-4F99-9AD6-EE5D95B6F731}" type="slidenum">
              <a:rPr lang="be-BY" smtClean="0"/>
              <a:pPr/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e-BY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CA7CF-96E9-42EA-8E0B-E5344C993042}" type="datetimeFigureOut">
              <a:rPr lang="be-BY" smtClean="0"/>
              <a:pPr/>
              <a:t>21.04.2014</a:t>
            </a:fld>
            <a:endParaRPr lang="be-BY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6BC52-EC56-4F99-9AD6-EE5D95B6F731}" type="slidenum">
              <a:rPr lang="be-BY" smtClean="0"/>
              <a:pPr/>
              <a:t>‹#›</a:t>
            </a:fld>
            <a:endParaRPr lang="be-B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ECA7CF-96E9-42EA-8E0B-E5344C993042}" type="datetimeFigureOut">
              <a:rPr lang="be-BY" smtClean="0"/>
              <a:pPr/>
              <a:t>21.04.2014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6BC52-EC56-4F99-9AD6-EE5D95B6F731}" type="slidenum">
              <a:rPr lang="be-BY" smtClean="0"/>
              <a:pPr/>
              <a:t>‹#›</a:t>
            </a:fld>
            <a:endParaRPr lang="be-B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e-B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2664296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Повреждения причиняемые острыми предметами </a:t>
            </a:r>
            <a:endParaRPr lang="be-BY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7824" y="3886200"/>
            <a:ext cx="4784576" cy="1752600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 студентка 4 курса 1 группы  лечебного       факультета Касьянова Е. И</a:t>
            </a:r>
            <a:r>
              <a:rPr lang="ru-RU" dirty="0" smtClean="0"/>
              <a:t>.</a:t>
            </a:r>
            <a:endParaRPr lang="be-B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333375"/>
          <a:ext cx="8229600" cy="5792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Рубленные раны</a:t>
            </a:r>
            <a:endParaRPr lang="be-BY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0600"/>
          </a:xfrm>
        </p:spPr>
        <p:txBody>
          <a:bodyPr>
            <a:noAutofit/>
          </a:bodyPr>
          <a:lstStyle/>
          <a:p>
            <a:pPr algn="just">
              <a:buClr>
                <a:srgbClr val="FF0000"/>
              </a:buClr>
              <a:buFont typeface="Wingdings" pitchFamily="2" charset="2"/>
              <a:buChar char="v"/>
            </a:pPr>
            <a:r>
              <a:rPr lang="be-BY" sz="2800" dirty="0" smtClean="0">
                <a:latin typeface="Times New Roman" pitchFamily="18" charset="0"/>
                <a:cs typeface="Times New Roman" pitchFamily="18" charset="0"/>
              </a:rPr>
              <a:t>Возникают </a:t>
            </a:r>
            <a:r>
              <a:rPr lang="be-BY" sz="2800" dirty="0" smtClean="0">
                <a:latin typeface="Times New Roman" pitchFamily="18" charset="0"/>
                <a:cs typeface="Times New Roman" pitchFamily="18" charset="0"/>
              </a:rPr>
              <a:t>при ударах острым лезвием тяжелого рубящего </a:t>
            </a:r>
            <a:r>
              <a:rPr lang="be-BY" sz="2800" dirty="0" smtClean="0">
                <a:latin typeface="Times New Roman" pitchFamily="18" charset="0"/>
                <a:cs typeface="Times New Roman" pitchFamily="18" charset="0"/>
              </a:rPr>
              <a:t>предмета (топор, тесак сабля). 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v"/>
            </a:pPr>
            <a:r>
              <a:rPr lang="be-BY" sz="2800" dirty="0" smtClean="0">
                <a:latin typeface="Times New Roman" pitchFamily="18" charset="0"/>
                <a:cs typeface="Times New Roman" pitchFamily="18" charset="0"/>
              </a:rPr>
              <a:t>Вследствие </a:t>
            </a:r>
            <a:r>
              <a:rPr lang="be-BY" sz="2800" dirty="0" smtClean="0">
                <a:latin typeface="Times New Roman" pitchFamily="18" charset="0"/>
                <a:cs typeface="Times New Roman" pitchFamily="18" charset="0"/>
              </a:rPr>
              <a:t>тяжести рубящего предмета и значительной силы удара, проникают </a:t>
            </a:r>
            <a:r>
              <a:rPr lang="be-BY" sz="2800" dirty="0" smtClean="0">
                <a:latin typeface="Times New Roman" pitchFamily="18" charset="0"/>
                <a:cs typeface="Times New Roman" pitchFamily="18" charset="0"/>
              </a:rPr>
              <a:t>глубоко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v"/>
            </a:pPr>
            <a:r>
              <a:rPr lang="be-BY" sz="2800" dirty="0" smtClean="0">
                <a:latin typeface="Times New Roman" pitchFamily="18" charset="0"/>
                <a:cs typeface="Times New Roman" pitchFamily="18" charset="0"/>
              </a:rPr>
              <a:t>Обычно линейной </a:t>
            </a:r>
            <a:r>
              <a:rPr lang="be-BY" sz="2800" dirty="0" smtClean="0">
                <a:latin typeface="Times New Roman" pitchFamily="18" charset="0"/>
                <a:cs typeface="Times New Roman" pitchFamily="18" charset="0"/>
              </a:rPr>
              <a:t>формы, а если </a:t>
            </a:r>
            <a:r>
              <a:rPr lang="be-BY" sz="2800" dirty="0" smtClean="0">
                <a:latin typeface="Times New Roman" pitchFamily="18" charset="0"/>
                <a:cs typeface="Times New Roman" pitchFamily="18" charset="0"/>
              </a:rPr>
              <a:t>удар наносится </a:t>
            </a:r>
            <a:r>
              <a:rPr lang="be-BY" sz="2800" dirty="0" smtClean="0">
                <a:latin typeface="Times New Roman" pitchFamily="18" charset="0"/>
                <a:cs typeface="Times New Roman" pitchFamily="18" charset="0"/>
              </a:rPr>
              <a:t>под </a:t>
            </a:r>
            <a:r>
              <a:rPr lang="be-BY" sz="2800" dirty="0" smtClean="0">
                <a:latin typeface="Times New Roman" pitchFamily="18" charset="0"/>
                <a:cs typeface="Times New Roman" pitchFamily="18" charset="0"/>
              </a:rPr>
              <a:t>углом</a:t>
            </a:r>
            <a:r>
              <a:rPr lang="be-BY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e-BY" sz="2800" dirty="0" smtClean="0">
                <a:latin typeface="Times New Roman" pitchFamily="18" charset="0"/>
                <a:cs typeface="Times New Roman" pitchFamily="18" charset="0"/>
              </a:rPr>
              <a:t>– дугообразной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v"/>
            </a:pPr>
            <a:r>
              <a:rPr lang="be-BY" sz="2800" dirty="0" smtClean="0">
                <a:latin typeface="Times New Roman" pitchFamily="18" charset="0"/>
                <a:cs typeface="Times New Roman" pitchFamily="18" charset="0"/>
              </a:rPr>
              <a:t>Если топор остро заточен, то </a:t>
            </a:r>
            <a:r>
              <a:rPr lang="be-BY" sz="2800" dirty="0" smtClean="0">
                <a:latin typeface="Times New Roman" pitchFamily="18" charset="0"/>
                <a:cs typeface="Times New Roman" pitchFamily="18" charset="0"/>
              </a:rPr>
              <a:t>края ровные</a:t>
            </a:r>
            <a:r>
              <a:rPr lang="be-BY" sz="2800" dirty="0" smtClean="0">
                <a:latin typeface="Times New Roman" pitchFamily="18" charset="0"/>
                <a:cs typeface="Times New Roman" pitchFamily="18" charset="0"/>
              </a:rPr>
              <a:t>, при затупленном </a:t>
            </a:r>
            <a:r>
              <a:rPr lang="be-BY" sz="2800" dirty="0" smtClean="0">
                <a:latin typeface="Times New Roman" pitchFamily="18" charset="0"/>
                <a:cs typeface="Times New Roman" pitchFamily="18" charset="0"/>
              </a:rPr>
              <a:t>лезвии </a:t>
            </a:r>
            <a:r>
              <a:rPr lang="be-BY" sz="2800" dirty="0" smtClean="0">
                <a:latin typeface="Times New Roman" pitchFamily="18" charset="0"/>
                <a:cs typeface="Times New Roman" pitchFamily="18" charset="0"/>
              </a:rPr>
              <a:t>края могут казаться ровными, а при </a:t>
            </a:r>
            <a:r>
              <a:rPr lang="be-BY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e-BY" sz="2800" dirty="0" smtClean="0">
                <a:latin typeface="Times New Roman" pitchFamily="18" charset="0"/>
                <a:cs typeface="Times New Roman" pitchFamily="18" charset="0"/>
              </a:rPr>
              <a:t>микроскопии обнаруживаются </a:t>
            </a:r>
            <a:r>
              <a:rPr lang="be-BY" sz="2800" dirty="0" smtClean="0">
                <a:latin typeface="Times New Roman" pitchFamily="18" charset="0"/>
                <a:cs typeface="Times New Roman" pitchFamily="18" charset="0"/>
              </a:rPr>
              <a:t>осаднения </a:t>
            </a:r>
            <a:r>
              <a:rPr lang="be-BY" sz="2800" dirty="0" smtClean="0">
                <a:latin typeface="Times New Roman" pitchFamily="18" charset="0"/>
                <a:cs typeface="Times New Roman" pitchFamily="18" charset="0"/>
              </a:rPr>
              <a:t>и выступы. Осаднения образуются в </a:t>
            </a:r>
            <a:r>
              <a:rPr lang="be-BY" sz="2800" dirty="0" smtClean="0">
                <a:latin typeface="Times New Roman" pitchFamily="18" charset="0"/>
                <a:cs typeface="Times New Roman" pitchFamily="18" charset="0"/>
              </a:rPr>
              <a:t>результате раздавливания кожи между лезвием и прилежащей костью</a:t>
            </a:r>
            <a:r>
              <a:rPr lang="be-BY" sz="2800" dirty="0" smtClean="0"/>
              <a:t>. </a:t>
            </a:r>
            <a:endParaRPr lang="be-BY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endParaRPr lang="be-BY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29600" cy="364902"/>
          </a:xfrm>
        </p:spPr>
        <p:txBody>
          <a:bodyPr>
            <a:normAutofit fontScale="90000"/>
          </a:bodyPr>
          <a:lstStyle/>
          <a:p>
            <a:pPr algn="just"/>
            <a:r>
              <a:rPr lang="be-BY" sz="3100" dirty="0" smtClean="0">
                <a:latin typeface="Times New Roman" pitchFamily="18" charset="0"/>
                <a:cs typeface="Times New Roman" pitchFamily="18" charset="0"/>
              </a:rPr>
              <a:t>Как правило,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рубленые раны</a:t>
            </a:r>
            <a:r>
              <a:rPr lang="be-BY" sz="3100" dirty="0" smtClean="0">
                <a:latin typeface="Times New Roman" pitchFamily="18" charset="0"/>
                <a:cs typeface="Times New Roman" pitchFamily="18" charset="0"/>
              </a:rPr>
              <a:t> наносятся </a:t>
            </a:r>
            <a:r>
              <a:rPr lang="be-BY" sz="3100" dirty="0" smtClean="0">
                <a:latin typeface="Times New Roman" pitchFamily="18" charset="0"/>
                <a:cs typeface="Times New Roman" pitchFamily="18" charset="0"/>
              </a:rPr>
              <a:t>топором. </a:t>
            </a:r>
            <a:r>
              <a:rPr lang="be-BY" sz="3100" dirty="0" smtClean="0">
                <a:latin typeface="Times New Roman" pitchFamily="18" charset="0"/>
                <a:cs typeface="Times New Roman" pitchFamily="18" charset="0"/>
              </a:rPr>
              <a:t>В топоре различают две части: собственно топор и топорище, а в собственно топоре </a:t>
            </a:r>
            <a:r>
              <a:rPr lang="be-BY" sz="31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be-BY" sz="3100" dirty="0" smtClean="0">
                <a:latin typeface="Times New Roman" pitchFamily="18" charset="0"/>
                <a:cs typeface="Times New Roman" pitchFamily="18" charset="0"/>
              </a:rPr>
              <a:t>лезвие, носок и пятку, две щеки и обух</a:t>
            </a:r>
            <a:r>
              <a:rPr lang="be-BY" sz="3200" dirty="0" smtClean="0"/>
              <a:t>.</a:t>
            </a:r>
            <a:endParaRPr lang="be-BY" sz="3200" dirty="0"/>
          </a:p>
        </p:txBody>
      </p:sp>
      <p:pic>
        <p:nvPicPr>
          <p:cNvPr id="4" name="Содержимое 3" descr="Risynok-1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2339181"/>
            <a:ext cx="6768752" cy="4186163"/>
          </a:xfrm>
        </p:spPr>
      </p:pic>
      <p:sp>
        <p:nvSpPr>
          <p:cNvPr id="5" name="Скругленный прямоугольник 4"/>
          <p:cNvSpPr/>
          <p:nvPr/>
        </p:nvSpPr>
        <p:spPr>
          <a:xfrm>
            <a:off x="1619672" y="6021288"/>
            <a:ext cx="720080" cy="2160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Формы рубленных ран в зависимости от глубины погружения и угла удара</a:t>
            </a:r>
            <a:endParaRPr lang="be-BY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Risynok-1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5157" y="1268760"/>
            <a:ext cx="7903267" cy="5328592"/>
          </a:xfrm>
        </p:spPr>
      </p:pic>
      <p:sp>
        <p:nvSpPr>
          <p:cNvPr id="5" name="Скругленный прямоугольник 4"/>
          <p:cNvSpPr/>
          <p:nvPr/>
        </p:nvSpPr>
        <p:spPr>
          <a:xfrm>
            <a:off x="1619672" y="6021288"/>
            <a:ext cx="5688632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Колотые раны</a:t>
            </a:r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be-BY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 lnSpcReduction="10000"/>
          </a:bodyPr>
          <a:lstStyle/>
          <a:p>
            <a:pPr algn="just">
              <a:buClr>
                <a:srgbClr val="FF0000"/>
              </a:buClr>
              <a:buFont typeface="Wingdings" pitchFamily="2" charset="2"/>
              <a:buChar char="v"/>
            </a:pPr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Возникают </a:t>
            </a:r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при ударах острым концом колющего предмета, проникающего в глубь </a:t>
            </a:r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тканей.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v"/>
            </a:pPr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Имеют </a:t>
            </a:r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входное раневое отверстие, раневой канал и иногда выходное </a:t>
            </a:r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отверстие.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v"/>
            </a:pPr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Колющие предметы в основном можно разделить на 4 вида: плоские, граненые, конические и атипичные</a:t>
            </a:r>
            <a:endParaRPr lang="be-BY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Char char="v"/>
            </a:pPr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Различают </a:t>
            </a:r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следующие 4 вида концов колото-резаных </a:t>
            </a:r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ран.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v"/>
            </a:pPr>
            <a:endParaRPr lang="be-BY" dirty="0" smtClean="0"/>
          </a:p>
          <a:p>
            <a:pPr algn="just">
              <a:buClr>
                <a:srgbClr val="FF0000"/>
              </a:buClr>
              <a:buFont typeface="Wingdings" pitchFamily="2" charset="2"/>
              <a:buChar char="v"/>
            </a:pPr>
            <a:endParaRPr lang="be-BY" dirty="0" smtClean="0"/>
          </a:p>
          <a:p>
            <a:pPr algn="just">
              <a:buClr>
                <a:srgbClr val="FF0000"/>
              </a:buClr>
              <a:buFont typeface="Wingdings" pitchFamily="2" charset="2"/>
              <a:buChar char="v"/>
            </a:pPr>
            <a:endParaRPr lang="be-BY" dirty="0" smtClean="0"/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endParaRPr lang="be-B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be-BY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 вида концов колото-резаных </a:t>
            </a:r>
            <a:r>
              <a:rPr lang="be-BY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ран</a:t>
            </a:r>
            <a:endParaRPr lang="be-BY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lnSpcReduction="10000"/>
          </a:bodyPr>
          <a:lstStyle/>
          <a:p>
            <a:pPr marL="571500" indent="-571500" algn="just">
              <a:buClr>
                <a:srgbClr val="FF0000"/>
              </a:buClr>
              <a:buSzPct val="134000"/>
              <a:buFont typeface="+mj-lt"/>
              <a:buAutoNum type="romanUcPeriod"/>
            </a:pPr>
            <a:r>
              <a:rPr lang="be-BY" dirty="0" smtClean="0"/>
              <a:t> </a:t>
            </a:r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Если рана причинена обоюдоострым лезвием, концы ее </a:t>
            </a:r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острые.</a:t>
            </a:r>
          </a:p>
          <a:p>
            <a:pPr marL="571500" indent="-571500" algn="just">
              <a:buClr>
                <a:srgbClr val="FF0000"/>
              </a:buClr>
              <a:buSzPct val="134000"/>
              <a:buFont typeface="+mj-lt"/>
              <a:buAutoNum type="romanUcPeriod"/>
            </a:pPr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При наличии обушка у ножа один конец раны </a:t>
            </a:r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закруглен.</a:t>
            </a:r>
          </a:p>
          <a:p>
            <a:pPr marL="571500" indent="-571500" algn="just">
              <a:buClr>
                <a:srgbClr val="FF0000"/>
              </a:buClr>
              <a:buSzPct val="134000"/>
              <a:buFont typeface="+mj-lt"/>
              <a:buAutoNum type="romanUcPeriod"/>
            </a:pPr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При нанесении раны ножом, обушок которого равномерной толщины на всем протяжении не менее 2 мм, конец раны со стороны обушка </a:t>
            </a:r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раздвоен.</a:t>
            </a:r>
          </a:p>
          <a:p>
            <a:pPr marL="571500" indent="-571500" algn="just">
              <a:buClr>
                <a:srgbClr val="FF0000"/>
              </a:buClr>
              <a:buSzPct val="134000"/>
              <a:buFont typeface="+mj-lt"/>
              <a:buAutoNum type="romanUcPeriod"/>
            </a:pPr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При закругленных ребрах обушка конец раны может иметь П-образную форму.</a:t>
            </a:r>
          </a:p>
          <a:p>
            <a:pPr marL="571500" indent="-571500">
              <a:buClr>
                <a:srgbClr val="FF0000"/>
              </a:buClr>
              <a:buSzPct val="134000"/>
              <a:buNone/>
            </a:pPr>
            <a:endParaRPr lang="be-BY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Clr>
                <a:srgbClr val="FF0000"/>
              </a:buClr>
              <a:buSzPct val="134000"/>
              <a:buFont typeface="+mj-lt"/>
              <a:buAutoNum type="romanUcPeriod"/>
            </a:pPr>
            <a:endParaRPr lang="be-B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vidy_ran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75656" y="620688"/>
            <a:ext cx="6264696" cy="5634662"/>
          </a:xfrm>
          <a:ln w="5715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Autofit/>
          </a:bodyPr>
          <a:lstStyle/>
          <a:p>
            <a:pPr algn="just"/>
            <a:r>
              <a:rPr lang="be-BY" sz="32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методы </a:t>
            </a:r>
            <a:r>
              <a:rPr lang="be-BY" sz="32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установления формы и размеров колюще-режущих предметов по особенностям раневых </a:t>
            </a:r>
            <a:r>
              <a:rPr lang="be-BY" sz="32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каналов.</a:t>
            </a:r>
            <a:endParaRPr lang="be-BY" sz="32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72514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be-BY" sz="2800" dirty="0" smtClean="0">
                <a:latin typeface="Times New Roman" pitchFamily="18" charset="0"/>
                <a:cs typeface="Times New Roman" pitchFamily="18" charset="0"/>
              </a:rPr>
              <a:t>Рентгеновский метод исследования: раневой канал заполняется контрастным веществом (смесь сульфата бария и вазелинового масла) и подвергается рентгеновскому </a:t>
            </a:r>
            <a:r>
              <a:rPr lang="be-BY" sz="2800" dirty="0" smtClean="0">
                <a:latin typeface="Times New Roman" pitchFamily="18" charset="0"/>
                <a:cs typeface="Times New Roman" pitchFamily="18" charset="0"/>
              </a:rPr>
              <a:t>исследованию.</a:t>
            </a:r>
          </a:p>
          <a:p>
            <a:pPr marL="514350" indent="-514350">
              <a:buFont typeface="+mj-lt"/>
              <a:buAutoNum type="arabicPeriod"/>
            </a:pPr>
            <a:r>
              <a:rPr lang="be-BY" sz="2800" dirty="0" smtClean="0">
                <a:latin typeface="Times New Roman" pitchFamily="18" charset="0"/>
                <a:cs typeface="Times New Roman" pitchFamily="18" charset="0"/>
              </a:rPr>
              <a:t>Второй метод заключается в фиксации раневого канала путем введения в его просвет формалина, интенсивно окрашенного бриллиантовым зеленым или тушью</a:t>
            </a:r>
            <a:endParaRPr lang="be-BY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04664"/>
            <a:ext cx="4788024" cy="5721499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be-BY" dirty="0" smtClean="0"/>
              <a:t>В области колото-резаной раны кожи могут быть обнаружены металлы, входящие в состав клинка. Для констатации их применяют цветные химические реакции (реакция Пэрлса) или метод Цветных отпечатков. При наличии нескольких ран, нанесенных одним и тем же клинком, по интенсивности цветной химической реакции можно иногда установить последовательность их нанесения (Т. А. Будак).</a:t>
            </a:r>
          </a:p>
          <a:p>
            <a:endParaRPr lang="be-BY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1216122974_cc49ecdb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260648"/>
            <a:ext cx="2448272" cy="3076662"/>
          </a:xfrm>
          <a:prstGeom prst="rect">
            <a:avLst/>
          </a:prstGeom>
        </p:spPr>
      </p:pic>
      <p:pic>
        <p:nvPicPr>
          <p:cNvPr id="7" name="Рисунок 6" descr="i (14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3717032"/>
            <a:ext cx="2808312" cy="164477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652120" y="5517232"/>
            <a:ext cx="2592288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Наличие железосодержащих  частиц на поверхности  хряща</a:t>
            </a:r>
            <a:endParaRPr lang="be-BY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e-BY" sz="4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 повреждения острыми предметами отдельных частей тела</a:t>
            </a:r>
            <a:endParaRPr lang="be-BY" sz="4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>
              <a:buFont typeface="+mj-lt"/>
              <a:buAutoNum type="arabicPeriod"/>
            </a:pPr>
            <a:r>
              <a:rPr lang="be-BY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Раны </a:t>
            </a:r>
            <a:r>
              <a:rPr lang="be-BY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головы </a:t>
            </a:r>
            <a:r>
              <a:rPr lang="be-BY" sz="2800" dirty="0" smtClean="0">
                <a:latin typeface="Times New Roman" pitchFamily="18" charset="0"/>
                <a:cs typeface="Times New Roman" pitchFamily="18" charset="0"/>
              </a:rPr>
              <a:t>- это </a:t>
            </a:r>
            <a:r>
              <a:rPr lang="be-BY" sz="2800" dirty="0" smtClean="0">
                <a:latin typeface="Times New Roman" pitchFamily="18" charset="0"/>
                <a:cs typeface="Times New Roman" pitchFamily="18" charset="0"/>
              </a:rPr>
              <a:t>обычно рубленые </a:t>
            </a:r>
            <a:r>
              <a:rPr lang="be-BY" sz="2800" dirty="0" smtClean="0">
                <a:latin typeface="Times New Roman" pitchFamily="18" charset="0"/>
                <a:cs typeface="Times New Roman" pitchFamily="18" charset="0"/>
              </a:rPr>
              <a:t>раны (чаще </a:t>
            </a:r>
            <a:r>
              <a:rPr lang="be-BY" sz="2800" dirty="0" smtClean="0">
                <a:latin typeface="Times New Roman" pitchFamily="18" charset="0"/>
                <a:cs typeface="Times New Roman" pitchFamily="18" charset="0"/>
              </a:rPr>
              <a:t>при убийствах, реже </a:t>
            </a:r>
            <a:r>
              <a:rPr lang="be-BY" sz="2800" dirty="0" smtClean="0">
                <a:latin typeface="Times New Roman" pitchFamily="18" charset="0"/>
                <a:cs typeface="Times New Roman" pitchFamily="18" charset="0"/>
              </a:rPr>
              <a:t>при самоубийствах). Смерть </a:t>
            </a:r>
            <a:r>
              <a:rPr lang="be-BY" sz="2800" dirty="0" smtClean="0">
                <a:latin typeface="Times New Roman" pitchFamily="18" charset="0"/>
                <a:cs typeface="Times New Roman" pitchFamily="18" charset="0"/>
              </a:rPr>
              <a:t>наступает от нарушения целости вещества головного мозга, сотрясения мозга и </a:t>
            </a:r>
            <a:r>
              <a:rPr lang="be-BY" sz="2800" dirty="0" smtClean="0">
                <a:latin typeface="Times New Roman" pitchFamily="18" charset="0"/>
                <a:cs typeface="Times New Roman" pitchFamily="18" charset="0"/>
              </a:rPr>
              <a:t>кровоизлияния</a:t>
            </a:r>
          </a:p>
          <a:p>
            <a:pPr marL="514350" indent="-514350" algn="just">
              <a:buNone/>
            </a:pPr>
            <a:endParaRPr lang="be-BY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None/>
            </a:pPr>
            <a:endParaRPr lang="be-BY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Risynok-1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3789040"/>
            <a:ext cx="5112568" cy="306896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03848" y="6669360"/>
            <a:ext cx="504056" cy="188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sz="49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Содержание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be-BY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Введение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Характеристика острых предметов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Царапины в судебно-медицинской экспертизе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Раны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судебно-медицинской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экспертизе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Особенности повреждения острыми предметами отдельных частей тела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Заключение</a:t>
            </a:r>
          </a:p>
          <a:p>
            <a:pPr marL="514350" indent="-514350">
              <a:buNone/>
            </a:pPr>
            <a:endParaRPr lang="be-BY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r>
              <a:rPr lang="be-BY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be-BY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аны </a:t>
            </a:r>
            <a:r>
              <a:rPr lang="be-BY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шеи </a:t>
            </a:r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резаные, располагаются они чаще на передней поверхности, реже </a:t>
            </a:r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на боковых и задней. Они наблюдаются как </a:t>
            </a:r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самоубийстве, так и при </a:t>
            </a:r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убийстве.</a:t>
            </a:r>
          </a:p>
          <a:p>
            <a:pPr marL="514350" indent="-514350">
              <a:buNone/>
            </a:pPr>
            <a:endParaRPr lang="be-BY" dirty="0" smtClean="0"/>
          </a:p>
          <a:p>
            <a:pPr marL="514350" indent="-514350">
              <a:buNone/>
            </a:pPr>
            <a:endParaRPr lang="be-BY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z7qzyfkkb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2780928"/>
            <a:ext cx="4784601" cy="37456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9"/>
            <a:ext cx="8075240" cy="5976663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be-BY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Грудная </a:t>
            </a:r>
            <a:r>
              <a:rPr lang="be-BY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клетка </a:t>
            </a:r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чаще </a:t>
            </a:r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всего наблюдаются колотые раны, редко </a:t>
            </a:r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резаные и рубленые. Проникновение колющего предмета в грудную полость вызывает повреждения сердца или легких, происходит обильное внутреннее кровотечение в сердечную сумку или плевральную полость, возникает пневмоторакс, ателектаз легких, и наступает смерть</a:t>
            </a:r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Колотые раны в области грудной клетки в огромном большинстве случаев наносят ножом. Это может быть как убийство, так и самоубийство.</a:t>
            </a:r>
          </a:p>
          <a:p>
            <a:pPr>
              <a:buNone/>
            </a:pPr>
            <a:endParaRPr lang="be-BY" dirty="0" smtClean="0"/>
          </a:p>
          <a:p>
            <a:pPr>
              <a:buNone/>
            </a:pPr>
            <a:endParaRPr lang="be-B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32656"/>
            <a:ext cx="8229600" cy="4752528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be-BY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e-BY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Раны живот</a:t>
            </a:r>
            <a:r>
              <a:rPr lang="be-BY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be-BY" sz="3600" dirty="0" smtClean="0">
                <a:latin typeface="Times New Roman" pitchFamily="18" charset="0"/>
                <a:cs typeface="Times New Roman" pitchFamily="18" charset="0"/>
              </a:rPr>
              <a:t>Рубленые </a:t>
            </a:r>
            <a:r>
              <a:rPr lang="be-BY" sz="3600" dirty="0" smtClean="0">
                <a:latin typeface="Times New Roman" pitchFamily="18" charset="0"/>
                <a:cs typeface="Times New Roman" pitchFamily="18" charset="0"/>
              </a:rPr>
              <a:t>раны </a:t>
            </a:r>
            <a:r>
              <a:rPr lang="be-BY" sz="3600" dirty="0" smtClean="0">
                <a:latin typeface="Times New Roman" pitchFamily="18" charset="0"/>
                <a:cs typeface="Times New Roman" pitchFamily="18" charset="0"/>
              </a:rPr>
              <a:t>встречаются исключительно Редко. Иногда наблюдаются колотые раны, обычно попутно с колотыми ранами грудной клетки, в случаях убийств. Чаще в область живота наносят резаные раны (как правило, при самоубийстве</a:t>
            </a:r>
            <a:r>
              <a:rPr lang="be-BY" sz="3600" dirty="0" smtClean="0"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be-BY" sz="3600" dirty="0" smtClean="0"/>
              <a:t> </a:t>
            </a:r>
            <a:r>
              <a:rPr lang="be-BY" sz="3600" dirty="0" smtClean="0">
                <a:latin typeface="Times New Roman" pitchFamily="18" charset="0"/>
                <a:cs typeface="Times New Roman" pitchFamily="18" charset="0"/>
              </a:rPr>
              <a:t>При проникающих в брюшную полость ранах живота повреждаются кишечные петли, иногда желудок и печень. В результате могут развиться тяжелые явления шока или перитонита со смертельным </a:t>
            </a:r>
            <a:r>
              <a:rPr lang="be-BY" sz="3600" dirty="0" smtClean="0">
                <a:latin typeface="Times New Roman" pitchFamily="18" charset="0"/>
                <a:cs typeface="Times New Roman" pitchFamily="18" charset="0"/>
              </a:rPr>
              <a:t>исходом</a:t>
            </a:r>
            <a:r>
              <a:rPr lang="be-BY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be-BY" dirty="0"/>
          </a:p>
        </p:txBody>
      </p:sp>
      <p:pic>
        <p:nvPicPr>
          <p:cNvPr id="5" name="Рисунок 4" descr="s_ec4529f66d8ae34a1a53904f99c36a3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4581128"/>
            <a:ext cx="3154660" cy="2103107"/>
          </a:xfrm>
          <a:prstGeom prst="rect">
            <a:avLst/>
          </a:prstGeom>
        </p:spPr>
      </p:pic>
      <p:pic>
        <p:nvPicPr>
          <p:cNvPr id="6" name="Рисунок 5" descr="i (16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4585928"/>
            <a:ext cx="3024336" cy="20834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5626968" cy="5793507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5.Раны </a:t>
            </a:r>
            <a:r>
              <a:rPr lang="be-BY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Половых органов</a:t>
            </a:r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.Рубленые </a:t>
            </a:r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и колотые раны </a:t>
            </a:r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встречаются </a:t>
            </a:r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чрезвычайно редко. Изредка наносятся резаные рань (вплоть до полного отрезания полового члена), обычно причиняемые мужчине женщиной из ревности. Ранения эти, как правило, оканчиваются заживлением раны.</a:t>
            </a:r>
          </a:p>
          <a:p>
            <a:pPr>
              <a:buNone/>
            </a:pPr>
            <a:endParaRPr lang="be-BY" dirty="0"/>
          </a:p>
        </p:txBody>
      </p:sp>
      <p:pic>
        <p:nvPicPr>
          <p:cNvPr id="4" name="Рисунок 3" descr="jealo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404664"/>
            <a:ext cx="2718182" cy="273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be-BY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Смертельные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смертельные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повреждения от действия острыми предметами встречаются достаточно часто. По данным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центра судебно-медицинской экспертизы, в настоящее время смертельные случаи от повреждений, причиненных острыми предметами, составляют около 15 % от всех погибших насильственной смертью.</a:t>
            </a:r>
            <a:endParaRPr lang="be-BY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1268760"/>
            <a:ext cx="8424936" cy="4896544"/>
          </a:xfrm>
          <a:prstGeom prst="round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/>
          </a:p>
        </p:txBody>
      </p:sp>
      <p:pic>
        <p:nvPicPr>
          <p:cNvPr id="4" name="Содержимое 3" descr="screenshot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32656"/>
            <a:ext cx="6156176" cy="684076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Повреждения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острыми предмета преимущественно встречаются при бытовом и производственном травматизме. По своему происхождению повреждения острыми предметами могут являться результатом нарушения правил техники безопасности, неосторожного обращения с острыми предметами в быту, умышленного использования острых предметов с целью самоубийства или убийства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be-BY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6d8e528e80c458135ba53d3d3b5acf1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476672"/>
            <a:ext cx="2355401" cy="2160240"/>
          </a:xfrm>
          <a:prstGeom prst="rect">
            <a:avLst/>
          </a:prstGeom>
        </p:spPr>
      </p:pic>
      <p:pic>
        <p:nvPicPr>
          <p:cNvPr id="11" name="Рисунок 10" descr="2vkeoew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6516215" y="2420888"/>
            <a:ext cx="2376264" cy="1586157"/>
          </a:xfrm>
          <a:prstGeom prst="rect">
            <a:avLst/>
          </a:prstGeom>
        </p:spPr>
      </p:pic>
      <p:pic>
        <p:nvPicPr>
          <p:cNvPr id="12" name="Рисунок 11" descr="499290270di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16216" y="4005064"/>
            <a:ext cx="2453258" cy="24532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Острые предметы (орудия и оружие) характеризуются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наличием:</a:t>
            </a:r>
            <a:endParaRPr lang="be-BY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464496"/>
          </a:xfrm>
        </p:spPr>
        <p:txBody>
          <a:bodyPr/>
          <a:lstStyle/>
          <a:p>
            <a:pPr marL="514350" indent="-514350">
              <a:buFont typeface="Wingdings" pitchFamily="2" charset="2"/>
              <a:buChar char="Ø"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Острого края 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Острого конца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И того и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другого</a:t>
            </a:r>
          </a:p>
          <a:p>
            <a:pPr marL="514350" indent="-514350">
              <a:buNone/>
            </a:pPr>
            <a:r>
              <a:rPr lang="be-BY" sz="4000" dirty="0" smtClean="0">
                <a:latin typeface="Times New Roman" pitchFamily="18" charset="0"/>
                <a:cs typeface="Times New Roman" pitchFamily="18" charset="0"/>
              </a:rPr>
              <a:t>	Острыми </a:t>
            </a:r>
            <a:r>
              <a:rPr lang="be-BY" sz="4000" dirty="0" smtClean="0">
                <a:latin typeface="Times New Roman" pitchFamily="18" charset="0"/>
                <a:cs typeface="Times New Roman" pitchFamily="18" charset="0"/>
              </a:rPr>
              <a:t>предметами </a:t>
            </a:r>
            <a:r>
              <a:rPr lang="be-BY" sz="4000" dirty="0" smtClean="0">
                <a:latin typeface="Times New Roman" pitchFamily="18" charset="0"/>
                <a:cs typeface="Times New Roman" pitchFamily="18" charset="0"/>
              </a:rPr>
              <a:t>могут   причиняться </a:t>
            </a:r>
            <a:r>
              <a:rPr lang="be-BY" sz="4000" dirty="0" smtClean="0">
                <a:latin typeface="Times New Roman" pitchFamily="18" charset="0"/>
                <a:cs typeface="Times New Roman" pitchFamily="18" charset="0"/>
              </a:rPr>
              <a:t>царапины и раны.</a:t>
            </a:r>
            <a:endParaRPr lang="be-BY" sz="4000" dirty="0"/>
          </a:p>
        </p:txBody>
      </p:sp>
      <p:pic>
        <p:nvPicPr>
          <p:cNvPr id="8" name="Рисунок 7" descr="683682_XnB7qP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5971" y="2060848"/>
            <a:ext cx="2736469" cy="1944216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899592" y="4437112"/>
            <a:ext cx="7128792" cy="151216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  <a:softEdge rad="1270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1296144"/>
          </a:xfrm>
        </p:spPr>
        <p:txBody>
          <a:bodyPr>
            <a:no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Острые предметы в зависимости от их конструктивных особенностей делятся на следующие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группы:</a:t>
            </a:r>
            <a:endParaRPr lang="be-BY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16832"/>
          <a:ext cx="822960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be-BY" dirty="0" smtClean="0"/>
              <a:t>	 </a:t>
            </a:r>
            <a:r>
              <a:rPr lang="be-BY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Царапины</a:t>
            </a:r>
            <a:r>
              <a:rPr lang="be-BY" dirty="0" smtClean="0"/>
              <a:t> </a:t>
            </a:r>
            <a:r>
              <a:rPr lang="be-BY" dirty="0" smtClean="0"/>
              <a:t>-</a:t>
            </a:r>
            <a:r>
              <a:rPr lang="be-BY" dirty="0" smtClean="0"/>
              <a:t> </a:t>
            </a:r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аналогичные ссадинам повреждения кожи, не проникающие всей ее толщи. </a:t>
            </a:r>
            <a:endParaRPr lang="be-BY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Они </a:t>
            </a:r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имеют линейную форму, тонкие, </a:t>
            </a:r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узкие. </a:t>
            </a:r>
          </a:p>
          <a:p>
            <a:pPr algn="just"/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огут быть поверхностными, более глубокими</a:t>
            </a:r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, проникающими в дерму</a:t>
            </a:r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be-BY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Имеют </a:t>
            </a:r>
            <a:r>
              <a:rPr lang="be-BY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большое значение в судебно-медицинской экспертизе</a:t>
            </a:r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: они помогают эксперту при дифференциальной диагностике ран и выяснении того, причинены ли данные ранения посторонней или собственной рукой.</a:t>
            </a:r>
            <a:endParaRPr lang="be-BY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be-BY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be-B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27168" cy="922114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Раны</a:t>
            </a:r>
            <a:endParaRPr lang="be-BY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Резанные</a:t>
            </a:r>
          </a:p>
          <a:p>
            <a:pPr>
              <a:buFont typeface="Wingdings" pitchFamily="2" charset="2"/>
              <a:buChar char="Ø"/>
            </a:pP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Рубленные</a:t>
            </a:r>
          </a:p>
          <a:p>
            <a:pPr>
              <a:buFont typeface="Wingdings" pitchFamily="2" charset="2"/>
              <a:buChar char="Ø"/>
            </a:pP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Колотые</a:t>
            </a:r>
          </a:p>
          <a:p>
            <a:pPr>
              <a:buFont typeface="Wingdings" pitchFamily="2" charset="2"/>
              <a:buChar char="Ø"/>
            </a:pP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Колото-резанные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be-BY" dirty="0"/>
          </a:p>
        </p:txBody>
      </p:sp>
      <p:pic>
        <p:nvPicPr>
          <p:cNvPr id="7" name="Рисунок 6" descr="i (1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1916832"/>
            <a:ext cx="2232248" cy="1667299"/>
          </a:xfrm>
          <a:prstGeom prst="rect">
            <a:avLst/>
          </a:prstGeom>
        </p:spPr>
      </p:pic>
      <p:pic>
        <p:nvPicPr>
          <p:cNvPr id="8" name="Рисунок 7" descr="i (10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476672"/>
            <a:ext cx="2232248" cy="1428750"/>
          </a:xfrm>
          <a:prstGeom prst="rect">
            <a:avLst/>
          </a:prstGeom>
        </p:spPr>
      </p:pic>
      <p:pic>
        <p:nvPicPr>
          <p:cNvPr id="9" name="Рисунок 8" descr="i (13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0193" y="5013176"/>
            <a:ext cx="2232248" cy="1428750"/>
          </a:xfrm>
          <a:prstGeom prst="rect">
            <a:avLst/>
          </a:prstGeom>
        </p:spPr>
      </p:pic>
      <p:pic>
        <p:nvPicPr>
          <p:cNvPr id="10" name="Рисунок 9" descr="i (12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00192" y="3573016"/>
            <a:ext cx="2232248" cy="1428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Резанные раны</a:t>
            </a:r>
            <a:endParaRPr lang="be-BY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lnSpcReduction="10000"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аносятся </a:t>
            </a:r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острым краем предмета (лезвием </a:t>
            </a:r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ножа, осколком стекла), </a:t>
            </a:r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когда им проводят с нажимом </a:t>
            </a:r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сверху.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be-BY" dirty="0" smtClean="0"/>
              <a:t> </a:t>
            </a:r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Имеет </a:t>
            </a:r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линейную форму, ровные, </a:t>
            </a:r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гладкие, </a:t>
            </a:r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слабокровоподтечные края и острые </a:t>
            </a:r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концы.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При извлечении острого предмета из раны у одного из ее концов нередко образуется </a:t>
            </a:r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царапина.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Раны </a:t>
            </a:r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часто расходятся, рана зияет и имеет как бы веретенообразный вид</a:t>
            </a:r>
            <a:r>
              <a:rPr lang="be-BY" dirty="0" smtClean="0"/>
              <a:t>.</a:t>
            </a:r>
            <a:endParaRPr lang="be-BY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endParaRPr lang="be-BY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Risynok-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0"/>
            <a:ext cx="8964488" cy="6598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844</Words>
  <Application>Microsoft Office PowerPoint</Application>
  <PresentationFormat>Экран (4:3)</PresentationFormat>
  <Paragraphs>75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Повреждения причиняемые острыми предметами </vt:lpstr>
      <vt:lpstr>Содержание </vt:lpstr>
      <vt:lpstr>Слайд 3</vt:lpstr>
      <vt:lpstr>Острые предметы (орудия и оружие) характеризуются наличием:</vt:lpstr>
      <vt:lpstr>Острые предметы в зависимости от их конструктивных особенностей делятся на следующие группы:</vt:lpstr>
      <vt:lpstr>Слайд 6</vt:lpstr>
      <vt:lpstr>Раны</vt:lpstr>
      <vt:lpstr>Резанные раны</vt:lpstr>
      <vt:lpstr>Слайд 9</vt:lpstr>
      <vt:lpstr>Слайд 10</vt:lpstr>
      <vt:lpstr>Рубленные раны</vt:lpstr>
      <vt:lpstr>Как правило, рубленые раны наносятся топором. В топоре различают две части: собственно топор и топорище, а в собственно топоре - лезвие, носок и пятку, две щеки и обух.</vt:lpstr>
      <vt:lpstr>Формы рубленных ран в зависимости от глубины погружения и угла удара</vt:lpstr>
      <vt:lpstr> Колотые раны </vt:lpstr>
      <vt:lpstr>4 вида концов колото-резаных ран</vt:lpstr>
      <vt:lpstr>Слайд 16</vt:lpstr>
      <vt:lpstr>методы установления формы и размеров колюще-режущих предметов по особенностям раневых каналов.</vt:lpstr>
      <vt:lpstr>Слайд 18</vt:lpstr>
      <vt:lpstr>Особенности повреждения острыми предметами отдельных частей тела</vt:lpstr>
      <vt:lpstr>Слайд 20</vt:lpstr>
      <vt:lpstr>Слайд 21</vt:lpstr>
      <vt:lpstr>Слайд 22</vt:lpstr>
      <vt:lpstr>Слайд 23</vt:lpstr>
      <vt:lpstr>Заключение</vt:lpstr>
      <vt:lpstr>Слайд 25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КАТЯ</dc:creator>
  <cp:lastModifiedBy>КАТЯ</cp:lastModifiedBy>
  <cp:revision>37</cp:revision>
  <dcterms:created xsi:type="dcterms:W3CDTF">2014-04-20T19:08:12Z</dcterms:created>
  <dcterms:modified xsi:type="dcterms:W3CDTF">2014-04-21T19:08:43Z</dcterms:modified>
</cp:coreProperties>
</file>