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44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9E0939-1F96-4CED-9E39-DEC4224C526E}" type="datetimeFigureOut">
              <a:rPr lang="ru-RU" smtClean="0"/>
              <a:pPr/>
              <a:t>26.12.2012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0CD4812-80EE-4735-9951-463F0E5AB8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9E0939-1F96-4CED-9E39-DEC4224C526E}" type="datetimeFigureOut">
              <a:rPr lang="ru-RU" smtClean="0"/>
              <a:pPr/>
              <a:t>26.12.2012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CD4812-80EE-4735-9951-463F0E5AB8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49E0939-1F96-4CED-9E39-DEC4224C526E}" type="datetimeFigureOut">
              <a:rPr lang="ru-RU" smtClean="0"/>
              <a:pPr/>
              <a:t>26.12.2012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0CD4812-80EE-4735-9951-463F0E5AB8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9E0939-1F96-4CED-9E39-DEC4224C526E}" type="datetimeFigureOut">
              <a:rPr lang="ru-RU" smtClean="0"/>
              <a:pPr/>
              <a:t>26.12.2012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CD4812-80EE-4735-9951-463F0E5AB8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9E0939-1F96-4CED-9E39-DEC4224C526E}" type="datetimeFigureOut">
              <a:rPr lang="ru-RU" smtClean="0"/>
              <a:pPr/>
              <a:t>26.12.2012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0CD4812-80EE-4735-9951-463F0E5AB8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9E0939-1F96-4CED-9E39-DEC4224C526E}" type="datetimeFigureOut">
              <a:rPr lang="ru-RU" smtClean="0"/>
              <a:pPr/>
              <a:t>26.12.2012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CD4812-80EE-4735-9951-463F0E5AB8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9E0939-1F96-4CED-9E39-DEC4224C526E}" type="datetimeFigureOut">
              <a:rPr lang="ru-RU" smtClean="0"/>
              <a:pPr/>
              <a:t>26.12.2012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CD4812-80EE-4735-9951-463F0E5AB8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9E0939-1F96-4CED-9E39-DEC4224C526E}" type="datetimeFigureOut">
              <a:rPr lang="ru-RU" smtClean="0"/>
              <a:pPr/>
              <a:t>26.12.2012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CD4812-80EE-4735-9951-463F0E5AB8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9E0939-1F96-4CED-9E39-DEC4224C526E}" type="datetimeFigureOut">
              <a:rPr lang="ru-RU" smtClean="0"/>
              <a:pPr/>
              <a:t>26.12.2012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CD4812-80EE-4735-9951-463F0E5AB8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9E0939-1F96-4CED-9E39-DEC4224C526E}" type="datetimeFigureOut">
              <a:rPr lang="ru-RU" smtClean="0"/>
              <a:pPr/>
              <a:t>26.12.2012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CD4812-80EE-4735-9951-463F0E5AB84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9E0939-1F96-4CED-9E39-DEC4224C526E}" type="datetimeFigureOut">
              <a:rPr lang="ru-RU" smtClean="0"/>
              <a:pPr/>
              <a:t>26.12.2012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0CD4812-80EE-4735-9951-463F0E5AB84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9E0939-1F96-4CED-9E39-DEC4224C526E}" type="datetimeFigureOut">
              <a:rPr lang="ru-RU" smtClean="0"/>
              <a:pPr/>
              <a:t>26.12.2012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0CD4812-80EE-4735-9951-463F0E5AB84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Отравления ядами, вызывающими функциональные расстройства</a:t>
            </a:r>
            <a:endParaRPr lang="ru-RU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503838" cy="3103846"/>
          </a:xfrm>
        </p:spPr>
        <p:txBody>
          <a:bodyPr/>
          <a:lstStyle/>
          <a:p>
            <a:r>
              <a:rPr lang="ru-RU" dirty="0" smtClean="0"/>
              <a:t>Выполнила: студентка 8 группы 5 курса Калиновская И. А.</a:t>
            </a:r>
            <a:endParaRPr lang="ru-RU" dirty="0"/>
          </a:p>
        </p:txBody>
      </p:sp>
      <p:pic>
        <p:nvPicPr>
          <p:cNvPr id="1027" name="Picture 3" descr="C:\Documents and Settings\XXX\Рабочий стол\1356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695700"/>
            <a:ext cx="2643174" cy="3162300"/>
          </a:xfrm>
          <a:prstGeom prst="rect">
            <a:avLst/>
          </a:prstGeom>
          <a:noFill/>
        </p:spPr>
      </p:pic>
      <p:pic>
        <p:nvPicPr>
          <p:cNvPr id="8194" name="Picture 2" descr="http://feo.ua/news_thumbs/knf5a0cc982dffb18157d869c193ea7c4b7_80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714612" cy="37147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714612" y="0"/>
            <a:ext cx="6429388" cy="714356"/>
          </a:xfrm>
        </p:spPr>
        <p:txBody>
          <a:bodyPr/>
          <a:lstStyle/>
          <a:p>
            <a:pPr algn="ctr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Классификация</a:t>
            </a:r>
            <a:endParaRPr lang="ru-RU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3354442" y="1000108"/>
            <a:ext cx="5503838" cy="5643602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Яды, вызывающие функциональные расстройства</a:t>
            </a:r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l"/>
            <a:endParaRPr lang="ru-RU" dirty="0" smtClean="0"/>
          </a:p>
          <a:p>
            <a:pPr algn="l"/>
            <a:r>
              <a:rPr lang="ru-RU" dirty="0" smtClean="0"/>
              <a:t>Общефункциональные </a:t>
            </a:r>
          </a:p>
          <a:p>
            <a:pPr algn="l"/>
            <a:r>
              <a:rPr lang="ru-RU" dirty="0" smtClean="0"/>
              <a:t>  Цианиды</a:t>
            </a:r>
          </a:p>
          <a:p>
            <a:pPr algn="l"/>
            <a:r>
              <a:rPr lang="ru-RU" dirty="0" smtClean="0"/>
              <a:t>  Сероводород                  </a:t>
            </a:r>
            <a:r>
              <a:rPr lang="ru-RU" dirty="0" err="1" smtClean="0"/>
              <a:t>Нейротропные</a:t>
            </a:r>
            <a:endParaRPr lang="ru-RU" dirty="0" smtClean="0"/>
          </a:p>
          <a:p>
            <a:pPr algn="l"/>
            <a:r>
              <a:rPr lang="ru-RU" dirty="0" smtClean="0"/>
              <a:t>  Углекислый газ               Снотворные</a:t>
            </a:r>
          </a:p>
          <a:p>
            <a:pPr algn="l"/>
            <a:r>
              <a:rPr lang="ru-RU" dirty="0" smtClean="0"/>
              <a:t>                                         Наркотики </a:t>
            </a:r>
          </a:p>
          <a:p>
            <a:pPr algn="l"/>
            <a:r>
              <a:rPr lang="ru-RU" dirty="0" smtClean="0"/>
              <a:t>                                 Судорожные яды                                                                </a:t>
            </a:r>
          </a:p>
          <a:p>
            <a:pPr algn="l"/>
            <a:endParaRPr lang="ru-RU" dirty="0" smtClean="0"/>
          </a:p>
          <a:p>
            <a:pPr algn="l"/>
            <a:endParaRPr lang="ru-RU" dirty="0" smtClean="0"/>
          </a:p>
          <a:p>
            <a:pPr algn="l"/>
            <a:r>
              <a:rPr lang="ru-RU" dirty="0" smtClean="0"/>
              <a:t>       </a:t>
            </a:r>
            <a:endParaRPr lang="ru-RU" dirty="0"/>
          </a:p>
        </p:txBody>
      </p:sp>
      <p:pic>
        <p:nvPicPr>
          <p:cNvPr id="1027" name="Picture 3" descr="C:\Documents and Settings\XXX\Рабочий стол\1356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695700"/>
            <a:ext cx="2643174" cy="3162300"/>
          </a:xfrm>
          <a:prstGeom prst="rect">
            <a:avLst/>
          </a:prstGeom>
          <a:noFill/>
        </p:spPr>
      </p:pic>
      <p:cxnSp>
        <p:nvCxnSpPr>
          <p:cNvPr id="7" name="Прямая со стрелкой 6"/>
          <p:cNvCxnSpPr/>
          <p:nvPr/>
        </p:nvCxnSpPr>
        <p:spPr>
          <a:xfrm rot="5400000">
            <a:off x="4536281" y="1750207"/>
            <a:ext cx="1071570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16200000" flipH="1">
            <a:off x="6036479" y="2393149"/>
            <a:ext cx="2071702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170" name="Picture 2" descr="http://i036.radikal.ru/1004/f3/65bf0b54158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3357554" cy="37147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714612" y="0"/>
            <a:ext cx="6429388" cy="857232"/>
          </a:xfrm>
        </p:spPr>
        <p:txBody>
          <a:bodyPr/>
          <a:lstStyle/>
          <a:p>
            <a:pPr algn="ctr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Цианиды</a:t>
            </a:r>
            <a:endParaRPr lang="ru-RU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786050" y="1000108"/>
            <a:ext cx="6215106" cy="564360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Представители: синильная кислота и ее соли</a:t>
            </a:r>
          </a:p>
          <a:p>
            <a:pPr algn="just"/>
            <a:r>
              <a:rPr lang="ru-RU" dirty="0" smtClean="0"/>
              <a:t>Отравления крайне редки, и в основном связаны с неумеренным потреблением в пищу плодов и семян горького миндаля, абрикосов, так как они содержат гликозиды, которые гидролизируясь в желудке образуют синильную кислоту.</a:t>
            </a:r>
          </a:p>
          <a:p>
            <a:pPr algn="just"/>
            <a:r>
              <a:rPr lang="ru-RU" dirty="0" smtClean="0"/>
              <a:t>Механизм действия: стабилизация </a:t>
            </a:r>
            <a:r>
              <a:rPr lang="ru-RU" dirty="0" err="1" smtClean="0"/>
              <a:t>цитохромоксидазы</a:t>
            </a:r>
            <a:r>
              <a:rPr lang="ru-RU" dirty="0" smtClean="0"/>
              <a:t> в стойком трехвалентном состоянии железа             клетка может потребить лишь 20 % кислорода из крови.</a:t>
            </a:r>
          </a:p>
          <a:p>
            <a:pPr algn="just"/>
            <a:r>
              <a:rPr lang="ru-RU" dirty="0" smtClean="0"/>
              <a:t>Клиника: </a:t>
            </a:r>
            <a:r>
              <a:rPr lang="ru-RU" dirty="0" err="1" smtClean="0"/>
              <a:t>мидриаз</a:t>
            </a:r>
            <a:r>
              <a:rPr lang="ru-RU" dirty="0" smtClean="0"/>
              <a:t>, одышка, судороги, потеря сознания – при большой дозе; а при малой начало с головокружения, тошноты, тахикардии</a:t>
            </a:r>
          </a:p>
          <a:p>
            <a:pPr algn="just"/>
            <a:r>
              <a:rPr lang="ru-RU" dirty="0" smtClean="0"/>
              <a:t>Антидот: </a:t>
            </a:r>
            <a:r>
              <a:rPr lang="ru-RU" dirty="0" err="1" smtClean="0"/>
              <a:t>метгемоглобинобразователи</a:t>
            </a:r>
            <a:endParaRPr lang="ru-RU" dirty="0"/>
          </a:p>
        </p:txBody>
      </p:sp>
      <p:pic>
        <p:nvPicPr>
          <p:cNvPr id="1027" name="Picture 3" descr="C:\Documents and Settings\XXX\Рабочий стол\1356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695700"/>
            <a:ext cx="2643174" cy="3162300"/>
          </a:xfrm>
          <a:prstGeom prst="rect">
            <a:avLst/>
          </a:prstGeom>
          <a:noFill/>
        </p:spPr>
      </p:pic>
      <p:sp>
        <p:nvSpPr>
          <p:cNvPr id="9" name="Стрелка вправо 8"/>
          <p:cNvSpPr/>
          <p:nvPr/>
        </p:nvSpPr>
        <p:spPr>
          <a:xfrm>
            <a:off x="5429256" y="3857628"/>
            <a:ext cx="1500198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" name="Содержимое 4" descr="bild039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2714612" cy="37147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714612" y="0"/>
            <a:ext cx="6429388" cy="928670"/>
          </a:xfrm>
        </p:spPr>
        <p:txBody>
          <a:bodyPr/>
          <a:lstStyle/>
          <a:p>
            <a:pPr algn="ctr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Цианиды</a:t>
            </a:r>
            <a:endParaRPr lang="ru-RU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786050" y="1000108"/>
            <a:ext cx="6357950" cy="5857892"/>
          </a:xfrm>
        </p:spPr>
        <p:txBody>
          <a:bodyPr/>
          <a:lstStyle/>
          <a:p>
            <a:pPr algn="just"/>
            <a:r>
              <a:rPr lang="ru-RU" dirty="0" smtClean="0"/>
              <a:t>При вскрытии: </a:t>
            </a:r>
          </a:p>
          <a:p>
            <a:pPr algn="just"/>
            <a:r>
              <a:rPr lang="ru-RU" dirty="0" smtClean="0"/>
              <a:t>Признаки остро наступившей смерти + синюшно-красная окраска трупных пятен. </a:t>
            </a:r>
          </a:p>
          <a:p>
            <a:pPr algn="just"/>
            <a:r>
              <a:rPr lang="ru-RU" dirty="0" smtClean="0"/>
              <a:t>Запах горького миндаля из полостей.</a:t>
            </a:r>
          </a:p>
          <a:p>
            <a:pPr algn="just"/>
            <a:r>
              <a:rPr lang="ru-RU" dirty="0" smtClean="0"/>
              <a:t>Набухание слизистой оболочки желудка, окрашивание в красный цвет(</a:t>
            </a:r>
            <a:r>
              <a:rPr lang="ru-RU" dirty="0" err="1" smtClean="0"/>
              <a:t>циангематин</a:t>
            </a:r>
            <a:r>
              <a:rPr lang="ru-RU" dirty="0" smtClean="0"/>
              <a:t>).</a:t>
            </a:r>
          </a:p>
          <a:p>
            <a:pPr algn="just"/>
            <a:endParaRPr lang="ru-RU" dirty="0"/>
          </a:p>
        </p:txBody>
      </p:sp>
      <p:pic>
        <p:nvPicPr>
          <p:cNvPr id="1027" name="Picture 3" descr="C:\Documents and Settings\XXX\Рабочий стол\1356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695700"/>
            <a:ext cx="2643174" cy="3162300"/>
          </a:xfrm>
          <a:prstGeom prst="rect">
            <a:avLst/>
          </a:prstGeom>
          <a:noFill/>
        </p:spPr>
      </p:pic>
      <p:pic>
        <p:nvPicPr>
          <p:cNvPr id="5122" name="Picture 2" descr="http://s4.hubimg.com/u/2254991_f26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653897" cy="37147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714612" y="0"/>
            <a:ext cx="6286544" cy="785794"/>
          </a:xfrm>
        </p:spPr>
        <p:txBody>
          <a:bodyPr/>
          <a:lstStyle/>
          <a:p>
            <a:pPr algn="ctr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Сероводород</a:t>
            </a:r>
            <a:endParaRPr lang="ru-RU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714612" y="857232"/>
            <a:ext cx="6286544" cy="5857916"/>
          </a:xfrm>
        </p:spPr>
        <p:txBody>
          <a:bodyPr/>
          <a:lstStyle/>
          <a:p>
            <a:pPr algn="just"/>
            <a:r>
              <a:rPr lang="ru-RU" dirty="0" smtClean="0"/>
              <a:t>Это бесцветный газ, с запахом тухлых яиц.</a:t>
            </a:r>
          </a:p>
          <a:p>
            <a:pPr algn="just"/>
            <a:r>
              <a:rPr lang="ru-RU" dirty="0" smtClean="0"/>
              <a:t>Путь поступления: ингаляционный, через кожу</a:t>
            </a:r>
          </a:p>
          <a:p>
            <a:pPr algn="just"/>
            <a:r>
              <a:rPr lang="ru-RU" dirty="0" smtClean="0"/>
              <a:t>Механизм действия: необратимо блокирует железосодержащие ферменты.</a:t>
            </a:r>
          </a:p>
          <a:p>
            <a:pPr algn="just"/>
            <a:r>
              <a:rPr lang="ru-RU" dirty="0" smtClean="0"/>
              <a:t>Клиника: «судорожная» </a:t>
            </a:r>
            <a:r>
              <a:rPr lang="ru-RU" dirty="0" smtClean="0"/>
              <a:t>кома (быстрая и глубокая потеря сознания, сопровождающаяся судорогами, угнетением рефлексов, нарушением </a:t>
            </a:r>
            <a:r>
              <a:rPr lang="ru-RU" dirty="0" err="1" smtClean="0"/>
              <a:t>сердечно-сосудистой</a:t>
            </a:r>
            <a:r>
              <a:rPr lang="ru-RU" dirty="0" smtClean="0"/>
              <a:t> деятельности и дыхания, токсическим отеком легких.</a:t>
            </a:r>
            <a:endParaRPr lang="ru-RU" dirty="0" smtClean="0"/>
          </a:p>
          <a:p>
            <a:pPr algn="just"/>
            <a:r>
              <a:rPr lang="ru-RU" dirty="0" smtClean="0"/>
              <a:t>Вскрытие: признаки остро наступившей смерти в сочетании с вишнево-красной окраской крови и мягких тканей. Из полостей чувствуется запах тухлых яиц.</a:t>
            </a:r>
            <a:endParaRPr lang="ru-RU" dirty="0"/>
          </a:p>
        </p:txBody>
      </p:sp>
      <p:pic>
        <p:nvPicPr>
          <p:cNvPr id="1027" name="Picture 3" descr="C:\Documents and Settings\XXX\Рабочий стол\1356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695700"/>
            <a:ext cx="2643174" cy="3162300"/>
          </a:xfrm>
          <a:prstGeom prst="rect">
            <a:avLst/>
          </a:prstGeom>
          <a:noFill/>
        </p:spPr>
      </p:pic>
      <p:pic>
        <p:nvPicPr>
          <p:cNvPr id="4098" name="Picture 2" descr="http://chemistry-chemists.com/N6_2011/U7/hydrogen_sulfide-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714612" cy="37147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714612" y="0"/>
            <a:ext cx="6286544" cy="857232"/>
          </a:xfrm>
        </p:spPr>
        <p:txBody>
          <a:bodyPr/>
          <a:lstStyle/>
          <a:p>
            <a:pPr algn="ctr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Углекислый газ</a:t>
            </a:r>
            <a:endParaRPr lang="ru-RU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714612" y="857232"/>
            <a:ext cx="6429388" cy="5857916"/>
          </a:xfrm>
        </p:spPr>
        <p:txBody>
          <a:bodyPr/>
          <a:lstStyle/>
          <a:p>
            <a:pPr algn="just"/>
            <a:r>
              <a:rPr lang="ru-RU" dirty="0" smtClean="0"/>
              <a:t>Бесцветный газ, тяжелее воздуха.</a:t>
            </a:r>
          </a:p>
          <a:p>
            <a:pPr algn="just"/>
            <a:r>
              <a:rPr lang="ru-RU" dirty="0" smtClean="0"/>
              <a:t>Скапливается в плохо проветриваемых местах, где идут процессы брожения (выгребные ямы).</a:t>
            </a:r>
          </a:p>
          <a:p>
            <a:pPr algn="just"/>
            <a:r>
              <a:rPr lang="ru-RU" dirty="0" smtClean="0"/>
              <a:t>Концентрация в воздухе 30 % вызывает одышку, цианоз, судороги, потерю сознания, смерть.</a:t>
            </a:r>
          </a:p>
          <a:p>
            <a:pPr algn="just"/>
            <a:r>
              <a:rPr lang="ru-RU" dirty="0" smtClean="0"/>
              <a:t>На вскрытии: признаки остро наступившей смерти.</a:t>
            </a:r>
          </a:p>
          <a:p>
            <a:pPr algn="just"/>
            <a:r>
              <a:rPr lang="ru-RU" dirty="0" smtClean="0"/>
              <a:t>Решающее значение в экспертизе отводится анализу </a:t>
            </a:r>
            <a:r>
              <a:rPr lang="ru-RU" dirty="0" smtClean="0"/>
              <a:t>воздуха </a:t>
            </a:r>
            <a:r>
              <a:rPr lang="ru-RU" dirty="0" smtClean="0"/>
              <a:t>на месте происшествия</a:t>
            </a:r>
            <a:r>
              <a:rPr lang="ru-RU" dirty="0" smtClean="0"/>
              <a:t>.</a:t>
            </a:r>
          </a:p>
          <a:p>
            <a:pPr algn="just"/>
            <a:r>
              <a:rPr lang="ru-RU" dirty="0" smtClean="0"/>
              <a:t>Предельно допустимая концентрация СО2 в воздухе 30 мг</a:t>
            </a:r>
            <a:r>
              <a:rPr lang="en-US" dirty="0" smtClean="0"/>
              <a:t>/</a:t>
            </a:r>
            <a:r>
              <a:rPr lang="ru-RU" dirty="0" smtClean="0"/>
              <a:t>м3.</a:t>
            </a:r>
            <a:endParaRPr lang="ru-RU" dirty="0"/>
          </a:p>
        </p:txBody>
      </p:sp>
      <p:pic>
        <p:nvPicPr>
          <p:cNvPr id="1027" name="Picture 3" descr="C:\Documents and Settings\XXX\Рабочий стол\1356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695700"/>
            <a:ext cx="2643174" cy="3162300"/>
          </a:xfrm>
          <a:prstGeom prst="rect">
            <a:avLst/>
          </a:prstGeom>
          <a:noFill/>
        </p:spPr>
      </p:pic>
      <p:pic>
        <p:nvPicPr>
          <p:cNvPr id="3074" name="Picture 2" descr="http://www.linzik.com/uploads/posts/pics/Krupneishie_kompanii_ne_jelayut_snijat_vibrosi_uglekislog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714612" cy="36433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714612" y="142852"/>
            <a:ext cx="6429388" cy="642942"/>
          </a:xfrm>
        </p:spPr>
        <p:txBody>
          <a:bodyPr/>
          <a:lstStyle/>
          <a:p>
            <a:pPr algn="ctr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Отравления снотворными</a:t>
            </a:r>
            <a:endParaRPr lang="ru-RU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714612" y="857232"/>
            <a:ext cx="6429388" cy="5857916"/>
          </a:xfrm>
        </p:spPr>
        <p:txBody>
          <a:bodyPr/>
          <a:lstStyle/>
          <a:p>
            <a:pPr algn="just"/>
            <a:r>
              <a:rPr lang="ru-RU" dirty="0" smtClean="0"/>
              <a:t>Чаще всего отравления происходят производными барбитуровой кислоты и пиперидина.</a:t>
            </a:r>
          </a:p>
          <a:p>
            <a:pPr algn="just"/>
            <a:r>
              <a:rPr lang="ru-RU" dirty="0" smtClean="0"/>
              <a:t>Механизм действия: глубокое угнетение ЦНС +  гемодинамические нарушения.</a:t>
            </a:r>
          </a:p>
          <a:p>
            <a:pPr algn="just"/>
            <a:r>
              <a:rPr lang="ru-RU" dirty="0" smtClean="0"/>
              <a:t>Морфологическая картина весьма скудная. Признаки остро наступившей смерти в сочетании с дистрофическими изменениями внутренних органов и множественными </a:t>
            </a:r>
            <a:r>
              <a:rPr lang="ru-RU" dirty="0" err="1" smtClean="0"/>
              <a:t>периваскулярными</a:t>
            </a:r>
            <a:r>
              <a:rPr lang="ru-RU" dirty="0" smtClean="0"/>
              <a:t> кровоизлияниями</a:t>
            </a:r>
            <a:r>
              <a:rPr lang="ru-RU" dirty="0" smtClean="0"/>
              <a:t>.</a:t>
            </a:r>
            <a:endParaRPr lang="en-US" dirty="0" smtClean="0"/>
          </a:p>
          <a:p>
            <a:pPr algn="just"/>
            <a:r>
              <a:rPr lang="ru-RU" dirty="0" smtClean="0"/>
              <a:t>Смертельная доза снотворных веществ колеблется </a:t>
            </a:r>
            <a:r>
              <a:rPr lang="ru-RU" dirty="0" smtClean="0"/>
              <a:t>от 1 г для </a:t>
            </a:r>
            <a:r>
              <a:rPr lang="ru-RU" dirty="0" err="1" smtClean="0"/>
              <a:t>этаминал-натрия</a:t>
            </a:r>
            <a:r>
              <a:rPr lang="ru-RU" dirty="0" smtClean="0"/>
              <a:t> до 10-20 г для </a:t>
            </a:r>
            <a:r>
              <a:rPr lang="ru-RU" dirty="0" err="1" smtClean="0"/>
              <a:t>нокстрона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7" name="Picture 3" descr="C:\Documents and Settings\XXX\Рабочий стол\1356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695700"/>
            <a:ext cx="2643174" cy="3162300"/>
          </a:xfrm>
          <a:prstGeom prst="rect">
            <a:avLst/>
          </a:prstGeom>
          <a:noFill/>
        </p:spPr>
      </p:pic>
      <p:pic>
        <p:nvPicPr>
          <p:cNvPr id="6" name="Содержимое 4" descr="poBG0OaTxptnnkqoPseK1dyho1_400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2714612" cy="3657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2786050" y="0"/>
            <a:ext cx="6357950" cy="785794"/>
          </a:xfrm>
        </p:spPr>
        <p:txBody>
          <a:bodyPr/>
          <a:lstStyle/>
          <a:p>
            <a:pPr algn="ctr"/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Отравления стрихнином</a:t>
            </a:r>
            <a:endParaRPr lang="ru-RU" sz="32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714612" y="857232"/>
            <a:ext cx="6429388" cy="5857916"/>
          </a:xfrm>
        </p:spPr>
        <p:txBody>
          <a:bodyPr/>
          <a:lstStyle/>
          <a:p>
            <a:pPr algn="just"/>
            <a:r>
              <a:rPr lang="ru-RU" dirty="0" smtClean="0"/>
              <a:t>Алкалоид, содержащийся в семенах чилибухи, корнях рвотного ореха. Используется в медицине и сельском хозяйстве.</a:t>
            </a:r>
          </a:p>
          <a:p>
            <a:pPr algn="just"/>
            <a:r>
              <a:rPr lang="ru-RU" dirty="0" smtClean="0"/>
              <a:t>Механизм действия: активизация спинальных вставочных нейронов с нарушением процессов постсинаптического торможения.</a:t>
            </a:r>
          </a:p>
          <a:p>
            <a:pPr algn="just"/>
            <a:r>
              <a:rPr lang="ru-RU" dirty="0" smtClean="0"/>
              <a:t>Клиника: беспокойство, тянущие боли в жевательных мышцах, расстройство дыхания и глотания, судороги.</a:t>
            </a:r>
          </a:p>
          <a:p>
            <a:pPr algn="just"/>
            <a:r>
              <a:rPr lang="ru-RU" dirty="0" smtClean="0"/>
              <a:t>Смерть от асфиксии или паралича дыхательного центра.</a:t>
            </a:r>
          </a:p>
          <a:p>
            <a:pPr algn="just"/>
            <a:r>
              <a:rPr lang="ru-RU" dirty="0" smtClean="0"/>
              <a:t>При вскрытии: признаки остро наступившей смерти и резко выраженное окоченение. В желудке могут находится кристаллы стрихнина.</a:t>
            </a:r>
            <a:endParaRPr lang="ru-RU" dirty="0"/>
          </a:p>
        </p:txBody>
      </p:sp>
      <p:pic>
        <p:nvPicPr>
          <p:cNvPr id="1027" name="Picture 3" descr="C:\Documents and Settings\XXX\Рабочий стол\1356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695700"/>
            <a:ext cx="2643174" cy="3162300"/>
          </a:xfrm>
          <a:prstGeom prst="rect">
            <a:avLst/>
          </a:prstGeom>
          <a:noFill/>
        </p:spPr>
      </p:pic>
      <p:pic>
        <p:nvPicPr>
          <p:cNvPr id="1026" name="Picture 2" descr="http://www.utro.ua/static/img/2/a/2a2e43b6b6be30a69f2ff3dcda4c1534_446xF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2714612" cy="37147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1506" name="Picture 2" descr="http://img11.nnm.ru/a/c/e/1/6/3f8097135e528bf9ee7df2aa89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03090"/>
            <a:ext cx="9465916" cy="69610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148</TotalTime>
  <Words>427</Words>
  <Application>Microsoft Office PowerPoint</Application>
  <PresentationFormat>Экран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Изящная</vt:lpstr>
      <vt:lpstr>      Отравления ядами, вызывающими функциональные расстройства</vt:lpstr>
      <vt:lpstr>     Классификация</vt:lpstr>
      <vt:lpstr>      Цианиды</vt:lpstr>
      <vt:lpstr>      Цианиды</vt:lpstr>
      <vt:lpstr>      Сероводород</vt:lpstr>
      <vt:lpstr>      Углекислый газ</vt:lpstr>
      <vt:lpstr>     Отравления снотворными</vt:lpstr>
      <vt:lpstr>      Отравления стрихнином</vt:lpstr>
      <vt:lpstr>Слайд 9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Отравления ядами, вызывающими функциональные расстройства</dc:title>
  <dc:creator>HomeUser</dc:creator>
  <cp:lastModifiedBy>HomeUser</cp:lastModifiedBy>
  <cp:revision>16</cp:revision>
  <dcterms:created xsi:type="dcterms:W3CDTF">2012-12-26T18:53:36Z</dcterms:created>
  <dcterms:modified xsi:type="dcterms:W3CDTF">2012-12-26T21:23:59Z</dcterms:modified>
</cp:coreProperties>
</file>