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1ED3-0C79-4EC2-A725-BA998A5B6BC3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CDB-0B04-4F2F-B295-D8A4B26AB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 и 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Подготовлено</a:t>
            </a:r>
          </a:p>
          <a:p>
            <a:pPr marL="0" indent="432000" algn="just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Заведующим кафедрой промышленной технологии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лекарственных средств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курсом ФПК и ПК, профессором О.М. Хишовой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дражировочный котел загружают крупнокристаллический сахар. При вращении котла его увлажняют сахарным сиропом определенной концентрации до равномерного смачивания и обсыпают сахарной пудрой. Операции полива сахарным сиропом, обсыпки сахарной пудрой и сушки повторяют многократно до формирования глобул (шаровидных гранул).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4850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целью получения глобул одинакового размера их фракционируют с помощью барабанных сит, с расчетом, чтобы в 1 г содержалось около 40 гранул. Полученные таким образом глобулы являются ядром для дальнейшего наращивания действующих и вспомогательных веществ. Далее во вращающемся дражировочном котле глобулы увлажняют сахарным сиропом и обсыпают смесью действующих и вспомогательных веществ.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72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После наслаивания веществ проводят сушку теплым воздухом (40-50С). Операции увлажнения, обсыпки и сушки повторяют многократно до получения определенного веса драже (до наслаивания рассчитанного количества ДВ). Проводят сглаживание или полировку драже с помощью сахарного сиропа. Для окрашивания драже в состав сахарного сиропа вводят красители. После этого осуществляют глянцевание драже подобно таблеткам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дражированной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оболочкой.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572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Драже имеют правильную форму. Масса их колеблется в пределах от 0,1 до 0,5 г. Драже, содержащие одно и то же ДВ, окрашиваются в разные цвета в зависимости от дозировки.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6924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качестве вспомогательных веществ применяют сахарозу, лактозы моногидрат, сироп глюкозы, крахмал, кальция карбонат, магния карбонат основной,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этилцеллюлозу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ацетилцеллюлозу,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гидрогенизированные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жиры, стеариновую кислоту,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повидон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красители, разрешенные к медицинскому применению и лаки.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защиты АФИ от действия желудочного сока драже покрывают оболочкой, при этом применяют те же вещества, что и при получении кишечнорастворимых таблеток.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Испытания. 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Однородность содержания (независимо от содержания  в них действующего вещества или веществ; не проводится для поливитаминных лекарственных средств и для лекарственных средств, содержащих микроэлементы);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Однородность массы – ЛС считают выдержавшим испытание,  если не более двух индивидуальных масс отклоняются от средней более чем на 15%, при этом ни одна индивидуальная масса не должна отклоняться от средней более чем на 30% или на величину, в два раза превышающую установленную в частной статье норму отклонения.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Испытания.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Распадаемость – Тест Распадаемость для  таблеток и капсул, среда растворения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вода Р,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каждую стеклянную трубку помещают диск. Прибор включают на 60 мин и исследуют состояние драже. Если не выдерживают испытание вследствие  прилипания к дискам, испытание повторяют на следующих шести драже без дисков. ЛС выдерживает испытание, если все шесть драже распались.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Испытания.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Растворение. Драже должны выдерживать испытание, если нет других указаний в частной статье. Проводят для подтверждения высвобождения действующего вещества или веществ. Если проводят испытание по показателю «Растворение», испытание по показателю «Распадаемость» не требуется.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pPr algn="ctr" eaLnBrk="1" hangingPunct="1"/>
            <a:r>
              <a:rPr lang="be-BY" dirty="0" smtClean="0">
                <a:solidFill>
                  <a:srgbClr val="CC3300"/>
                </a:solidFill>
              </a:rPr>
              <a:t>Гранулы</a:t>
            </a:r>
          </a:p>
        </p:txBody>
      </p:sp>
      <p:sp>
        <p:nvSpPr>
          <p:cNvPr id="131075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928688"/>
            <a:ext cx="8715375" cy="5643562"/>
          </a:xfrm>
        </p:spPr>
        <p:txBody>
          <a:bodyPr>
            <a:normAutofit/>
          </a:bodyPr>
          <a:lstStyle/>
          <a:p>
            <a:pPr marL="0" indent="432000" algn="just" eaLnBrk="1" hangingPunct="1">
              <a:spcBef>
                <a:spcPts val="0"/>
              </a:spcBef>
              <a:buFont typeface="Arial" charset="0"/>
              <a:buNone/>
            </a:pPr>
            <a:r>
              <a:rPr lang="be-BY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Гранулы – твердая лекарственная форма, которая состоит из твердых сухих, достаточно прочных агрегатов частиц порошка. Гранулы имеют вид крупинок круглой, цилиндрической или неправильной формы и предназначены для орального применения: для проглатывания, разжевывания, растворения, диспергирования в воде или другой подходящей жидкости перед применением.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Гранулы содержат действующие и вспомогательные вещества.  В качестве вспомогательных веществ применяют сахарозу, лактозы моногидрат, натрия гидрокарбонат, кислоту лимонную безводную, кислоту винную, кальция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дифосфат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двухзамещенный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крахмал, декстрин, глюкозу, сироп сахарный, красители, разрешенные к медицинскому применению,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ароматизаторы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корригенты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вкуса, консерванты.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447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Гранулы могут быть «шипучие», покрытые оболочкой, кишечнорастворимые, с модифицированным высвобождением.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Целесообразность производства гранул: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гранулированием можно повысить устойчивость действующих веществ (особенно отсыревающих); способствовать более быстрому растворению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корригированию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вкуса.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728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преодолеть несовместимость действующих веществ; возможность применения в педиатрии.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Производство гранул.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Осуществляется как и производство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гранулята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для таблеток – влажным гранулированием (продавливание и структурное гранулирование), гранулирование прессованием или прокаткой,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влагоактивированное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гранулирование.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04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Готовые гранулы должны быть однородны по окраске и по размерам. Размер гранул должен быть 0,2-3,0 мм (определяется с помощью ситового анализа). Обычно количество более мелких и более крупных гранул не должно превышать в сумме 5%. Гранулы выпускаются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однодозовых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пакетах из многослойного материала, состоящего из бумаги и фольги, покрытой с двух сторон полиэтиленом, в пакетах из ламинированной бумаги (саше),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многодозовых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полимерных контейнерах или стеклянных контейнерах с мерной ложкой в пачках.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27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b="1" dirty="0" smtClean="0"/>
              <a:t>Испытания.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Однородность дозированных единиц (</a:t>
            </a:r>
            <a:r>
              <a:rPr lang="ru-RU" dirty="0" err="1" smtClean="0"/>
              <a:t>однодозовые</a:t>
            </a:r>
            <a:r>
              <a:rPr lang="ru-RU" dirty="0" smtClean="0"/>
              <a:t> гранулы);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Однородность содержания (гранулы в </a:t>
            </a:r>
            <a:r>
              <a:rPr lang="ru-RU" dirty="0" err="1" smtClean="0"/>
              <a:t>однодозовых</a:t>
            </a:r>
            <a:r>
              <a:rPr lang="ru-RU" dirty="0" smtClean="0"/>
              <a:t> контейнерах с содержанием действующего вещества менее 2 мг или менее 2% от общей массы содержимого);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Однородность массы (гранулы в </a:t>
            </a:r>
            <a:r>
              <a:rPr lang="ru-RU" dirty="0" err="1" smtClean="0"/>
              <a:t>однодозовых</a:t>
            </a:r>
            <a:r>
              <a:rPr lang="ru-RU" dirty="0" smtClean="0"/>
              <a:t> контейнерах, за исключением гранул, покрытых оболочкой);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/>
              <a:t>Однородность массы одной дозы, высвобождаемой из </a:t>
            </a:r>
            <a:r>
              <a:rPr lang="ru-RU" dirty="0" err="1" smtClean="0"/>
              <a:t>многодозового</a:t>
            </a:r>
            <a:r>
              <a:rPr lang="ru-RU" dirty="0" smtClean="0"/>
              <a:t> контейнера (гранулы в </a:t>
            </a:r>
            <a:r>
              <a:rPr lang="ru-RU" dirty="0" err="1" smtClean="0"/>
              <a:t>многодозовых</a:t>
            </a:r>
            <a:r>
              <a:rPr lang="ru-RU" dirty="0" smtClean="0"/>
              <a:t> контейнерах).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43200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Испытания. 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«Шипучие» гранулы – Распадаемость (в течение не более 5 мин);</a:t>
            </a:r>
          </a:p>
          <a:p>
            <a:pPr marL="0" indent="432000" algn="just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Гранулы, покрытые оболочкой, с модифицированным высвобождением, кишечнорастворимые  – Растворение (Тест Растворения для твердых дозированных форм).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Драже – твердая дозированная форма для орального применения, получаемая путем многократного наслаивания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дражирования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действующих и вспомогательных веществ на сахарные гранулы. Вся масса драже образуется путем наслаивания, у таблетки наслаивается только оболочка. </a:t>
            </a:r>
          </a:p>
          <a:p>
            <a:pPr marL="0" indent="432000" algn="just">
              <a:spcBef>
                <a:spcPts val="0"/>
              </a:spcBef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Промышленное производство драже осуществляется в дражировочных котлах.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2017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887</Words>
  <Application>Microsoft Office PowerPoint</Application>
  <PresentationFormat>Экран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Гранулы и Драже</vt:lpstr>
      <vt:lpstr>Гранулы</vt:lpstr>
      <vt:lpstr>Гранулы</vt:lpstr>
      <vt:lpstr>Гранулы</vt:lpstr>
      <vt:lpstr>Гранулы</vt:lpstr>
      <vt:lpstr>Гранулы</vt:lpstr>
      <vt:lpstr>Гранулы</vt:lpstr>
      <vt:lpstr>Гранулы</vt:lpstr>
      <vt:lpstr>Драже</vt:lpstr>
      <vt:lpstr>Драже</vt:lpstr>
      <vt:lpstr>Драже</vt:lpstr>
      <vt:lpstr>Драже</vt:lpstr>
      <vt:lpstr>Драже</vt:lpstr>
      <vt:lpstr>Драже</vt:lpstr>
      <vt:lpstr>Драже</vt:lpstr>
      <vt:lpstr>Драже</vt:lpstr>
      <vt:lpstr>Драже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Гранулы</dc:title>
  <dc:creator>Admin</dc:creator>
  <cp:lastModifiedBy>Admin</cp:lastModifiedBy>
  <cp:revision>3</cp:revision>
  <dcterms:created xsi:type="dcterms:W3CDTF">2018-10-17T13:22:07Z</dcterms:created>
  <dcterms:modified xsi:type="dcterms:W3CDTF">2018-10-17T13:40:30Z</dcterms:modified>
</cp:coreProperties>
</file>