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5E3B-FEFD-4648-86CB-6DA28A94A8B7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3F0D-6226-4A70-A8D5-92EDA5D71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5E3B-FEFD-4648-86CB-6DA28A94A8B7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3F0D-6226-4A70-A8D5-92EDA5D71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5E3B-FEFD-4648-86CB-6DA28A94A8B7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3F0D-6226-4A70-A8D5-92EDA5D71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5E3B-FEFD-4648-86CB-6DA28A94A8B7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3F0D-6226-4A70-A8D5-92EDA5D71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5E3B-FEFD-4648-86CB-6DA28A94A8B7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3F0D-6226-4A70-A8D5-92EDA5D71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5E3B-FEFD-4648-86CB-6DA28A94A8B7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3F0D-6226-4A70-A8D5-92EDA5D71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5E3B-FEFD-4648-86CB-6DA28A94A8B7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3F0D-6226-4A70-A8D5-92EDA5D71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5E3B-FEFD-4648-86CB-6DA28A94A8B7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3F0D-6226-4A70-A8D5-92EDA5D71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5E3B-FEFD-4648-86CB-6DA28A94A8B7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3F0D-6226-4A70-A8D5-92EDA5D71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5E3B-FEFD-4648-86CB-6DA28A94A8B7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3F0D-6226-4A70-A8D5-92EDA5D71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5E3B-FEFD-4648-86CB-6DA28A94A8B7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3F0D-6226-4A70-A8D5-92EDA5D71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75E3B-FEFD-4648-86CB-6DA28A94A8B7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63F0D-6226-4A70-A8D5-92EDA5D71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642918"/>
            <a:ext cx="7772400" cy="1470025"/>
          </a:xfrm>
        </p:spPr>
        <p:txBody>
          <a:bodyPr/>
          <a:lstStyle/>
          <a:p>
            <a:r>
              <a:rPr lang="ru-RU" dirty="0" smtClean="0"/>
              <a:t>Пленочные покрытия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2714620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Подготовлено заведующим кафедрой промышленной технологии лекарственных средств с курсом ФПК и ПК, профессором О.М. Хишовой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857250"/>
          </a:xfrm>
        </p:spPr>
        <p:txBody>
          <a:bodyPr/>
          <a:lstStyle/>
          <a:p>
            <a:pPr algn="ctr" eaLnBrk="1" hangingPunct="1"/>
            <a:r>
              <a:rPr lang="ru-RU" sz="4800" b="1" u="sng" dirty="0" smtClean="0">
                <a:solidFill>
                  <a:schemeClr val="hlink"/>
                </a:solidFill>
              </a:rPr>
              <a:t> Пленочные покрытия</a:t>
            </a:r>
            <a:endParaRPr lang="be-BY" dirty="0" smtClean="0">
              <a:solidFill>
                <a:schemeClr val="hlink"/>
              </a:solidFill>
            </a:endParaRPr>
          </a:p>
        </p:txBody>
      </p:sp>
      <p:sp>
        <p:nvSpPr>
          <p:cNvPr id="102402" name="Содержимое 2"/>
          <p:cNvSpPr>
            <a:spLocks noGrp="1"/>
          </p:cNvSpPr>
          <p:nvPr>
            <p:ph idx="1"/>
          </p:nvPr>
        </p:nvSpPr>
        <p:spPr>
          <a:xfrm>
            <a:off x="142875" y="1143000"/>
            <a:ext cx="8858250" cy="5500688"/>
          </a:xfrm>
        </p:spPr>
        <p:txBody>
          <a:bodyPr/>
          <a:lstStyle/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endParaRPr lang="ru-RU" sz="3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Кишечнорастворимые.</a:t>
            </a:r>
          </a:p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Применяют природные вещества: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карнаубский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воск, казеин, кератин, парафин,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церизин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спермацет,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цетиловый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спирт.</a:t>
            </a:r>
          </a:p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Синтетические продукты: стеариновая кислота в сочетании с жирами и желчными кислотами,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бутилстеарат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фталаты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декстрана,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гидроксипропилметилцеллюлозы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АФЦ,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моносукцинаты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ацетилцеллюлозы,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метилфталилцеллюлозы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сополимеры анионного характера метакриловой кислоты и метилметакрилата («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Ойдрагит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Ойдрагит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»).</a:t>
            </a:r>
          </a:p>
          <a:p>
            <a:pPr marL="0" indent="457200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Ойдрагит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растворимы в кишечном соке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6 и выше,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Ойдрагит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выше 7.</a:t>
            </a:r>
          </a:p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0" y="142875"/>
            <a:ext cx="8501063" cy="85725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857250"/>
          </a:xfrm>
        </p:spPr>
        <p:txBody>
          <a:bodyPr/>
          <a:lstStyle/>
          <a:p>
            <a:pPr algn="ctr" eaLnBrk="1" hangingPunct="1"/>
            <a:r>
              <a:rPr lang="ru-RU" sz="4800" b="1" u="sng" dirty="0" smtClean="0">
                <a:solidFill>
                  <a:schemeClr val="hlink"/>
                </a:solidFill>
              </a:rPr>
              <a:t> Пленочные покрытия</a:t>
            </a:r>
            <a:endParaRPr lang="be-BY" dirty="0" smtClean="0">
              <a:solidFill>
                <a:schemeClr val="hlink"/>
              </a:solidFill>
            </a:endParaRPr>
          </a:p>
        </p:txBody>
      </p:sp>
      <p:sp>
        <p:nvSpPr>
          <p:cNvPr id="102402" name="Содержимое 2"/>
          <p:cNvSpPr>
            <a:spLocks noGrp="1"/>
          </p:cNvSpPr>
          <p:nvPr>
            <p:ph idx="1"/>
          </p:nvPr>
        </p:nvSpPr>
        <p:spPr>
          <a:xfrm>
            <a:off x="142875" y="1143000"/>
            <a:ext cx="8858250" cy="5500688"/>
          </a:xfrm>
        </p:spPr>
        <p:txBody>
          <a:bodyPr/>
          <a:lstStyle/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endParaRPr lang="ru-RU" sz="3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Кишечнорастворимые.</a:t>
            </a:r>
          </a:p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endParaRPr lang="ru-RU" sz="3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Пример: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Ойдрагит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представляет собой 30% водную дисперсию сополимера метакриловой кислоты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этилакрилата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добавлением в качестве эмульгаторов 0,7% натрия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лаурилсульфата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2,3% твина-80, перед нанесением разбавляют водой. Для получения окрашенных оболочек в растворы добавляют пигменты и красители. Для повышения эластичности пленки вводят пластификаторы в количестве 10% от содержания сухого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пленкообразователя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0" y="142875"/>
            <a:ext cx="8501063" cy="85725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857250"/>
          </a:xfrm>
        </p:spPr>
        <p:txBody>
          <a:bodyPr/>
          <a:lstStyle/>
          <a:p>
            <a:pPr algn="ctr" eaLnBrk="1" hangingPunct="1"/>
            <a:r>
              <a:rPr lang="ru-RU" sz="4800" b="1" u="sng" dirty="0" smtClean="0">
                <a:solidFill>
                  <a:schemeClr val="hlink"/>
                </a:solidFill>
              </a:rPr>
              <a:t> Пленочные покрытия</a:t>
            </a:r>
            <a:endParaRPr lang="be-BY" dirty="0" smtClean="0">
              <a:solidFill>
                <a:schemeClr val="hlink"/>
              </a:solidFill>
            </a:endParaRPr>
          </a:p>
        </p:txBody>
      </p:sp>
      <p:sp>
        <p:nvSpPr>
          <p:cNvPr id="102402" name="Содержимое 2"/>
          <p:cNvSpPr>
            <a:spLocks noGrp="1"/>
          </p:cNvSpPr>
          <p:nvPr>
            <p:ph idx="1"/>
          </p:nvPr>
        </p:nvSpPr>
        <p:spPr>
          <a:xfrm>
            <a:off x="142875" y="1143000"/>
            <a:ext cx="8858250" cy="5500688"/>
          </a:xfrm>
        </p:spPr>
        <p:txBody>
          <a:bodyPr/>
          <a:lstStyle/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endParaRPr lang="ru-RU" sz="3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Кишечнорастворимые.</a:t>
            </a:r>
          </a:p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основе акриловых сополимеров выпускаются готовые системы кишечнорастворимых покрытий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Адвантика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Пэфомэнс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 Основой композиции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Экрил-Изи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фирмы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Колоркон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является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Ойдрагит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100-55» («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Ойдрагит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 высушенный в распылительной сушилке»). 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Экрил-Изи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содержит также тальк, титана диоксид и пластификатор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триэтилцитрат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Перед применением система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диспергируется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воде с добавлением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антивспенивателя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30%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симетиконовой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эмульсии.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0" y="142875"/>
            <a:ext cx="8501063" cy="85725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857250"/>
          </a:xfrm>
        </p:spPr>
        <p:txBody>
          <a:bodyPr/>
          <a:lstStyle/>
          <a:p>
            <a:pPr algn="ctr" eaLnBrk="1" hangingPunct="1"/>
            <a:r>
              <a:rPr lang="ru-RU" sz="4800" b="1" u="sng" dirty="0" smtClean="0">
                <a:solidFill>
                  <a:schemeClr val="hlink"/>
                </a:solidFill>
              </a:rPr>
              <a:t> Пленочные покрытия</a:t>
            </a:r>
            <a:endParaRPr lang="be-BY" dirty="0" smtClean="0">
              <a:solidFill>
                <a:schemeClr val="hlink"/>
              </a:solidFill>
            </a:endParaRPr>
          </a:p>
        </p:txBody>
      </p:sp>
      <p:sp>
        <p:nvSpPr>
          <p:cNvPr id="102402" name="Содержимое 2"/>
          <p:cNvSpPr>
            <a:spLocks noGrp="1"/>
          </p:cNvSpPr>
          <p:nvPr>
            <p:ph idx="1"/>
          </p:nvPr>
        </p:nvSpPr>
        <p:spPr>
          <a:xfrm>
            <a:off x="142875" y="1143000"/>
            <a:ext cx="8858250" cy="5500688"/>
          </a:xfrm>
        </p:spPr>
        <p:txBody>
          <a:bodyPr/>
          <a:lstStyle/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endParaRPr lang="ru-RU" sz="3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Кишечнорастворимые.</a:t>
            </a:r>
          </a:p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endParaRPr lang="ru-RU" sz="3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Кишечнорастворимые покрытия выдерживают (2-4 часа и более) воздействие желудочного сока, что позволяет таким таблеткам в неизменном виде пройти через желудок. В кишечном соке они распадаются в течение 1 часа, обеспечивая высвобождение АФИ в кишечнике.</a:t>
            </a:r>
          </a:p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0" y="142875"/>
            <a:ext cx="8501063" cy="85725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857250"/>
          </a:xfrm>
        </p:spPr>
        <p:txBody>
          <a:bodyPr/>
          <a:lstStyle/>
          <a:p>
            <a:pPr algn="ctr" eaLnBrk="1" hangingPunct="1"/>
            <a:r>
              <a:rPr lang="ru-RU" sz="4800" b="1" u="sng" dirty="0" smtClean="0">
                <a:solidFill>
                  <a:schemeClr val="hlink"/>
                </a:solidFill>
              </a:rPr>
              <a:t>Пленочные покрытия</a:t>
            </a:r>
            <a:endParaRPr lang="be-BY" dirty="0" smtClean="0">
              <a:solidFill>
                <a:schemeClr val="hlink"/>
              </a:solidFill>
            </a:endParaRPr>
          </a:p>
        </p:txBody>
      </p:sp>
      <p:sp>
        <p:nvSpPr>
          <p:cNvPr id="104450" name="Содержимое 2"/>
          <p:cNvSpPr>
            <a:spLocks noGrp="1"/>
          </p:cNvSpPr>
          <p:nvPr>
            <p:ph idx="1"/>
          </p:nvPr>
        </p:nvSpPr>
        <p:spPr>
          <a:xfrm>
            <a:off x="214313" y="1214438"/>
            <a:ext cx="8786812" cy="5429250"/>
          </a:xfrm>
        </p:spPr>
        <p:txBody>
          <a:bodyPr>
            <a:normAutofit fontScale="92500" lnSpcReduction="20000"/>
          </a:bodyPr>
          <a:lstStyle/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Нерастворимые.</a:t>
            </a:r>
          </a:p>
          <a:p>
            <a:pPr marL="0" indent="4320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Нерастворимые ни в воде, ни в физиологических жидкостях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320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Защищают таблетки от механических повреждений и воздействия атмосферной влаги, пролонгируют действие веществ.</a:t>
            </a:r>
          </a:p>
          <a:p>
            <a:pPr marL="0" indent="4320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ним относя ЭЦ,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монолаурат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полиэтиленсорбита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ПАВ, сополимеры сложных эфиров акриловой и метакриловой кислот с низким содержанием четвертичных аммониевых групп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Ойдрагит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Ойдрагит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нейтральный по характеру сополимер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этилакрилата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метилакрилата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Ойдрагит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0" y="142875"/>
            <a:ext cx="8501063" cy="85725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715375" cy="857250"/>
          </a:xfrm>
        </p:spPr>
        <p:txBody>
          <a:bodyPr/>
          <a:lstStyle/>
          <a:p>
            <a:pPr algn="ctr" eaLnBrk="1" hangingPunct="1"/>
            <a:r>
              <a:rPr lang="ru-RU" sz="4800" b="1" u="sng" dirty="0" smtClean="0">
                <a:solidFill>
                  <a:schemeClr val="hlink"/>
                </a:solidFill>
              </a:rPr>
              <a:t>Пленочные покрытия</a:t>
            </a:r>
            <a:endParaRPr lang="be-BY" dirty="0" smtClean="0">
              <a:solidFill>
                <a:schemeClr val="hlink"/>
              </a:solidFill>
            </a:endParaRPr>
          </a:p>
        </p:txBody>
      </p:sp>
      <p:sp>
        <p:nvSpPr>
          <p:cNvPr id="105474" name="Содержимое 2"/>
          <p:cNvSpPr>
            <a:spLocks noGrp="1"/>
          </p:cNvSpPr>
          <p:nvPr>
            <p:ph idx="1"/>
          </p:nvPr>
        </p:nvSpPr>
        <p:spPr>
          <a:xfrm>
            <a:off x="142875" y="1143000"/>
            <a:ext cx="8858250" cy="5500688"/>
          </a:xfrm>
        </p:spPr>
        <p:txBody>
          <a:bodyPr/>
          <a:lstStyle/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Нерастворимые.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 eaLnBrk="1" hangingPunct="1">
              <a:spcBef>
                <a:spcPts val="0"/>
              </a:spcBef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Разрушение таблеток в ЖКТ (варианты).</a:t>
            </a:r>
          </a:p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AutoNum type="romanU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таблетку через поры в оболочке поступает жидкость, действующие вещества растворяются и диффундируют наружу за счет разности концентраций.</a:t>
            </a:r>
          </a:p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AutoNum type="romanU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Жидкость вызывает набухание содержимого таблетки и разрыв покрытия.</a:t>
            </a:r>
            <a:endParaRPr lang="be-BY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0" y="142875"/>
            <a:ext cx="8501063" cy="85725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715375" cy="857250"/>
          </a:xfrm>
        </p:spPr>
        <p:txBody>
          <a:bodyPr/>
          <a:lstStyle/>
          <a:p>
            <a:pPr algn="ctr" eaLnBrk="1" hangingPunct="1"/>
            <a:r>
              <a:rPr lang="ru-RU" sz="4800" b="1" u="sng" dirty="0" smtClean="0">
                <a:solidFill>
                  <a:schemeClr val="hlink"/>
                </a:solidFill>
              </a:rPr>
              <a:t>Пленочные покрытия</a:t>
            </a:r>
            <a:endParaRPr lang="be-BY" dirty="0" smtClean="0">
              <a:solidFill>
                <a:schemeClr val="hlink"/>
              </a:solidFill>
            </a:endParaRPr>
          </a:p>
        </p:txBody>
      </p:sp>
      <p:sp>
        <p:nvSpPr>
          <p:cNvPr id="105474" name="Содержимое 2"/>
          <p:cNvSpPr>
            <a:spLocks noGrp="1"/>
          </p:cNvSpPr>
          <p:nvPr>
            <p:ph idx="1"/>
          </p:nvPr>
        </p:nvSpPr>
        <p:spPr>
          <a:xfrm>
            <a:off x="142875" y="1143000"/>
            <a:ext cx="8858250" cy="5500688"/>
          </a:xfrm>
        </p:spPr>
        <p:txBody>
          <a:bodyPr/>
          <a:lstStyle/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Нерастворимые.</a:t>
            </a:r>
          </a:p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Пленкообразователи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наносят на таблетки в виде растворов в этиловом, изопропиловом спирте, ацетоне,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метиленхлориде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получения нерастворимых оболочек используются готовые системы пленочных покрытий: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Шюрелиз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 фирмы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Колоркон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 и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Адвантиа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Прайм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 на основе ЭЦ. Скорость высвобождения АФИ из таблетки зависит от толщины пленки.</a:t>
            </a:r>
          </a:p>
          <a:p>
            <a:pPr marL="0" indent="432000" algn="just" eaLnBrk="1" hangingPunct="1">
              <a:spcBef>
                <a:spcPts val="0"/>
              </a:spcBef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0" y="142875"/>
            <a:ext cx="8501063" cy="85725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8858250" cy="857250"/>
          </a:xfrm>
        </p:spPr>
        <p:txBody>
          <a:bodyPr/>
          <a:lstStyle/>
          <a:p>
            <a:pPr algn="ctr" eaLnBrk="1" hangingPunct="1"/>
            <a:r>
              <a:rPr lang="ru-RU" sz="4800" b="1" u="sng" dirty="0" smtClean="0">
                <a:solidFill>
                  <a:schemeClr val="hlink"/>
                </a:solidFill>
              </a:rPr>
              <a:t>Пленочные покрытия</a:t>
            </a:r>
            <a:endParaRPr lang="be-BY" dirty="0" smtClean="0">
              <a:solidFill>
                <a:schemeClr val="hlink"/>
              </a:solidFill>
            </a:endParaRPr>
          </a:p>
        </p:txBody>
      </p:sp>
      <p:sp>
        <p:nvSpPr>
          <p:cNvPr id="100354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10000"/>
          </a:bodyPr>
          <a:lstStyle/>
          <a:p>
            <a:pPr marL="71438" indent="342900" algn="ctr" eaLnBrk="1" hangingPunct="1">
              <a:buFont typeface="Calibri" pitchFamily="34" charset="0"/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marL="71438" indent="342900" algn="ctr" eaLnBrk="1" hangingPunct="1">
              <a:buFont typeface="Calibri" pitchFamily="34" charset="0"/>
              <a:buNone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Водорастворимые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1438" indent="342900" algn="ctr" eaLnBrk="1" hangingPunct="1">
              <a:buFont typeface="Calibri" pitchFamily="34" charset="0"/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Растворимы в воде и в желудочном соке.</a:t>
            </a:r>
          </a:p>
          <a:p>
            <a:pPr marL="0" indent="4320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Макроголы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ПВП в виде 20-30% раствора в 50-90% этиловом или изопропиловом спиртах, МЦ, натриевая соль КМЦ в виде 4-7% водных растворов.</a:t>
            </a:r>
          </a:p>
          <a:p>
            <a:pPr marL="0" indent="4320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Применяют оптимизированные готовые системы, выпускаемые в виде порошка. Перед нанесением на таблетки порошок достаточно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диспергировать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воде. Это сокращает время приготовления суспензии, не требует использования органических растворителей и снижает риск контаминации.</a:t>
            </a:r>
            <a:endParaRPr lang="be-BY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0"/>
            <a:ext cx="8501062" cy="85725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8858250" cy="857250"/>
          </a:xfrm>
        </p:spPr>
        <p:txBody>
          <a:bodyPr/>
          <a:lstStyle/>
          <a:p>
            <a:pPr algn="ctr" eaLnBrk="1" hangingPunct="1"/>
            <a:r>
              <a:rPr lang="ru-RU" sz="4800" b="1" u="sng" dirty="0" smtClean="0">
                <a:solidFill>
                  <a:schemeClr val="hlink"/>
                </a:solidFill>
              </a:rPr>
              <a:t>Пленочные покрытия</a:t>
            </a:r>
            <a:endParaRPr lang="be-BY" dirty="0" smtClean="0">
              <a:solidFill>
                <a:schemeClr val="hlink"/>
              </a:solidFill>
            </a:endParaRPr>
          </a:p>
        </p:txBody>
      </p:sp>
      <p:sp>
        <p:nvSpPr>
          <p:cNvPr id="100354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marL="71438" indent="342900" algn="ctr" eaLnBrk="1" hangingPunct="1">
              <a:buFont typeface="Calibri" pitchFamily="34" charset="0"/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marL="71438" indent="342900" algn="ctr" eaLnBrk="1" hangingPunct="1">
              <a:buFont typeface="Calibri" pitchFamily="34" charset="0"/>
              <a:buNone/>
            </a:pP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Водорастворимые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680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be-BY" sz="2800" dirty="0" smtClean="0">
                <a:latin typeface="Times New Roman" pitchFamily="18" charset="0"/>
                <a:cs typeface="Times New Roman" pitchFamily="18" charset="0"/>
              </a:rPr>
              <a:t>Такие системы стандартизованы, с их помощью получают качественные стандартизированные покрытия на таблетках.</a:t>
            </a:r>
          </a:p>
          <a:p>
            <a:pPr marL="0" indent="4680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be-BY" sz="2800" dirty="0" smtClean="0">
                <a:latin typeface="Times New Roman" pitchFamily="18" charset="0"/>
                <a:cs typeface="Times New Roman" pitchFamily="18" charset="0"/>
              </a:rPr>
              <a:t>Пример: “Опадрай” фирма “Колоркон” (Англия); “Адвантиа Прайм” фирма “АйЭсПи” (США), состоят из гидроксипропилцеллюлозы или гидроксипропилметилцеллюлозы, пластификаторов макрогола 400 , полисорбата 80, титана диоксида , талька.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0"/>
            <a:ext cx="8501062" cy="85725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8858250" cy="857250"/>
          </a:xfrm>
        </p:spPr>
        <p:txBody>
          <a:bodyPr/>
          <a:lstStyle/>
          <a:p>
            <a:pPr algn="ctr" eaLnBrk="1" hangingPunct="1"/>
            <a:r>
              <a:rPr lang="ru-RU" sz="4800" b="1" u="sng" dirty="0" smtClean="0">
                <a:solidFill>
                  <a:schemeClr val="hlink"/>
                </a:solidFill>
              </a:rPr>
              <a:t>Пленочные покрытия</a:t>
            </a:r>
            <a:endParaRPr lang="be-BY" dirty="0" smtClean="0">
              <a:solidFill>
                <a:schemeClr val="hlink"/>
              </a:solidFill>
            </a:endParaRPr>
          </a:p>
        </p:txBody>
      </p:sp>
      <p:sp>
        <p:nvSpPr>
          <p:cNvPr id="100354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 marL="71438" indent="342900" algn="ctr" eaLnBrk="1" hangingPunct="1">
              <a:buFont typeface="Calibri" pitchFamily="34" charset="0"/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marL="71438" indent="342900" algn="ctr" eaLnBrk="1" hangingPunct="1">
              <a:buFont typeface="Calibri" pitchFamily="34" charset="0"/>
              <a:buNone/>
            </a:pP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Водорастворимые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320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be-BY" sz="2800" dirty="0" smtClean="0">
                <a:latin typeface="Times New Roman" pitchFamily="18" charset="0"/>
                <a:cs typeface="Times New Roman" pitchFamily="18" charset="0"/>
              </a:rPr>
              <a:t>Сепифильм 752 фирмы “Септик” (Франция) – смесь 35% гидроксипропилметилцеллюлозы, 10% полиоксил -40-стеарата, 20% титана диоксида и 35% микрокристаллической целлюлозы. </a:t>
            </a:r>
          </a:p>
          <a:p>
            <a:pPr marL="0" indent="4320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be-BY" sz="2800" dirty="0" smtClean="0">
                <a:latin typeface="Times New Roman" pitchFamily="18" charset="0"/>
                <a:cs typeface="Times New Roman" pitchFamily="18" charset="0"/>
              </a:rPr>
              <a:t>С помощью перечисленных пленкообразователей образуется более равномерная эластичная глянцевая пленка.</a:t>
            </a:r>
          </a:p>
          <a:p>
            <a:pPr marL="0" indent="4320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be-BY" sz="2800" dirty="0" smtClean="0">
                <a:latin typeface="Times New Roman" pitchFamily="18" charset="0"/>
                <a:cs typeface="Times New Roman" pitchFamily="18" charset="0"/>
              </a:rPr>
              <a:t>К водным или органическим пленочным составам на основе производных целлюлозы может добавляться Плаздон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-630 в количестве 5-50% для улучшения пластичности пленки, увеличения стабильности цвета и адгезии оболочки к гидрофобной поверхности таблетки.</a:t>
            </a:r>
            <a:endParaRPr lang="be-BY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0"/>
            <a:ext cx="8501062" cy="85725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8786813" cy="928688"/>
          </a:xfrm>
        </p:spPr>
        <p:txBody>
          <a:bodyPr/>
          <a:lstStyle/>
          <a:p>
            <a:pPr algn="ctr" eaLnBrk="1" hangingPunct="1"/>
            <a:r>
              <a:rPr lang="ru-RU" sz="4800" b="1" u="sng" dirty="0" smtClean="0">
                <a:solidFill>
                  <a:schemeClr val="hlink"/>
                </a:solidFill>
              </a:rPr>
              <a:t>Пленочные покрытия</a:t>
            </a:r>
            <a:endParaRPr lang="be-BY" dirty="0" smtClean="0">
              <a:solidFill>
                <a:schemeClr val="hlink"/>
              </a:solidFill>
            </a:endParaRPr>
          </a:p>
        </p:txBody>
      </p:sp>
      <p:sp>
        <p:nvSpPr>
          <p:cNvPr id="101378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Растворимые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 желудке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Покрытия нерастворимые в воде, но растворимые в желудочном соке.</a:t>
            </a:r>
          </a:p>
          <a:p>
            <a:pPr marL="0" indent="4320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Парааминобензоаты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сахароза, глюкоза, шеллак, желатин,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бензиламино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диэтиламинометилцеллюлоза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320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Широко применяются также лаковые покрытия на основе сополимеров алифатических эфиров акриловой и метакриловой кислот под названием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Ойдрагит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фирмы «Рем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Фарма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(Германия).</a:t>
            </a:r>
            <a:endParaRPr lang="be-BY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50" y="142875"/>
            <a:ext cx="8501063" cy="85725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8786813" cy="928688"/>
          </a:xfrm>
        </p:spPr>
        <p:txBody>
          <a:bodyPr/>
          <a:lstStyle/>
          <a:p>
            <a:pPr algn="ctr" eaLnBrk="1" hangingPunct="1"/>
            <a:r>
              <a:rPr lang="ru-RU" sz="4800" b="1" u="sng" dirty="0" smtClean="0">
                <a:solidFill>
                  <a:schemeClr val="hlink"/>
                </a:solidFill>
              </a:rPr>
              <a:t>Пленочные покрытия</a:t>
            </a:r>
            <a:endParaRPr lang="be-BY" dirty="0" smtClean="0">
              <a:solidFill>
                <a:schemeClr val="hlink"/>
              </a:solidFill>
            </a:endParaRPr>
          </a:p>
        </p:txBody>
      </p:sp>
      <p:sp>
        <p:nvSpPr>
          <p:cNvPr id="101378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Растворимые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в желудке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желудке растворяется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Ойдрагит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марки Е (сополимер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диметиламиноэтилметакрилата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катионного характера и нейтральных эфиров метакриловой кислоты).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Пленкообразователи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наносят на таблетки в виде растворов в этаноле,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изопропаноле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ацетоне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метиленхлориде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Покрытия могут быть бесцветные и цветные.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50" y="142875"/>
            <a:ext cx="8501063" cy="85725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8786813" cy="928688"/>
          </a:xfrm>
        </p:spPr>
        <p:txBody>
          <a:bodyPr/>
          <a:lstStyle/>
          <a:p>
            <a:pPr algn="ctr" eaLnBrk="1" hangingPunct="1"/>
            <a:r>
              <a:rPr lang="ru-RU" sz="4800" b="1" u="sng" dirty="0" smtClean="0">
                <a:solidFill>
                  <a:schemeClr val="hlink"/>
                </a:solidFill>
              </a:rPr>
              <a:t>Пленочные покрытия</a:t>
            </a:r>
            <a:endParaRPr lang="be-BY" dirty="0" smtClean="0">
              <a:solidFill>
                <a:schemeClr val="hlink"/>
              </a:solidFill>
            </a:endParaRPr>
          </a:p>
        </p:txBody>
      </p:sp>
      <p:sp>
        <p:nvSpPr>
          <p:cNvPr id="101378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Растворимые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в желудке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состав бесцветного покрытия входит тальк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стеарат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магния, которые при нанесении оболочки снижают липкость высыхающей лаковой пленки и способствуют образованию гладкой поверхности.</a:t>
            </a:r>
          </a:p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приготовлении цветной суспензии в растворитель вносят титана диоксид или другие пигменты (3% от массы суспензии), тальк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стеарат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магния (4%) и перемешивают.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50" y="142875"/>
            <a:ext cx="8501063" cy="85725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8786813" cy="928688"/>
          </a:xfrm>
        </p:spPr>
        <p:txBody>
          <a:bodyPr/>
          <a:lstStyle/>
          <a:p>
            <a:pPr algn="ctr" eaLnBrk="1" hangingPunct="1"/>
            <a:r>
              <a:rPr lang="ru-RU" sz="4800" b="1" u="sng" dirty="0" smtClean="0">
                <a:solidFill>
                  <a:schemeClr val="hlink"/>
                </a:solidFill>
              </a:rPr>
              <a:t>Пленочные покрытия</a:t>
            </a:r>
            <a:endParaRPr lang="be-BY" dirty="0" smtClean="0">
              <a:solidFill>
                <a:schemeClr val="hlink"/>
              </a:solidFill>
            </a:endParaRPr>
          </a:p>
        </p:txBody>
      </p:sp>
      <p:sp>
        <p:nvSpPr>
          <p:cNvPr id="101378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Растворимые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в желудке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32000" algn="just" eaLnBrk="1" hangingPunct="1">
              <a:spcBef>
                <a:spcPts val="0"/>
              </a:spcBef>
              <a:buFont typeface="Calibri" pitchFamily="34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Далее добавляют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макрогол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(0,5%), растворенный в воде в соотношении1:2, перемешивают и вводят в 4-8% раствор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Ойдрагита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Е» с последующей гомогенизацией. В цветной суспензии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стеарат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магния замедляет ее осаждение. Титана диоксид обеспечивает непрозрачность оболочки. Различными соотношениями титана диоксида и других пигментов достигаются разнообразные оттенки покрытия.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Макроголы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600 до 20000 используются в качестве полирующих веществ.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50" y="142875"/>
            <a:ext cx="8501063" cy="85725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857250"/>
          </a:xfrm>
        </p:spPr>
        <p:txBody>
          <a:bodyPr/>
          <a:lstStyle/>
          <a:p>
            <a:pPr algn="ctr" eaLnBrk="1" hangingPunct="1"/>
            <a:r>
              <a:rPr lang="ru-RU" sz="4800" b="1" u="sng" dirty="0" smtClean="0">
                <a:solidFill>
                  <a:schemeClr val="hlink"/>
                </a:solidFill>
              </a:rPr>
              <a:t> Пленочные покрытия</a:t>
            </a:r>
            <a:endParaRPr lang="be-BY" dirty="0" smtClean="0">
              <a:solidFill>
                <a:schemeClr val="hlink"/>
              </a:solidFill>
            </a:endParaRPr>
          </a:p>
        </p:txBody>
      </p:sp>
      <p:sp>
        <p:nvSpPr>
          <p:cNvPr id="102402" name="Содержимое 2"/>
          <p:cNvSpPr>
            <a:spLocks noGrp="1"/>
          </p:cNvSpPr>
          <p:nvPr>
            <p:ph idx="1"/>
          </p:nvPr>
        </p:nvSpPr>
        <p:spPr>
          <a:xfrm>
            <a:off x="142875" y="1143000"/>
            <a:ext cx="8858250" cy="5500688"/>
          </a:xfrm>
        </p:spPr>
        <p:txBody>
          <a:bodyPr/>
          <a:lstStyle/>
          <a:p>
            <a:pPr marL="0" indent="457200" algn="just" eaLnBrk="1" hangingPunct="1">
              <a:lnSpc>
                <a:spcPct val="80000"/>
              </a:lnSpc>
              <a:spcBef>
                <a:spcPts val="0"/>
              </a:spcBef>
              <a:buFont typeface="Calibri" pitchFamily="34" charset="0"/>
              <a:buNone/>
            </a:pP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Кишечнорастворимые.</a:t>
            </a:r>
            <a:endParaRPr lang="be-BY" sz="3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Защищают действующие вещества от воздействия ферментов желудочного сока, предохраняют слизистую от раздражающего действия веществ, локализуют действие, обладают самым высоким влагозащитным эффектом.</a:t>
            </a:r>
          </a:p>
          <a:p>
            <a:pPr marL="0" lvl="1" indent="4572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высокомолекулярные соединения со свойствами полиэлектролитов с большим числом карбоксильных групп.</a:t>
            </a:r>
          </a:p>
          <a:p>
            <a:pPr marL="0" lvl="1" indent="4572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Растворы готовят на основе этилового и изопропилового спиртов, ацетона.</a:t>
            </a:r>
            <a:endParaRPr lang="be-BY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0" y="142875"/>
            <a:ext cx="8501063" cy="85725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966</Words>
  <Application>Microsoft Office PowerPoint</Application>
  <PresentationFormat>Экран (4:3)</PresentationFormat>
  <Paragraphs>76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Пленочные покрытия</vt:lpstr>
      <vt:lpstr>Пленочные покрытия</vt:lpstr>
      <vt:lpstr>Пленочные покрытия</vt:lpstr>
      <vt:lpstr>Пленочные покрытия</vt:lpstr>
      <vt:lpstr>Пленочные покрытия</vt:lpstr>
      <vt:lpstr>Пленочные покрытия</vt:lpstr>
      <vt:lpstr>Пленочные покрытия</vt:lpstr>
      <vt:lpstr>Пленочные покрытия</vt:lpstr>
      <vt:lpstr> Пленочные покрытия</vt:lpstr>
      <vt:lpstr> Пленочные покрытия</vt:lpstr>
      <vt:lpstr> Пленочные покрытия</vt:lpstr>
      <vt:lpstr> Пленочные покрытия</vt:lpstr>
      <vt:lpstr> Пленочные покрытия</vt:lpstr>
      <vt:lpstr>Пленочные покрытия</vt:lpstr>
      <vt:lpstr>Пленочные покрытия</vt:lpstr>
      <vt:lpstr>Пленочные покрытия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Пленочные покрытия</dc:title>
  <dc:creator>Admin</dc:creator>
  <cp:lastModifiedBy>Admin</cp:lastModifiedBy>
  <cp:revision>2</cp:revision>
  <dcterms:created xsi:type="dcterms:W3CDTF">2018-10-17T13:10:49Z</dcterms:created>
  <dcterms:modified xsi:type="dcterms:W3CDTF">2018-10-17T13:40:46Z</dcterms:modified>
</cp:coreProperties>
</file>