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3DBD2E8-A95C-4FC1-A420-652200B7390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3D985F-17FE-4712-A519-0A2B022F5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Разработано, заведующим кафедрой, доктором фармацевтических наук, профессором О.М. Хишовой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dirty="0" smtClean="0"/>
              <a:t>- Дот-матрикс – технология подобна принципу работы </a:t>
            </a:r>
            <a:r>
              <a:rPr lang="ru-RU" dirty="0" err="1" smtClean="0"/>
              <a:t>каплеструйного</a:t>
            </a:r>
            <a:r>
              <a:rPr lang="ru-RU" dirty="0" smtClean="0"/>
              <a:t> принтера: за счет системы зеркал происходит отклонение луча в соответствии с наносимым символом. Такое оборудование имеет наибольшую производительность.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/>
              <a:t>- Векторная технология отличается тем, что лазерный луч рисует по бумаге. На сегодня этот способ активно развивается, поскольку такая технология намного дешевле, чем две предыдущие.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В лазерных принтерах для промышленной маркировки используется лазер на основе углекислого газа. Мощность лазера колеблется от 5 до 200 Вт, что и определяет возможности оборудования. </a:t>
            </a:r>
            <a:r>
              <a:rPr lang="ru-RU" dirty="0" err="1" smtClean="0"/>
              <a:t>Низковаттные</a:t>
            </a:r>
            <a:r>
              <a:rPr lang="ru-RU" dirty="0" smtClean="0"/>
              <a:t> лазеры (5-30 Вт), ориентированные на массовое применение, создают конкуренцию </a:t>
            </a:r>
            <a:r>
              <a:rPr lang="ru-RU" dirty="0" err="1" smtClean="0"/>
              <a:t>каплеструйным</a:t>
            </a:r>
            <a:r>
              <a:rPr lang="ru-RU" dirty="0" smtClean="0"/>
              <a:t> принтерам. Лазеры большой мощности конкурируют на высокоскоростных производственных линиях.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err="1" smtClean="0"/>
              <a:t>Термо-и</a:t>
            </a:r>
            <a:r>
              <a:rPr lang="ru-RU" b="1" dirty="0" smtClean="0"/>
              <a:t> </a:t>
            </a:r>
            <a:r>
              <a:rPr lang="ru-RU" b="1" dirty="0" err="1" smtClean="0"/>
              <a:t>термотрансферная</a:t>
            </a:r>
            <a:r>
              <a:rPr lang="ru-RU" b="1" dirty="0" smtClean="0"/>
              <a:t> печать</a:t>
            </a:r>
            <a:r>
              <a:rPr lang="ru-RU" dirty="0" smtClean="0"/>
              <a:t> – используют промышленные принтеры различного назначения: </a:t>
            </a:r>
            <a:r>
              <a:rPr lang="ru-RU" dirty="0" err="1" smtClean="0"/>
              <a:t>деск-топы</a:t>
            </a:r>
            <a:r>
              <a:rPr lang="ru-RU" dirty="0" smtClean="0"/>
              <a:t> (для печати небольших этикеток), а также оборудование для изготовления этикеток большого формата. Преимущества способа в том, что объем информации ограничен только размером этикеток. </a:t>
            </a:r>
            <a:r>
              <a:rPr lang="ru-RU" dirty="0" err="1" smtClean="0"/>
              <a:t>Термотрансферная</a:t>
            </a:r>
            <a:r>
              <a:rPr lang="ru-RU" dirty="0" smtClean="0"/>
              <a:t> печать – один из лучших способов нанесения штрих-кода на разные материалы (бумага, полимерная пленка).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432511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 smtClean="0"/>
              <a:t>Термоспособом</a:t>
            </a:r>
            <a:r>
              <a:rPr lang="ru-RU" dirty="0" smtClean="0"/>
              <a:t> печатаются этикетки, которые могут быть наклеены в нужное место, однако </a:t>
            </a:r>
            <a:r>
              <a:rPr lang="ru-RU" dirty="0" err="1" smtClean="0"/>
              <a:t>термотрансферный</a:t>
            </a:r>
            <a:r>
              <a:rPr lang="ru-RU" dirty="0" smtClean="0"/>
              <a:t> способ предусматривает по возможности плоскую поверхность.</a:t>
            </a:r>
          </a:p>
          <a:p>
            <a:pPr algn="just"/>
            <a:r>
              <a:rPr lang="ru-RU" b="1" dirty="0" smtClean="0"/>
              <a:t>Шрифт Брайля – </a:t>
            </a:r>
            <a:r>
              <a:rPr lang="ru-RU" dirty="0" smtClean="0"/>
              <a:t>рельефно-точечный шрифт для слепых, разработанный французом Луи Брайлем. Для изображения букв и символов в шрифте Брайля используются 6 точек, расположенных в два столбца, по 3 в каждом, часть из которых выпуклые.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Главный способ нанесения шрифта Брайля на упаковку – </a:t>
            </a:r>
            <a:r>
              <a:rPr lang="ru-RU" dirty="0" err="1" smtClean="0"/>
              <a:t>конгрев</a:t>
            </a:r>
            <a:r>
              <a:rPr lang="ru-RU" dirty="0" smtClean="0"/>
              <a:t>, или </a:t>
            </a:r>
            <a:r>
              <a:rPr lang="ru-RU" dirty="0" err="1" smtClean="0"/>
              <a:t>конгревное</a:t>
            </a:r>
            <a:r>
              <a:rPr lang="ru-RU" dirty="0" smtClean="0"/>
              <a:t> тиснение. </a:t>
            </a:r>
            <a:r>
              <a:rPr lang="ru-RU" dirty="0" err="1" smtClean="0"/>
              <a:t>Конгрев</a:t>
            </a:r>
            <a:r>
              <a:rPr lang="ru-RU" dirty="0" smtClean="0"/>
              <a:t> осуществляется путем зажатия картона, на котором производится тиснение, в специальном прессе между матрицей и контрштампом, в результате чего образуется выпуклое изображение. Матрица и контрштамп должны содержать необходимую комбинацию точек.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На этапе групповой упаковки производителю требуется маркировка, позволяющая идентифицировать данный товар в определенном объеме.</a:t>
            </a:r>
          </a:p>
          <a:p>
            <a:pPr algn="just"/>
            <a:r>
              <a:rPr lang="ru-RU" dirty="0" smtClean="0"/>
              <a:t>Маркировку наносят следующим образом:</a:t>
            </a:r>
          </a:p>
          <a:p>
            <a:pPr algn="just"/>
            <a:r>
              <a:rPr lang="ru-RU" dirty="0" smtClean="0"/>
              <a:t>Коробки заказываются уже с печатью (препринт);</a:t>
            </a:r>
          </a:p>
          <a:p>
            <a:pPr algn="just"/>
            <a:r>
              <a:rPr lang="ru-RU" dirty="0" smtClean="0"/>
              <a:t>С помощью </a:t>
            </a:r>
            <a:r>
              <a:rPr lang="ru-RU" dirty="0" err="1" smtClean="0"/>
              <a:t>термоэтикетки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Применяя </a:t>
            </a:r>
            <a:r>
              <a:rPr lang="ru-RU" dirty="0" err="1" smtClean="0"/>
              <a:t>каплеструйную</a:t>
            </a:r>
            <a:r>
              <a:rPr lang="ru-RU" dirty="0" smtClean="0"/>
              <a:t> технологию, реализуемую в принтерах больших знаков.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Наиболее распространенные способы маркировки:</a:t>
            </a:r>
          </a:p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- использование контактных кодировщиков: </a:t>
            </a:r>
            <a:r>
              <a:rPr lang="ru-RU" dirty="0" smtClean="0"/>
              <a:t>упаковка движется по конвейеру к узлу машины, который выполняет роль штамповщика. Надпись на ампулы на некоторых предприятиях наносят </a:t>
            </a:r>
            <a:r>
              <a:rPr lang="ru-RU" b="1" dirty="0" smtClean="0"/>
              <a:t>краской глубокой печати.</a:t>
            </a:r>
            <a:r>
              <a:rPr lang="ru-RU" dirty="0" smtClean="0"/>
              <a:t> Этот способ маркировки ампул имеет определенные недостатки. С увеличением количества влаги в воздухе время высыхания краски увеличивается. Весной и осенью на этих стадиях возникают задержки, поскольку повышается число бракованных ампул. Они заново перемываются, сушатся и снова маркируются. Это новые затраты времени и трудовых ресурсов.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Кроме того, в последнее время увеличились попытки фальсификации ЛС, поскольку краска глубокой печати легко смывается спиртом.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Более оптимальным методом маркировки первичных контейнеров считают </a:t>
            </a:r>
            <a:r>
              <a:rPr lang="ru-RU" b="1" dirty="0" smtClean="0"/>
              <a:t>наклеивание самоклеющихся этикеток </a:t>
            </a:r>
            <a:r>
              <a:rPr lang="ru-RU" dirty="0" smtClean="0"/>
              <a:t>с помощью специальных автоматов производительностью около 400-450 этикеток/мин (72-90 тыс./час). Используют различный формат этикеток: минимальная высота – 10 мм, максимальная – 60 мм. Автоматы выпускаются различными фирмами Италии, Германии, Англии.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000" dirty="0" smtClean="0"/>
              <a:t>На полимерные контейнеры в последнее время наносят маркировку </a:t>
            </a:r>
            <a:r>
              <a:rPr lang="ru-RU" sz="3000" b="1" dirty="0" smtClean="0"/>
              <a:t>методом рельефного (горячего) тиснения</a:t>
            </a:r>
            <a:r>
              <a:rPr lang="ru-RU" sz="3000" dirty="0" smtClean="0"/>
              <a:t>, что гарантирует высокую степень защиты упаковок от возможных подделок. </a:t>
            </a:r>
          </a:p>
          <a:p>
            <a:pPr marL="0" indent="432000" algn="just">
              <a:spcBef>
                <a:spcPts val="0"/>
              </a:spcBef>
            </a:pPr>
            <a:r>
              <a:rPr lang="ru-RU" sz="3000" dirty="0" smtClean="0"/>
              <a:t>- </a:t>
            </a:r>
            <a:r>
              <a:rPr lang="ru-RU" sz="3000" b="1" dirty="0" err="1" smtClean="0"/>
              <a:t>каплеструйная</a:t>
            </a:r>
            <a:r>
              <a:rPr lang="ru-RU" sz="3000" b="1" dirty="0" smtClean="0"/>
              <a:t> технология: </a:t>
            </a:r>
            <a:r>
              <a:rPr lang="ru-RU" sz="3000" dirty="0" smtClean="0"/>
              <a:t>различают </a:t>
            </a:r>
            <a:r>
              <a:rPr lang="ru-RU" sz="3000" dirty="0" err="1" smtClean="0"/>
              <a:t>каплеструйные</a:t>
            </a:r>
            <a:r>
              <a:rPr lang="ru-RU" sz="3000" dirty="0" smtClean="0"/>
              <a:t> принтеры малых знаков и принтеры больших знаков (</a:t>
            </a:r>
            <a:r>
              <a:rPr lang="en-US" sz="3000" dirty="0" smtClean="0"/>
              <a:t>DOD</a:t>
            </a:r>
            <a:r>
              <a:rPr lang="ru-RU" sz="3000" dirty="0" smtClean="0"/>
              <a:t> – технология).</a:t>
            </a:r>
          </a:p>
          <a:p>
            <a:pPr marL="0" indent="432000" algn="just">
              <a:spcBef>
                <a:spcPts val="0"/>
              </a:spcBef>
            </a:pPr>
            <a:r>
              <a:rPr lang="ru-RU" sz="3000" dirty="0" smtClean="0"/>
              <a:t>С помощью </a:t>
            </a:r>
            <a:r>
              <a:rPr lang="ru-RU" sz="3000" dirty="0" err="1" smtClean="0"/>
              <a:t>каплеструйных</a:t>
            </a:r>
            <a:r>
              <a:rPr lang="ru-RU" sz="3000" dirty="0" smtClean="0"/>
              <a:t> принтеров малых знаков наносится краткая переменная информация: дата выпуска, срок годности, идентификационные данные (номер серии, номер продукта, в том числе штрих-код</a:t>
            </a:r>
            <a:r>
              <a:rPr lang="ru-RU" dirty="0" smtClean="0"/>
              <a:t>) товарной единицы.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432000" algn="just">
              <a:spcBef>
                <a:spcPts val="0"/>
              </a:spcBef>
              <a:buNone/>
            </a:pPr>
            <a:r>
              <a:rPr lang="ru-RU" b="1" dirty="0" smtClean="0"/>
              <a:t>Преимущества </a:t>
            </a:r>
            <a:r>
              <a:rPr lang="ru-RU" b="1" dirty="0" err="1" smtClean="0"/>
              <a:t>каплеструйной</a:t>
            </a:r>
            <a:r>
              <a:rPr lang="ru-RU" b="1" dirty="0" smtClean="0"/>
              <a:t> технологии:</a:t>
            </a:r>
          </a:p>
          <a:p>
            <a:pPr marL="0" indent="43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Качество (символы видны четко и держатся устойчиво);</a:t>
            </a:r>
          </a:p>
          <a:p>
            <a:pPr marL="0" indent="43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Скорость (информация наносится на упаковку за доли секунды);</a:t>
            </a:r>
          </a:p>
          <a:p>
            <a:pPr marL="0" indent="43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Гибкость (можно оперативно сменить данные и шрифт);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dirty="0" smtClean="0"/>
              <a:t>- Универсальность (позволяет маркировать поверхность любой формы и практически любой материал);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43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Относительная дешевизна оборудования;</a:t>
            </a:r>
          </a:p>
          <a:p>
            <a:pPr marL="0" indent="43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Низкая стоимость расходных материалов и эксплуатация оборудования. </a:t>
            </a:r>
          </a:p>
          <a:p>
            <a:pPr marL="0" indent="432000" algn="ctr">
              <a:spcBef>
                <a:spcPts val="0"/>
              </a:spcBef>
              <a:buNone/>
            </a:pPr>
            <a:r>
              <a:rPr lang="ru-RU" b="1" dirty="0" smtClean="0"/>
              <a:t>Недостатки:</a:t>
            </a:r>
          </a:p>
          <a:p>
            <a:pPr marL="0" indent="43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Относительная ограниченность информации (можно нанести небольшой объем информации);</a:t>
            </a:r>
          </a:p>
          <a:p>
            <a:pPr marL="0" indent="43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Необходимость использования расходных материалов;</a:t>
            </a:r>
          </a:p>
          <a:p>
            <a:pPr marL="0" indent="432000" algn="just">
              <a:spcBef>
                <a:spcPts val="0"/>
              </a:spcBef>
              <a:buFontTx/>
              <a:buChar char="-"/>
            </a:pPr>
            <a:r>
              <a:rPr lang="ru-RU" dirty="0" err="1" smtClean="0"/>
              <a:t>Каплеструйное</a:t>
            </a:r>
            <a:r>
              <a:rPr lang="ru-RU" dirty="0" smtClean="0"/>
              <a:t> оборудование не очень простое по своей конструкции.</a:t>
            </a:r>
          </a:p>
          <a:p>
            <a:pPr algn="just"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Лазерная маркировка –</a:t>
            </a:r>
            <a:r>
              <a:rPr lang="ru-RU" dirty="0" smtClean="0"/>
              <a:t>наиболее перспективный способ. Эта технология имеет преимущества по сравнению с </a:t>
            </a:r>
            <a:r>
              <a:rPr lang="ru-RU" dirty="0" err="1" smtClean="0"/>
              <a:t>каплеструйной</a:t>
            </a:r>
            <a:r>
              <a:rPr lang="ru-RU" dirty="0" smtClean="0"/>
              <a:t>:</a:t>
            </a:r>
          </a:p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- качество;</a:t>
            </a:r>
          </a:p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- быстрота;</a:t>
            </a:r>
          </a:p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- гибкость;</a:t>
            </a:r>
          </a:p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- универсальность;</a:t>
            </a:r>
          </a:p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- отсутствие расходных материалов;</a:t>
            </a:r>
          </a:p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- экологическая чистота.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dirty="0" smtClean="0"/>
              <a:t>У лазерного изображения высокая устойчивость к воздействию температуры и влажности, поскольку оно создается в результате изменения поверхности маркируемого объекта.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Используют лазерное оборудование, которое состоит из лазерной трубки и управляющей системы. Эту систему упрощенно можно описать так: лазерный луч находится между двумя зеркалами, одно из которых имеет 100% отражение, а второе – меньше 100%.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Маркировка контейнеров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От одного соответственно, он отражается, а сквозь другое проходит дальше. Возможны различные технологии управления этим лучом, в зависимости от которых и появляется тот или иной способ нанесения маркировки.</a:t>
            </a:r>
          </a:p>
          <a:p>
            <a:pPr marL="0" indent="432000" algn="just">
              <a:spcBef>
                <a:spcPts val="0"/>
              </a:spcBef>
            </a:pPr>
            <a:r>
              <a:rPr lang="ru-RU" i="1" u="sng" dirty="0" smtClean="0"/>
              <a:t>Основных технологий три: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/>
              <a:t>- Маска, когда луч проходит через так называемую маску (пластину), соответствующую какому-либо символу, который и остается на бумаге. Эта технология наиболее старая.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</TotalTime>
  <Words>843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  <vt:lpstr>Маркировка контейнеров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Маркировка контейнеров</dc:title>
  <dc:creator>Admin</dc:creator>
  <cp:lastModifiedBy>Admin</cp:lastModifiedBy>
  <cp:revision>8</cp:revision>
  <dcterms:created xsi:type="dcterms:W3CDTF">2018-12-04T10:09:40Z</dcterms:created>
  <dcterms:modified xsi:type="dcterms:W3CDTF">2018-12-05T13:01:35Z</dcterms:modified>
</cp:coreProperties>
</file>