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300" r:id="rId3"/>
    <p:sldId id="301" r:id="rId4"/>
    <p:sldId id="303" r:id="rId5"/>
    <p:sldId id="302" r:id="rId6"/>
    <p:sldId id="268" r:id="rId7"/>
    <p:sldId id="279" r:id="rId8"/>
    <p:sldId id="304" r:id="rId9"/>
    <p:sldId id="305" r:id="rId10"/>
    <p:sldId id="306" r:id="rId11"/>
    <p:sldId id="307" r:id="rId12"/>
    <p:sldId id="308" r:id="rId13"/>
    <p:sldId id="309" r:id="rId14"/>
    <p:sldId id="314" r:id="rId15"/>
    <p:sldId id="315" r:id="rId16"/>
    <p:sldId id="321" r:id="rId17"/>
    <p:sldId id="310" r:id="rId18"/>
    <p:sldId id="311" r:id="rId19"/>
    <p:sldId id="312" r:id="rId20"/>
    <p:sldId id="280" r:id="rId21"/>
    <p:sldId id="281" r:id="rId22"/>
    <p:sldId id="282" r:id="rId23"/>
    <p:sldId id="283" r:id="rId24"/>
    <p:sldId id="284" r:id="rId25"/>
    <p:sldId id="285" r:id="rId26"/>
    <p:sldId id="316" r:id="rId27"/>
    <p:sldId id="286" r:id="rId28"/>
    <p:sldId id="287" r:id="rId29"/>
    <p:sldId id="288" r:id="rId30"/>
    <p:sldId id="289" r:id="rId31"/>
    <p:sldId id="290" r:id="rId32"/>
    <p:sldId id="320" r:id="rId33"/>
    <p:sldId id="291" r:id="rId34"/>
    <p:sldId id="292" r:id="rId35"/>
    <p:sldId id="317" r:id="rId36"/>
    <p:sldId id="293" r:id="rId37"/>
    <p:sldId id="294" r:id="rId38"/>
    <p:sldId id="319" r:id="rId39"/>
    <p:sldId id="295" r:id="rId40"/>
    <p:sldId id="299" r:id="rId41"/>
    <p:sldId id="265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3" autoAdjust="0"/>
    <p:restoredTop sz="93955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3" Type="http://schemas.openxmlformats.org/officeDocument/2006/relationships/slide" Target="slides/slide7.xml"/><Relationship Id="rId7" Type="http://schemas.openxmlformats.org/officeDocument/2006/relationships/slide" Target="slides/slide23.xml"/><Relationship Id="rId2" Type="http://schemas.openxmlformats.org/officeDocument/2006/relationships/slide" Target="slides/slide6.xml"/><Relationship Id="rId1" Type="http://schemas.openxmlformats.org/officeDocument/2006/relationships/slide" Target="slides/slide1.xml"/><Relationship Id="rId6" Type="http://schemas.openxmlformats.org/officeDocument/2006/relationships/slide" Target="slides/slide22.xml"/><Relationship Id="rId5" Type="http://schemas.openxmlformats.org/officeDocument/2006/relationships/slide" Target="slides/slide21.xml"/><Relationship Id="rId4" Type="http://schemas.openxmlformats.org/officeDocument/2006/relationships/slide" Target="slides/slide20.xml"/><Relationship Id="rId9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A19C-A871-4A26-BF9B-6E27C87D3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16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C58C2-4047-43B9-8604-D579CD53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011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02E2-FDEB-4B6C-8D02-01D7961CF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240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ED6F1-31FD-411E-AFAC-7D76EE4FC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77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12955-EA72-4A9C-84FF-1C6893F2B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874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15B6-3796-4E5F-94F2-0D363B01E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309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ED7C-2ACF-4A2E-93F4-3F18B8D20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838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E083-8AAA-4905-9F2B-9316274D2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042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424F2-186B-446C-B538-4F8374F8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223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E7F8-E545-4BBE-AA66-40ACCA121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24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E643-4A90-412C-9B30-B2F6E5F47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276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2955DA2-B3AB-4CF7-A618-A788CDC2F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9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FFFF00"/>
                </a:solidFill>
                <a:latin typeface="Times New Roman" charset="0"/>
              </a:rPr>
              <a:t>ВВЕДЕНИЕ В ОТОРИНОЛА-</a:t>
            </a:r>
            <a:br>
              <a:rPr lang="ru-RU" sz="7200" b="1" smtClean="0">
                <a:solidFill>
                  <a:srgbClr val="FFFF00"/>
                </a:solidFill>
                <a:latin typeface="Times New Roman" charset="0"/>
              </a:rPr>
            </a:br>
            <a:r>
              <a:rPr lang="ru-RU" sz="7200" b="1" smtClean="0">
                <a:solidFill>
                  <a:srgbClr val="FFFF00"/>
                </a:solidFill>
                <a:latin typeface="Times New Roman" charset="0"/>
              </a:rPr>
              <a:t>РИНГОЛОГИЮ</a:t>
            </a:r>
            <a:endParaRPr lang="ru-RU" sz="720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smtClean="0">
                <a:solidFill>
                  <a:srgbClr val="FFFF00"/>
                </a:solidFill>
                <a:latin typeface="Times New Roman" charset="0"/>
              </a:rPr>
              <a:t>Заведующий кафедрой оториноларингологии, доцент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000" smtClean="0">
                <a:solidFill>
                  <a:srgbClr val="FFFF00"/>
                </a:solidFill>
                <a:cs typeface="Times New Roman" charset="0"/>
              </a:rPr>
              <a:t>Куницкий В.С.</a:t>
            </a:r>
            <a:endParaRPr lang="ru-RU" sz="2800" smtClean="0"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"/>
            <a:ext cx="2286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0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447800"/>
            <a:ext cx="6629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320675"/>
            <a:ext cx="93583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КОМПЬЮТЕРНАЯ ТОМОГРАФИЯ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00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248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57200" y="152400"/>
            <a:ext cx="92583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МАГНИТОРЕЗОНАНСНАЯ ТОМОГРАФИЯ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1000" y="457200"/>
            <a:ext cx="83820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Возникновение и развитие оториноларингологии тесно связано с историей медицины и базируется на обширных материалах, накопленных человечеством в течение последних нескольких столетий.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Большой вклад в развитии медицины, и в частности оториноларингологии, внес Абу-Али-Ибн-Сина - Авиценна - так его называли в странах Европы. С ранних лет он проявил интерес к медицине, с 16 лет его стали привлекать к консультациям больных. </a:t>
            </a:r>
          </a:p>
          <a:p>
            <a:pPr eaLnBrk="0" hangingPunct="0">
              <a:defRPr/>
            </a:pPr>
            <a:endParaRPr lang="ru-RU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505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Вершиной медицинской деятельности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Авиценны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явилось создание капитального труда "Канон врачебной науки". В этом труде заболеваниям уха, горла и носа посвящены отдельные разделы. Интерес представляет его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мнение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 глухоте, головокружениях, значении дыхания, о голосе. Авиценна описывает, как один из методов остановки кровотечений после </a:t>
            </a:r>
            <a:r>
              <a:rPr lang="ru-RU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тонзиллэктомии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- местное охлаждение снегом или холодной водой.</a:t>
            </a:r>
          </a:p>
          <a:p>
            <a:pPr eaLnBrk="0" hangingPunct="0">
              <a:defRPr/>
            </a:pP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60350"/>
            <a:ext cx="8713788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средневековье к цирюльникам ходили бриться, стричься, вырывать зубы, пускать кровь, обкладываться пиявками и даже ампутировать конечности. Цирюльники сопровождали армии, обслуживали жителей замков. </a:t>
            </a:r>
          </a:p>
          <a:p>
            <a:pPr algn="just">
              <a:defRPr/>
            </a:pP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В 1540 году Британское братство врачей официально объединилось с Компанией цирюльников. До 1800 года между врачами и парикмахерами стоял знак равенства.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lum bright="-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200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572000" y="381000"/>
            <a:ext cx="42672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В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1841 г. рядовой немецкий врач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Гофман,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предложил зеркало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для осмотра </a:t>
            </a: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ЛОР органов</a:t>
            </a:r>
          </a:p>
          <a:p>
            <a:pPr eaLnBrk="0" hangingPunct="0">
              <a:defRPr/>
            </a:pP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ChangeArrowheads="1"/>
          </p:cNvSpPr>
          <p:nvPr/>
        </p:nvSpPr>
        <p:spPr bwMode="auto">
          <a:xfrm>
            <a:off x="4572000" y="0"/>
            <a:ext cx="4572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 1854 году Лондонский профессор пения Мануэль Гарсиа, пользуясь плоским зеркалом, прикрепленным к ручке, при введении его в глотку увидел в большом зеркале отражение своей гортани.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0483" name="Picture 1027"/>
          <p:cNvPicPr>
            <a:picLocks noChangeAspect="1" noChangeArrowheads="1"/>
          </p:cNvPicPr>
          <p:nvPr/>
        </p:nvPicPr>
        <p:blipFill>
          <a:blip r:embed="rId2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28"/>
          <p:cNvPicPr>
            <a:picLocks noChangeAspect="1" noChangeArrowheads="1"/>
          </p:cNvPicPr>
          <p:nvPr/>
        </p:nvPicPr>
        <p:blipFill>
          <a:blip r:embed="rId3">
            <a:lum bright="-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7100"/>
            <a:ext cx="2743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 1859 г. была разработана методика осмотра носоглотки и задних отделов полости носа - Чермаком, а в 70-х годах внедрен в практику осмотр полости носа с помощью носового зеркала - передняя риноскопия.</a:t>
            </a:r>
          </a:p>
          <a:p>
            <a:pPr eaLnBrk="0" hangingPunct="0">
              <a:defRPr/>
            </a:pP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051"/>
          <p:cNvSpPr>
            <a:spLocks noChangeArrowheads="1"/>
          </p:cNvSpPr>
          <p:nvPr/>
        </p:nvSpPr>
        <p:spPr bwMode="auto">
          <a:xfrm>
            <a:off x="3810000" y="0"/>
            <a:ext cx="533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Оториноларингология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- клиническая дисциплина, изучающая наряду с анатомо-физиологическими, морфологическими особенностями и патологию уха, верхних дыхательных путей и смежных с ними областей. </a:t>
            </a: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099" name="Picture 2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  <a:p>
            <a:pPr eaLnBrk="0" hangingPunct="0">
              <a:defRPr/>
            </a:pP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Большой вклад  в развитие 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отечественной 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оториноларингологии внесли основоположники отечественных терапевтических клиник - Сергей Петрович Боткин и Григорий Антонович Захарьин.</a:t>
            </a: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lum bright="-1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2004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eaLnBrk="0" hangingPunct="0">
              <a:tabLst>
                <a:tab pos="228600" algn="l"/>
              </a:tabLst>
              <a:defRPr/>
            </a:pPr>
            <a:endParaRPr lang="ru-RU" sz="3600">
              <a:solidFill>
                <a:srgbClr val="FFFF00"/>
              </a:solidFill>
              <a:latin typeface="Times New Roman" charset="0"/>
            </a:endParaRPr>
          </a:p>
          <a:p>
            <a:pPr indent="457200" eaLnBrk="0" hangingPunct="0">
              <a:tabLst>
                <a:tab pos="228600" algn="l"/>
              </a:tabLst>
              <a:defRPr/>
            </a:pP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478338" y="228600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4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Объединение 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ринологии, отиатрии и ларингологии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 одну отрасль медицины - оториноларингологию осуществил ученик С.П. Боткина - Николай Петрович Симановский 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(1854-1922)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который считается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основоположником отечественной оториноларингологии.</a:t>
            </a:r>
            <a:endParaRPr lang="ru-RU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58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 1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86 года Н.П. Симановский профессор оториноларингологии ВМА, а с 1892 года – руководитель основанной им клиники болезней уха, горла и носа ВМА.</a:t>
            </a: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 1896 году была учреждена Американская академия офтальмологии и оториноларингологии.</a:t>
            </a: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90500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 eaLnBrk="0" hangingPunct="0">
              <a:defRPr/>
            </a:pP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  <a:p>
            <a:pPr indent="457200" eaLnBrk="0" hangingPunct="0">
              <a:defRPr/>
            </a:pP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572000" y="152400"/>
            <a:ext cx="4572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 1922 года - при советской власти преподавание оториноларингологии стало обязательным во всех медицинских вузах и факультетах.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Среди оториноларингологов советского периода следует отметить Владимира Игнатьевича Воячека - создателя военной оториноларингологии и автора руководства на эту тему.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lum bright="-24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35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Леонид Тихонович Левин - блестящий хирург, пропагандист хирургического направления в оториноларингологии. Его капитальное руководство "Хирургические болезни уха" до настоящего времени является настольной книгой оториноларингологов.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2">
            <a:lum bright="-3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73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Кафедра оториноларингологии Витебского государственного медицинского университета организована в сентябре 1935 года. В довоенный период ее возглавлял профессор Григорий Хацкелевич Карпилов, который проработал в данной должности до 1941 года. Г.Х. Карпилов защитил докторскую диссертацию в 1937 году.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>
            <a:lum bright="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2150"/>
            <a:ext cx="3429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 послевоенном периоде кафедра начала свою работу с сентября 1946 года на базе 25-коечного отделения 1-й городской больницы. Временно исполнял обязанности заведующего кафедрой доцент Григорий Моисеевич Яхнин</a:t>
            </a:r>
            <a:r>
              <a:rPr lang="ru-RU" sz="3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ru-RU" sz="33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</a:t>
            </a:r>
            <a:endParaRPr lang="ru-RU" sz="33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3124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 1948 по 1949 год кафедру возглавлял ученик академика Владимира Игнатьевича Воячека, талантливый хирург, выходец из Витебщины, доктор медицинских наук, профессор Василий Васильевич Шапуров. Им изданы две монографии: "Хирургическое лечение болезней и повреждений уха, горла и носа" и "Анатомия уха, горла и носа", которые до настоящего время являются  настольными книгами многих оториноларингологов.</a:t>
            </a:r>
            <a:r>
              <a:rPr lang="ru-RU" sz="2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b="1" smtClean="0">
                <a:solidFill>
                  <a:srgbClr val="FFFF00"/>
                </a:solidFill>
                <a:latin typeface="Arial" charset="0"/>
                <a:cs typeface="Times New Roman" charset="0"/>
              </a:rPr>
              <a:t/>
            </a:r>
            <a:br>
              <a:rPr lang="ru-RU" sz="4800" b="1" smtClean="0">
                <a:solidFill>
                  <a:srgbClr val="FFFF00"/>
                </a:solidFill>
                <a:latin typeface="Arial" charset="0"/>
                <a:cs typeface="Times New Roman" charset="0"/>
              </a:rPr>
            </a:br>
            <a:endParaRPr lang="ru-RU" sz="4800" b="1" smtClean="0">
              <a:solidFill>
                <a:srgbClr val="FFFF00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724400" y="228600"/>
            <a:ext cx="44196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 августа 1949 года на кафедру был приглашен доктор медицинских наук, профессор Виктор Наумович Зак, который проработал всего один год, до сентября 1950 года. Несмотря на столь короткое пребывание в должности заведующего кафедрой, профессор В.Н. Зак способствовал введению в педагогический и лечебный процесс ряда нововведений. Кафедра в этот период оснащается наглядными пособиями: муляжами, препаратами и таблицами. </a:t>
            </a:r>
            <a:endParaRPr lang="ru-RU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73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После ухода профессора В.Н. Зака с 1950 по 1953 год обязанности заведующего кафедрой исполнял доцент Г.М. Яхнин.</a:t>
            </a:r>
          </a:p>
          <a:p>
            <a:pPr eaLnBrk="0" hangingPunct="0"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Со 2 февраля 1953 года на должность заведующего кафедрой назначается доцент Георгий Михайлович Смердов, ученик известных онкологов профессоров Н.Н. Петрова и Н.А. Карпова.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228600"/>
            <a:ext cx="873601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Название оториноларингологии</a:t>
            </a: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происходит от греческих слов:</a:t>
            </a:r>
            <a:endParaRPr lang="ru-RU" sz="4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ru-RU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otos</a:t>
            </a: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- ухо; </a:t>
            </a:r>
            <a:endParaRPr lang="ru-RU" sz="4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rhinos</a:t>
            </a:r>
            <a:r>
              <a:rPr lang="ru-RU" sz="5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- нос; </a:t>
            </a:r>
            <a:endParaRPr lang="ru-RU" sz="4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laryngos </a:t>
            </a: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- гортань и </a:t>
            </a:r>
            <a:endParaRPr lang="ru-RU" sz="4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6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logos</a:t>
            </a: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- учение.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19478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  <a:endParaRPr lang="ru-RU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 25 октября 1957 года по 1 сентября 1959 года кафедрой заведовал доктор медицинских наук, профессор Борис Абрамович Шварц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и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звестный своими трудами по ЛОР онкологии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</a:t>
            </a: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lum bright="-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0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 1 сентября 1960 года по 8 сентября 1964 года кафедрой заведовал доктор медицинских наук профессор Сергей Григорьевич Чебанов, выпускник Военно-медицинской Академии, полковник медицинской службы.</a:t>
            </a:r>
            <a:r>
              <a:rPr lang="ru-RU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35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8 сентября 1964 года профессор С.Г. Чебанов уходит на пенсию, а к руководству кафедрой вновь возвращается доцент Г.М. Смердов. 25 сентября 1964 года на заседании Ученого Совета Витебского медицинского института была защищена первая кандидатская диссертация ассистентом Е.Н. Медведским.</a:t>
            </a:r>
            <a:r>
              <a:rPr lang="ru-RU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lum bright="-2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35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П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осле 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смерти Г.М. Смердова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 1990 году по 2000 год кафедру возглавлял профессор, Член Международной Академии - Хирургии Головы и Шеи - Валерий Петрович Ситников. Сфера его научных интересов совершенствование методов реконструктивных и слухоулучшающих операций на ухе.</a:t>
            </a:r>
            <a:r>
              <a:rPr lang="ru-RU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lum bright="-1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58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 eaLnBrk="0" hangingPunct="0">
              <a:tabLst>
                <a:tab pos="228600" algn="l"/>
              </a:tabLst>
              <a:defRPr/>
            </a:pPr>
            <a:endParaRPr lang="ru-RU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  <a:p>
            <a:pPr indent="457200" eaLnBrk="0" hangingPunct="0">
              <a:tabLst>
                <a:tab pos="228600" algn="l"/>
              </a:tabLst>
              <a:defRPr/>
            </a:pPr>
            <a:endParaRPr lang="ru-RU" sz="2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0"/>
            <a:ext cx="4572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 января 2001 года заведуе</a:t>
            </a: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т</a:t>
            </a: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кафедрой </a:t>
            </a: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оториноларинго-логии </a:t>
            </a:r>
          </a:p>
          <a:p>
            <a:pPr algn="ctr"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доцент Куницкий Владимир Сергеевич.</a:t>
            </a:r>
          </a:p>
          <a:p>
            <a:pPr eaLnBrk="0" hangingPunct="0">
              <a:defRPr/>
            </a:pP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lum bright="-1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486400" y="1371600"/>
            <a:ext cx="3657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Заведующий учебной частью кафедры доцент 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К.С. Шабашов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876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Отработка практических навыков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Сотрудники кафедры оториноларингологии</a:t>
            </a: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7338"/>
            <a:ext cx="79248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Клиническая база кафедры – </a:t>
            </a: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Витебская областная клиническая больница</a:t>
            </a: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924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 операционной</a:t>
            </a: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Одной из особенностей ЛОР органов является срединное расположение в голове и шее. Они имеют тесный контакт с черепными ямками, глазницами, зубочелюстным аппаратом, позвоночником, средостениями, магистральными сосудами, важнейшими нервными стволами и сплетениями.</a:t>
            </a:r>
            <a:r>
              <a:rPr lang="ru-RU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71600"/>
            <a:ext cx="73914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066800" y="2286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Встреча с ветеранами кафедры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12"/>
          <p:cNvSpPr>
            <a:spLocks noChangeArrowheads="1" noChangeShapeType="1" noTextEdit="1"/>
          </p:cNvSpPr>
          <p:nvPr/>
        </p:nvSpPr>
        <p:spPr bwMode="auto">
          <a:xfrm>
            <a:off x="361950" y="5486400"/>
            <a:ext cx="8420100" cy="942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572000" y="304800"/>
            <a:ext cx="4572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ЛОР органы формируют начальный участок дыхательных и пищепроводных путей.</a:t>
            </a:r>
            <a:r>
              <a:rPr lang="ru-RU" sz="4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733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0" y="0"/>
            <a:ext cx="43434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Другой важной и отличительной особенностью ЛОР органов является расположение на их территории большинства анализаторов - слухового, вестибулярного, обонятельного, вкусового. </a:t>
            </a:r>
            <a:endParaRPr lang="ru-RU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886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</a:t>
            </a:r>
            <a:r>
              <a:rPr lang="ru-RU" sz="3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атологические процессы, обусловленные заболеваниями ЛОР органов в смежных и отдаленных областях, определяют тесный контакт, оториноларинголога с врачами других медицинских специальностей - неврологами, нейрохирургами, офтальмологами, челюстно-лицевыми хирургами, терапевтами, инфекционистами, дерматологами, аллергологами, и других специалистов в лечении данной патологии</a:t>
            </a:r>
            <a:r>
              <a:rPr lang="ru-RU" sz="3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"/>
            <a:ext cx="3200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124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3429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2425"/>
            <a:ext cx="457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5750"/>
            <a:ext cx="533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603</TotalTime>
  <Words>1033</Words>
  <Application>Microsoft Office PowerPoint</Application>
  <PresentationFormat>Экран (4:3)</PresentationFormat>
  <Paragraphs>54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Tahoma</vt:lpstr>
      <vt:lpstr>Arial</vt:lpstr>
      <vt:lpstr>Wingdings</vt:lpstr>
      <vt:lpstr>Calibri</vt:lpstr>
      <vt:lpstr>Times New Roman</vt:lpstr>
      <vt:lpstr>Океан</vt:lpstr>
      <vt:lpstr>ВВЕДЕНИЕ В ОТОРИНОЛА- РИНГОЛОГИЮ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ОТИПАКС В ЛЕЧЕНИИ ОСТРОГО СРЕДНЕГО ОТИТА</dc:title>
  <dc:creator>Оля</dc:creator>
  <cp:lastModifiedBy>RePack by Diakov</cp:lastModifiedBy>
  <cp:revision>120</cp:revision>
  <dcterms:created xsi:type="dcterms:W3CDTF">2006-11-06T10:10:11Z</dcterms:created>
  <dcterms:modified xsi:type="dcterms:W3CDTF">2016-09-20T12:29:59Z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2981501</vt:lpwstr>
  </property>
  <property fmtid="{D5CDD505-2E9C-101B-9397-08002B2CF9AE}" name="NXPowerLiteSettings" pid="3">
    <vt:lpwstr>F800052003A000</vt:lpwstr>
  </property>
  <property fmtid="{D5CDD505-2E9C-101B-9397-08002B2CF9AE}" name="NXPowerLiteVersion" pid="4">
    <vt:lpwstr>D6.2.12</vt:lpwstr>
  </property>
</Properties>
</file>