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358" r:id="rId4"/>
    <p:sldId id="360" r:id="rId5"/>
    <p:sldId id="359" r:id="rId6"/>
    <p:sldId id="361" r:id="rId7"/>
    <p:sldId id="260" r:id="rId8"/>
    <p:sldId id="357" r:id="rId9"/>
    <p:sldId id="335" r:id="rId10"/>
    <p:sldId id="267" r:id="rId11"/>
    <p:sldId id="328" r:id="rId12"/>
    <p:sldId id="342" r:id="rId13"/>
    <p:sldId id="330" r:id="rId14"/>
    <p:sldId id="268" r:id="rId15"/>
    <p:sldId id="273" r:id="rId16"/>
    <p:sldId id="332" r:id="rId17"/>
    <p:sldId id="336" r:id="rId18"/>
    <p:sldId id="269" r:id="rId19"/>
    <p:sldId id="329" r:id="rId20"/>
    <p:sldId id="280" r:id="rId21"/>
    <p:sldId id="337" r:id="rId22"/>
    <p:sldId id="338" r:id="rId23"/>
    <p:sldId id="339" r:id="rId24"/>
    <p:sldId id="264" r:id="rId25"/>
    <p:sldId id="278" r:id="rId26"/>
    <p:sldId id="331" r:id="rId27"/>
    <p:sldId id="333" r:id="rId28"/>
    <p:sldId id="279" r:id="rId29"/>
    <p:sldId id="351" r:id="rId30"/>
    <p:sldId id="355" r:id="rId31"/>
    <p:sldId id="275" r:id="rId32"/>
    <p:sldId id="281" r:id="rId33"/>
    <p:sldId id="288" r:id="rId34"/>
    <p:sldId id="289" r:id="rId35"/>
    <p:sldId id="283" r:id="rId36"/>
    <p:sldId id="303" r:id="rId37"/>
    <p:sldId id="304" r:id="rId38"/>
    <p:sldId id="305" r:id="rId39"/>
    <p:sldId id="291" r:id="rId40"/>
    <p:sldId id="290" r:id="rId41"/>
    <p:sldId id="292" r:id="rId42"/>
    <p:sldId id="293" r:id="rId43"/>
    <p:sldId id="294" r:id="rId44"/>
    <p:sldId id="295" r:id="rId45"/>
    <p:sldId id="296" r:id="rId46"/>
    <p:sldId id="297" r:id="rId47"/>
    <p:sldId id="286" r:id="rId48"/>
    <p:sldId id="298" r:id="rId49"/>
    <p:sldId id="299" r:id="rId50"/>
    <p:sldId id="300" r:id="rId51"/>
    <p:sldId id="306" r:id="rId52"/>
    <p:sldId id="309" r:id="rId53"/>
    <p:sldId id="362" r:id="rId54"/>
    <p:sldId id="310" r:id="rId55"/>
    <p:sldId id="311" r:id="rId56"/>
    <p:sldId id="302" r:id="rId57"/>
    <p:sldId id="326" r:id="rId58"/>
    <p:sldId id="313" r:id="rId59"/>
    <p:sldId id="314" r:id="rId60"/>
    <p:sldId id="343" r:id="rId61"/>
    <p:sldId id="315" r:id="rId62"/>
    <p:sldId id="316" r:id="rId63"/>
    <p:sldId id="319" r:id="rId64"/>
    <p:sldId id="320" r:id="rId65"/>
    <p:sldId id="323" r:id="rId66"/>
    <p:sldId id="349" r:id="rId67"/>
    <p:sldId id="327" r:id="rId68"/>
    <p:sldId id="347" r:id="rId69"/>
    <p:sldId id="348" r:id="rId70"/>
    <p:sldId id="345" r:id="rId71"/>
    <p:sldId id="346" r:id="rId72"/>
    <p:sldId id="322" r:id="rId73"/>
    <p:sldId id="301" r:id="rId74"/>
  </p:sldIdLst>
  <p:sldSz cx="9144000" cy="6858000" type="screen4x3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416AF-7A62-423B-9995-F9E0BC414193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8E152-4C8F-40C7-A2FB-FB975A5B7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4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8E152-4C8F-40C7-A2FB-FB975A5B7CD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27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BDD9-4DF8-4559-A8BB-C8ADD6B73FFA}" type="datetimeFigureOut">
              <a:rPr lang="be-BY" smtClean="0"/>
              <a:t>21.11.2019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056C-96B8-481C-94DA-DB7FEE361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281804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BDD9-4DF8-4559-A8BB-C8ADD6B73FFA}" type="datetimeFigureOut">
              <a:rPr lang="be-BY" smtClean="0"/>
              <a:t>21.11.2019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056C-96B8-481C-94DA-DB7FEE361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4201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BDD9-4DF8-4559-A8BB-C8ADD6B73FFA}" type="datetimeFigureOut">
              <a:rPr lang="be-BY" smtClean="0"/>
              <a:t>21.11.2019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056C-96B8-481C-94DA-DB7FEE361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98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BDD9-4DF8-4559-A8BB-C8ADD6B73FFA}" type="datetimeFigureOut">
              <a:rPr lang="be-BY" smtClean="0"/>
              <a:t>21.11.2019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056C-96B8-481C-94DA-DB7FEE361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8795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BDD9-4DF8-4559-A8BB-C8ADD6B73FFA}" type="datetimeFigureOut">
              <a:rPr lang="be-BY" smtClean="0"/>
              <a:t>21.11.2019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056C-96B8-481C-94DA-DB7FEE361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87264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BDD9-4DF8-4559-A8BB-C8ADD6B73FFA}" type="datetimeFigureOut">
              <a:rPr lang="be-BY" smtClean="0"/>
              <a:t>21.11.2019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056C-96B8-481C-94DA-DB7FEE361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3709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BDD9-4DF8-4559-A8BB-C8ADD6B73FFA}" type="datetimeFigureOut">
              <a:rPr lang="be-BY" smtClean="0"/>
              <a:t>21.11.2019</a:t>
            </a:fld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056C-96B8-481C-94DA-DB7FEE361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30640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BDD9-4DF8-4559-A8BB-C8ADD6B73FFA}" type="datetimeFigureOut">
              <a:rPr lang="be-BY" smtClean="0"/>
              <a:t>21.11.2019</a:t>
            </a:fld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056C-96B8-481C-94DA-DB7FEE361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076275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BDD9-4DF8-4559-A8BB-C8ADD6B73FFA}" type="datetimeFigureOut">
              <a:rPr lang="be-BY" smtClean="0"/>
              <a:t>21.11.2019</a:t>
            </a:fld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056C-96B8-481C-94DA-DB7FEE361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45548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BDD9-4DF8-4559-A8BB-C8ADD6B73FFA}" type="datetimeFigureOut">
              <a:rPr lang="be-BY" smtClean="0"/>
              <a:t>21.11.2019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056C-96B8-481C-94DA-DB7FEE361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295088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BDD9-4DF8-4559-A8BB-C8ADD6B73FFA}" type="datetimeFigureOut">
              <a:rPr lang="be-BY" smtClean="0"/>
              <a:t>21.11.2019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056C-96B8-481C-94DA-DB7FEE361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46566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BDD9-4DF8-4559-A8BB-C8ADD6B73FFA}" type="datetimeFigureOut">
              <a:rPr lang="be-BY" smtClean="0"/>
              <a:t>21.11.2019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1056C-96B8-481C-94DA-DB7FEE361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5875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Мембраны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283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5527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 smtClean="0"/>
              <a:t>В </a:t>
            </a:r>
            <a:r>
              <a:rPr lang="ru-RU" sz="3600" dirty="0" smtClean="0"/>
              <a:t>1855 г. ботаник К. фон </a:t>
            </a:r>
            <a:r>
              <a:rPr lang="ru-RU" sz="3600" dirty="0" err="1" smtClean="0"/>
              <a:t>Негели</a:t>
            </a:r>
            <a:r>
              <a:rPr lang="ru-RU" sz="3600" dirty="0" smtClean="0"/>
              <a:t> исследовал клеточную границу, которой он дал название плазматическая мембрана. Он предположил, что клеточная граница ответственна за осмотические свойства клеток. В 1877 г. немецкий ботаник В. </a:t>
            </a:r>
            <a:r>
              <a:rPr lang="ru-RU" sz="3600" dirty="0" err="1" smtClean="0"/>
              <a:t>Пфеффер</a:t>
            </a:r>
            <a:r>
              <a:rPr lang="ru-RU" sz="3600" dirty="0" smtClean="0"/>
              <a:t> опубликовал свой труд «Исследование осмоса» , где постулировал существование клеточных мембран, основываясь на сходстве между клетками и осмометрами, имевшими искусственные полупроницаемые </a:t>
            </a:r>
            <a:r>
              <a:rPr lang="ru-RU" sz="3600" dirty="0" smtClean="0"/>
              <a:t>мембраны</a:t>
            </a:r>
            <a:endParaRPr lang="be-BY" sz="3600" dirty="0"/>
          </a:p>
        </p:txBody>
      </p:sp>
    </p:spTree>
    <p:extLst>
      <p:ext uri="{BB962C8B-B14F-4D97-AF65-F5344CB8AC3E}">
        <p14:creationId xmlns:p14="http://schemas.microsoft.com/office/powerpoint/2010/main" val="32816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24736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 1890 г. немецкий </a:t>
            </a:r>
            <a:r>
              <a:rPr lang="ru-RU" dirty="0" err="1"/>
              <a:t>физикохимик</a:t>
            </a:r>
            <a:r>
              <a:rPr lang="ru-RU" dirty="0"/>
              <a:t> и философ В. </a:t>
            </a:r>
            <a:r>
              <a:rPr lang="ru-RU" dirty="0" err="1"/>
              <a:t>Оствальд</a:t>
            </a:r>
            <a:r>
              <a:rPr lang="ru-RU" dirty="0"/>
              <a:t> обратил внимание на возможную роль мембран в биоэлектрических процессах. Между 1895 и 1902 годами Э. </a:t>
            </a:r>
            <a:r>
              <a:rPr lang="ru-RU" dirty="0" err="1"/>
              <a:t>Овертон</a:t>
            </a:r>
            <a:r>
              <a:rPr lang="ru-RU" dirty="0"/>
              <a:t> измерил проницаемость клеточной мембраны для большого числа соединений и наглядно показал зависимость между растворимостью этих соединений в липидах и способностью их проникать через мембраны. Он предположил, что мембрана имеет липидную природу и содержит холестерин и другие липиды. </a:t>
            </a:r>
            <a:endParaRPr lang="be-BY" dirty="0"/>
          </a:p>
          <a:p>
            <a:pPr marL="0" indent="0">
              <a:buNone/>
            </a:pP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55518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08720"/>
          </a:xfrm>
        </p:spPr>
        <p:txBody>
          <a:bodyPr/>
          <a:lstStyle/>
          <a:p>
            <a:r>
              <a:rPr lang="ru-RU" dirty="0" smtClean="0"/>
              <a:t>Строение растительных клеток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692696"/>
            <a:ext cx="9141312" cy="614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88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2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1925 году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Гортер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Грендел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показали, что площадь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монослоя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липидов, экстрагированных из мембран эритроцитов, в два раза больше суммарной площади эритроцитов. На основе результатов этих исследований было сделано предположение, что липиды в мембране располагаются в виде бимолекулярного слоя. Вместе с тем имелись экспериментальные данные, которые свидетельствовали о том, что биологическая мембрана содержит в своем составе и белковые молекулы. Эти противоречия экспериментальных результатов были устранены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Даниелли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Давсоном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предложившими в 1935 году так сказать "бутербродную" модель строения биологических мембран, которая с некоторыми несущественными изменениями продержалась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мембранологии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течении почти 40 лет. Согласно этой модели, на поверхности фосфолипидного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бислоя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мембранах располагаются белки.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42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8640961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8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4768770"/>
            <a:ext cx="23187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err="1" smtClean="0"/>
              <a:t>Фосфатидилинозитол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460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5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036496" cy="685800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Химический состав и строение биологических мембран мембран зависит от их типа и функций, однако основными составляющими являются липиды и белки, а также углеводы (небольшая, но чрезвычайно важная часть) и вода (более 20% общего веса).</a:t>
            </a:r>
            <a:endParaRPr lang="be-BY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8385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43" y="3675856"/>
            <a:ext cx="3960440" cy="309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94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04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0"/>
            <a:ext cx="8712968" cy="6741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Живая клетка -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термодинамически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открытая система.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Важнейшее условие существования клетки и, следовательно, жизни - биологические мембраны.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Мембраны играют ключевую роль как в структурной организации, так и в функционировании всех клеток -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прокариотических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эукариотических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растительных и животных.</a:t>
            </a:r>
            <a:endParaRPr lang="be-BY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71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5527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Данные, полученные при изучении клеток млекопитающих методом электронной микроскопии, свидетельствуют о наличии широко развитой сети внутриклеточных мембранных образований. Сейчас уже не вызывает сомнений, что основные принципы структурной организации всех этих мембран по сути одинаковы. </a:t>
            </a:r>
            <a:r>
              <a:rPr lang="ru-RU" dirty="0" smtClean="0"/>
              <a:t>Основные </a:t>
            </a:r>
            <a:r>
              <a:rPr lang="ru-RU" dirty="0"/>
              <a:t>закономерности, установленные </a:t>
            </a:r>
            <a:r>
              <a:rPr lang="ru-RU" dirty="0" err="1"/>
              <a:t>Робертсоном</a:t>
            </a:r>
            <a:r>
              <a:rPr lang="ru-RU" dirty="0"/>
              <a:t> в конце 1950-х гг., позволяют </a:t>
            </a:r>
            <a:r>
              <a:rPr lang="ru-RU" dirty="0" smtClean="0"/>
              <a:t>переносить </a:t>
            </a:r>
            <a:r>
              <a:rPr lang="ru-RU" dirty="0"/>
              <a:t>результаты, полученные при исследовании одной мембранной системы, на другие системы.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407926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лизосома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5" y="1288222"/>
            <a:ext cx="7874269" cy="48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4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митохондрия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" y="1196752"/>
            <a:ext cx="8867653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3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Аппарат </a:t>
            </a:r>
            <a:r>
              <a:rPr lang="ru-RU" dirty="0" err="1"/>
              <a:t>Г</a:t>
            </a:r>
            <a:r>
              <a:rPr lang="ru-RU" dirty="0" err="1" smtClean="0"/>
              <a:t>ольджи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2215"/>
            <a:ext cx="9187244" cy="560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66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67413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Одной из самых характерных особенностей мембран является их чрезвычайное разнообразие. Такое разнообразие обусловлено прежде всего разнообразием белков, присутствующих в каждой мембране, и способов их взаимодействия друг с другом и с компонентами цитоплазмы. Таким образом, основная задача заключается в том, чтобы, опираясь на общие представления о структуре и функциях мембран, выявить молекулярно-биологические основы их структурного и функционального разнообразия.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8723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Функция	</a:t>
            </a:r>
            <a:r>
              <a:rPr lang="ru-RU" dirty="0" smtClean="0"/>
              <a:t>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dirty="0" smtClean="0"/>
              <a:t>                      </a:t>
            </a:r>
            <a:r>
              <a:rPr lang="ru-RU" dirty="0"/>
              <a:t>	</a:t>
            </a:r>
            <a:r>
              <a:rPr lang="ru-RU" dirty="0" smtClean="0"/>
              <a:t>-Мембрана </a:t>
            </a:r>
            <a:r>
              <a:rPr lang="ru-RU" dirty="0"/>
              <a:t>отделяет клеточное содержимое от внешней среды, предохраняет клетку от попадания в нее чужеродных веществ и обеспечивает поддержание постоянства внутриклеточной среды</a:t>
            </a:r>
          </a:p>
          <a:p>
            <a:pPr marL="0" indent="0">
              <a:buNone/>
            </a:pPr>
            <a:r>
              <a:rPr lang="ru-RU" dirty="0" smtClean="0"/>
              <a:t>                                   -</a:t>
            </a:r>
            <a:r>
              <a:rPr lang="ru-RU" dirty="0"/>
              <a:t>	Прохождение веществ через мембрану без затраты энергии (пассивный транспорт: диффузия и облегченная диффузия) и с затратой энергии (активный транспорт, например, натрий-калиевый насос, </a:t>
            </a:r>
            <a:r>
              <a:rPr lang="ru-RU" dirty="0" err="1"/>
              <a:t>эндоцитоз</a:t>
            </a:r>
            <a:r>
              <a:rPr lang="ru-RU" dirty="0"/>
              <a:t>, </a:t>
            </a:r>
            <a:r>
              <a:rPr lang="ru-RU" dirty="0" err="1"/>
              <a:t>экзоцитоз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dirty="0" smtClean="0"/>
              <a:t>                                 -</a:t>
            </a:r>
            <a:r>
              <a:rPr lang="ru-RU" dirty="0"/>
              <a:t>	На наружной поверхности мембраны расположены рецепторные участки, где происходит связывание гормонов и других регуляторных молекул</a:t>
            </a:r>
            <a:endParaRPr lang="be-BY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553035"/>
            <a:ext cx="208823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Барьерная    </a:t>
            </a:r>
            <a:endParaRPr lang="be-BY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708920"/>
            <a:ext cx="257737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200" dirty="0" smtClean="0"/>
              <a:t>Транспортная</a:t>
            </a:r>
            <a:endParaRPr lang="be-BY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40765" y="4908554"/>
            <a:ext cx="2448272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Рецепторная</a:t>
            </a:r>
            <a:endParaRPr lang="be-BY" sz="3200" dirty="0"/>
          </a:p>
        </p:txBody>
      </p:sp>
    </p:spTree>
    <p:extLst>
      <p:ext uri="{BB962C8B-B14F-4D97-AF65-F5344CB8AC3E}">
        <p14:creationId xmlns:p14="http://schemas.microsoft.com/office/powerpoint/2010/main" val="206261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69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3" y="0"/>
            <a:ext cx="9276523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06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6247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Генерация                              </a:t>
            </a:r>
            <a:r>
              <a:rPr lang="ru-RU" dirty="0"/>
              <a:t>Мембраны нервных клеток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нервного </a:t>
            </a:r>
            <a:r>
              <a:rPr lang="ru-RU" dirty="0"/>
              <a:t>импульса	</a:t>
            </a:r>
          </a:p>
          <a:p>
            <a:pPr marL="0" indent="0">
              <a:buNone/>
            </a:pPr>
            <a:r>
              <a:rPr lang="ru-RU" dirty="0"/>
              <a:t>Синтез </a:t>
            </a:r>
            <a:r>
              <a:rPr lang="ru-RU" dirty="0" smtClean="0"/>
              <a:t>полипептидов,        Мембраны </a:t>
            </a:r>
            <a:r>
              <a:rPr lang="ru-RU" dirty="0"/>
              <a:t>шероховатой и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углеводов </a:t>
            </a:r>
            <a:r>
              <a:rPr lang="ru-RU" dirty="0"/>
              <a:t>и липидов	гладкой эндоплазматической</a:t>
            </a:r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сети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Преобразование </a:t>
            </a:r>
            <a:r>
              <a:rPr lang="ru-RU" dirty="0" smtClean="0"/>
              <a:t>                 Внутренняя </a:t>
            </a:r>
            <a:r>
              <a:rPr lang="ru-RU" dirty="0"/>
              <a:t>мембрана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световой </a:t>
            </a:r>
            <a:r>
              <a:rPr lang="ru-RU" dirty="0"/>
              <a:t>энергии в </a:t>
            </a:r>
            <a:r>
              <a:rPr lang="ru-RU" dirty="0" smtClean="0"/>
              <a:t>                   хлоропластов</a:t>
            </a:r>
          </a:p>
          <a:p>
            <a:pPr marL="0" indent="0">
              <a:buNone/>
            </a:pPr>
            <a:r>
              <a:rPr lang="ru-RU" dirty="0" smtClean="0"/>
              <a:t>химическую </a:t>
            </a:r>
            <a:r>
              <a:rPr lang="ru-RU" dirty="0"/>
              <a:t>энергию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АТФ</a:t>
            </a:r>
            <a:r>
              <a:rPr lang="ru-RU" dirty="0"/>
              <a:t>	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Преобразование                </a:t>
            </a:r>
            <a:r>
              <a:rPr lang="ru-RU" dirty="0"/>
              <a:t>	Внутренняя мембрана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энергии </a:t>
            </a:r>
            <a:r>
              <a:rPr lang="ru-RU" dirty="0"/>
              <a:t>биологического </a:t>
            </a:r>
            <a:r>
              <a:rPr lang="ru-RU" dirty="0" smtClean="0"/>
              <a:t>                 митохондрий</a:t>
            </a:r>
          </a:p>
          <a:p>
            <a:pPr marL="0" indent="0">
              <a:buNone/>
            </a:pPr>
            <a:r>
              <a:rPr lang="ru-RU" dirty="0" smtClean="0"/>
              <a:t>окисления </a:t>
            </a:r>
            <a:r>
              <a:rPr lang="ru-RU" dirty="0"/>
              <a:t>в химическую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энергию АТФ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Антигенные свойства	</a:t>
            </a:r>
            <a:r>
              <a:rPr lang="ru-RU" dirty="0" smtClean="0"/>
              <a:t>    Мембраны </a:t>
            </a:r>
            <a:r>
              <a:rPr lang="ru-RU" dirty="0"/>
              <a:t>лимфоцитов, </a:t>
            </a:r>
            <a:r>
              <a:rPr lang="ru-RU" dirty="0" smtClean="0"/>
              <a:t>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    эритроцитов </a:t>
            </a:r>
            <a:endParaRPr lang="be-BY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0"/>
            <a:ext cx="864096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/>
              <a:t>Специфические функции биологических мембран</a:t>
            </a:r>
          </a:p>
        </p:txBody>
      </p:sp>
    </p:spTree>
    <p:extLst>
      <p:ext uri="{BB962C8B-B14F-4D97-AF65-F5344CB8AC3E}">
        <p14:creationId xmlns:p14="http://schemas.microsoft.com/office/powerpoint/2010/main" val="30529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 мембранах </a:t>
            </a:r>
            <a:r>
              <a:rPr lang="ru-RU" dirty="0"/>
              <a:t>с выраженной асимметрией липидного состава, </a:t>
            </a:r>
            <a:r>
              <a:rPr lang="ru-RU" dirty="0" smtClean="0"/>
              <a:t>например, </a:t>
            </a:r>
            <a:r>
              <a:rPr lang="ru-RU" dirty="0"/>
              <a:t>в мембранах эритроцитов, </a:t>
            </a:r>
            <a:r>
              <a:rPr lang="ru-RU" dirty="0" smtClean="0"/>
              <a:t> </a:t>
            </a:r>
            <a:r>
              <a:rPr lang="ru-RU" dirty="0" err="1"/>
              <a:t>сфингомиелин</a:t>
            </a:r>
            <a:r>
              <a:rPr lang="ru-RU" dirty="0"/>
              <a:t> и </a:t>
            </a:r>
            <a:r>
              <a:rPr lang="ru-RU" dirty="0" err="1" smtClean="0"/>
              <a:t>фосфатидилхолин</a:t>
            </a:r>
            <a:r>
              <a:rPr lang="ru-RU" dirty="0" smtClean="0"/>
              <a:t> </a:t>
            </a:r>
            <a:r>
              <a:rPr lang="ru-RU" dirty="0"/>
              <a:t>находятся главным образом в наружной половине мембраны, а </a:t>
            </a:r>
            <a:r>
              <a:rPr lang="ru-RU" dirty="0" err="1"/>
              <a:t>фосфатидилэтаноламин</a:t>
            </a:r>
            <a:r>
              <a:rPr lang="ru-RU" dirty="0"/>
              <a:t> и </a:t>
            </a:r>
            <a:r>
              <a:rPr lang="ru-RU" dirty="0" err="1"/>
              <a:t>фосфатидилсерин</a:t>
            </a:r>
            <a:r>
              <a:rPr lang="ru-RU" dirty="0"/>
              <a:t> — на ее внутренней стороне.</a:t>
            </a:r>
          </a:p>
        </p:txBody>
      </p:sp>
    </p:spTree>
    <p:extLst>
      <p:ext uri="{BB962C8B-B14F-4D97-AF65-F5344CB8AC3E}">
        <p14:creationId xmlns:p14="http://schemas.microsoft.com/office/powerpoint/2010/main" val="304660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58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624736"/>
          </a:xfrm>
        </p:spPr>
        <p:txBody>
          <a:bodyPr/>
          <a:lstStyle/>
          <a:p>
            <a:pPr marL="0" indent="0">
              <a:buNone/>
            </a:pPr>
            <a:r>
              <a:rPr lang="be-BY" dirty="0" smtClean="0"/>
              <a:t>2</a:t>
            </a:r>
            <a:endParaRPr lang="be-BY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07890"/>
            <a:ext cx="7056784" cy="493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85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552728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6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33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4807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Правила </a:t>
            </a:r>
            <a:r>
              <a:rPr lang="ru-RU" dirty="0" err="1" smtClean="0"/>
              <a:t>Овертона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1.Проницаемость мембран для органических молекул уменьшается по мере увеличения в них числа полярных групп(гидроксильных, карбоксильных и </a:t>
            </a:r>
            <a:r>
              <a:rPr lang="ru-RU" dirty="0" err="1" smtClean="0"/>
              <a:t>аминных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r>
              <a:rPr lang="ru-RU" dirty="0" smtClean="0"/>
              <a:t>2.Проницаемость </a:t>
            </a:r>
            <a:r>
              <a:rPr lang="ru-RU" dirty="0"/>
              <a:t>мембран для органических молекул </a:t>
            </a:r>
            <a:r>
              <a:rPr lang="ru-RU" dirty="0" smtClean="0"/>
              <a:t>возрастает </a:t>
            </a:r>
            <a:r>
              <a:rPr lang="ru-RU" dirty="0"/>
              <a:t>по мере увеличения в них числа </a:t>
            </a:r>
            <a:r>
              <a:rPr lang="ru-RU" dirty="0" smtClean="0"/>
              <a:t>неполярных групп(метиловых, этиловых </a:t>
            </a:r>
            <a:r>
              <a:rPr lang="ru-RU" dirty="0"/>
              <a:t>и </a:t>
            </a:r>
            <a:r>
              <a:rPr lang="ru-RU" dirty="0" err="1" smtClean="0"/>
              <a:t>фенильных</a:t>
            </a:r>
            <a:r>
              <a:rPr lang="ru-RU" dirty="0" smtClean="0"/>
              <a:t>)</a:t>
            </a:r>
            <a:endParaRPr lang="ru-RU" dirty="0"/>
          </a:p>
          <a:p>
            <a:pPr marL="0" indent="0" algn="just">
              <a:buNone/>
            </a:pP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147845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6624736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Диффузия через каналы в мембране также вид простой диффузии. Неорганические полярные молекулы и ионы в липидах нерастворимы, поэтому они могут проникать через мембраны только при наличии в них специальных каналов, число которых ограничено. Проницаемость каналов избирательна (</a:t>
            </a:r>
            <a:r>
              <a:rPr lang="ru-RU" dirty="0" err="1" smtClean="0"/>
              <a:t>селективна</a:t>
            </a:r>
            <a:r>
              <a:rPr lang="ru-RU" dirty="0" smtClean="0"/>
              <a:t>). Выделяют</a:t>
            </a:r>
          </a:p>
          <a:p>
            <a:pPr marL="0" indent="0" algn="just">
              <a:buNone/>
            </a:pPr>
            <a:r>
              <a:rPr lang="ru-RU" dirty="0"/>
              <a:t>н</a:t>
            </a:r>
            <a:r>
              <a:rPr lang="ru-RU" dirty="0" smtClean="0"/>
              <a:t>атриевые, калиевые, кальциевые, хлорные ,протонные (водородные).</a:t>
            </a:r>
          </a:p>
          <a:p>
            <a:pPr marL="0" indent="0" algn="just">
              <a:buNone/>
            </a:pPr>
            <a:r>
              <a:rPr lang="ru-RU" dirty="0" smtClean="0"/>
              <a:t>Каналы для воды – </a:t>
            </a:r>
            <a:r>
              <a:rPr lang="ru-RU" dirty="0" err="1" smtClean="0"/>
              <a:t>аквапорины</a:t>
            </a:r>
            <a:r>
              <a:rPr lang="ru-RU" dirty="0" smtClean="0"/>
              <a:t>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1192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6408712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8916"/>
            <a:ext cx="9389819" cy="69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2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Ионные каналы 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Ионные каналы – интегральные белки, которые обеспечивают пассивный транспорт ионов по градиенту концентрации. Энергией для транспорта служит разность концентрации ионов по обе стороны мембраны (трансмембранный ионный градиент). </a:t>
            </a:r>
          </a:p>
          <a:p>
            <a:pPr marL="0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Неселективные каналы  обладают следующими свойствами: 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•  пропускают все типы ионов, но проницаемость для ионов K+ значительно выше, чем для других ионов; 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•  всегда находятся в открытом состоянии. 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47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Ионные каналы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Селективные каналы  обладают следующими свойствами: </a:t>
            </a:r>
          </a:p>
          <a:p>
            <a:pPr marL="0" indent="0">
              <a:buNone/>
            </a:pPr>
            <a:r>
              <a:rPr lang="ru-RU" dirty="0"/>
              <a:t> •  пропускают только один вид ионов; для каждого вида ионов существует свой вид каналов; </a:t>
            </a:r>
          </a:p>
          <a:p>
            <a:pPr marL="0" indent="0">
              <a:buNone/>
            </a:pPr>
            <a:r>
              <a:rPr lang="ru-RU" dirty="0"/>
              <a:t> •  могут находиться в одном из 3 состояний: закрытом, активированном, инактивированном.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Избирательная проницаемость селективного канала обеспечивается селективным фильтром, который образован кольцом из отрицательно заряженных атомов кислорода, которое находится в самом узком месте канала.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Изменение состояния канала обеспечивается работой воротного механизма, который представлен двумя белковыми молекулами. Эти белковые молекулы, так называемые активационные ворота и </a:t>
            </a:r>
            <a:r>
              <a:rPr lang="ru-RU" dirty="0" err="1"/>
              <a:t>инактивационные</a:t>
            </a:r>
            <a:r>
              <a:rPr lang="ru-RU" dirty="0"/>
              <a:t> ворота, изменяя свою </a:t>
            </a:r>
            <a:r>
              <a:rPr lang="ru-RU" dirty="0" err="1"/>
              <a:t>конформацию</a:t>
            </a:r>
            <a:r>
              <a:rPr lang="ru-RU" dirty="0"/>
              <a:t>, могут перекрывать ионный канал.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15552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67413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зависимости от сигнала, который вызывает открытие активационных ворот, селективные ионные каналы подразделяют на: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•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хемочувствительные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каналы – сигналом к открытию активационных ворот является изменение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конформации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ассоциированного с каналом белка-рецептора в результате присоединения к нему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лиганда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•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потенциалчувствительные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каналы – сигналом к открытию активационных ворот является снижение МП (деполяризация) клеточной мембраны до определенного уровня, который называют критическим уровнем деполяризации  (КУД).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0" y="116632"/>
                <a:ext cx="9144000" cy="6552728"/>
              </a:xfrm>
            </p:spPr>
            <p:txBody>
              <a:bodyPr/>
              <a:lstStyle/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en-US" dirty="0"/>
              </a:p>
              <a:p>
                <a:pPr marL="0" indent="0" algn="just">
                  <a:buNone/>
                </a:pPr>
                <a:endParaRPr lang="ru-RU" sz="2400" dirty="0" smtClean="0"/>
              </a:p>
              <a:p>
                <a:pPr marL="0" indent="0" algn="just">
                  <a:buNone/>
                </a:pPr>
                <a:endParaRPr lang="ru-RU" sz="2400" dirty="0"/>
              </a:p>
              <a:p>
                <a:pPr marL="0" indent="0" algn="just">
                  <a:buNone/>
                </a:pPr>
                <a:r>
                  <a:rPr lang="ru-RU" sz="2400" dirty="0" smtClean="0"/>
                  <a:t>Математически процесс переноса описывается уравнением </a:t>
                </a:r>
                <a:r>
                  <a:rPr lang="ru-RU" sz="2400" dirty="0" err="1" smtClean="0"/>
                  <a:t>Теорелла</a:t>
                </a:r>
                <a:endParaRPr lang="ru-RU" sz="2400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ru-RU" sz="2400" b="0" i="1" smtClean="0">
                              <a:latin typeface="Cambria Math"/>
                            </a:rPr>
                            <m:t>Ф</m:t>
                          </m:r>
                        </m:e>
                      </m:acc>
                      <m:r>
                        <a:rPr lang="ru-RU" sz="2400" b="0" i="1" smtClean="0">
                          <a:latin typeface="Cambria Math"/>
                        </a:rPr>
                        <m:t>=−</m:t>
                      </m:r>
                      <m:r>
                        <a:rPr lang="ru-RU" sz="2400" b="0" i="1" smtClean="0">
                          <a:latin typeface="Cambria Math"/>
                        </a:rPr>
                        <m:t>С</m:t>
                      </m:r>
                      <m:r>
                        <a:rPr lang="en-US" sz="2400" b="0" i="1" smtClean="0">
                          <a:latin typeface="Cambria Math"/>
                        </a:rPr>
                        <m:t>𝑈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sz="2400" dirty="0" smtClean="0"/>
              </a:p>
              <a:p>
                <a:pPr marL="0" indent="0" algn="just">
                  <a:buNone/>
                </a:pPr>
                <a:endParaRPr lang="en-US" sz="2400" dirty="0" smtClean="0"/>
              </a:p>
              <a:p>
                <a:pPr marL="0" indent="0" algn="just">
                  <a:buNone/>
                </a:pPr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6632"/>
                <a:ext cx="9144000" cy="6552728"/>
              </a:xfrm>
              <a:blipFill rotWithShape="1">
                <a:blip r:embed="rId2"/>
                <a:stretch>
                  <a:fillRect l="-1000" r="-1000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Группа 26"/>
          <p:cNvGrpSpPr/>
          <p:nvPr/>
        </p:nvGrpSpPr>
        <p:grpSpPr>
          <a:xfrm>
            <a:off x="1168552" y="626433"/>
            <a:ext cx="5626599" cy="3156862"/>
            <a:chOff x="877286" y="96764"/>
            <a:chExt cx="5626599" cy="3156862"/>
          </a:xfrm>
        </p:grpSpPr>
        <p:cxnSp>
          <p:nvCxnSpPr>
            <p:cNvPr id="5" name="Прямая со стрелкой 4"/>
            <p:cNvCxnSpPr/>
            <p:nvPr/>
          </p:nvCxnSpPr>
          <p:spPr>
            <a:xfrm flipV="1">
              <a:off x="1403648" y="116632"/>
              <a:ext cx="0" cy="25922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/>
            <p:nvPr/>
          </p:nvCxnSpPr>
          <p:spPr>
            <a:xfrm>
              <a:off x="1403648" y="2708920"/>
              <a:ext cx="48245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1403648" y="836712"/>
              <a:ext cx="18722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угольник 9"/>
            <p:cNvSpPr/>
            <p:nvPr/>
          </p:nvSpPr>
          <p:spPr>
            <a:xfrm>
              <a:off x="3275856" y="260648"/>
              <a:ext cx="792088" cy="24482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4067944" y="2060848"/>
              <a:ext cx="20162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599383" y="1161618"/>
              <a:ext cx="16525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Межклеточная</a:t>
              </a:r>
            </a:p>
            <a:p>
              <a:r>
                <a:rPr lang="ru-RU" dirty="0" smtClean="0"/>
                <a:t> жидкость</a:t>
              </a:r>
              <a:endParaRPr lang="be-BY" dirty="0"/>
            </a:p>
          </p:txBody>
        </p:sp>
        <p:sp>
          <p:nvSpPr>
            <p:cNvPr id="14" name="TextBox 13"/>
            <p:cNvSpPr txBox="1"/>
            <p:nvPr/>
          </p:nvSpPr>
          <p:spPr>
            <a:xfrm flipH="1">
              <a:off x="4210637" y="281430"/>
              <a:ext cx="173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цитоплазма</a:t>
              </a:r>
              <a:endParaRPr lang="be-BY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86207" y="2204864"/>
              <a:ext cx="3259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Направление потока диффузии</a:t>
              </a:r>
              <a:endParaRPr lang="be-BY" dirty="0"/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>
              <a:off x="2186207" y="2574196"/>
              <a:ext cx="346591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092344" y="96764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e-BY" dirty="0" smtClean="0"/>
                <a:t>µ</a:t>
              </a:r>
              <a:endParaRPr lang="be-BY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877286" y="643835"/>
                  <a:ext cx="438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be-BY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be-BY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be-BY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86" y="643835"/>
                  <a:ext cx="438838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be-BY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933456" y="1835532"/>
                  <a:ext cx="4701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be-BY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be-BY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be-BY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456" y="1835532"/>
                  <a:ext cx="470192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be-BY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1403648" y="2060848"/>
              <a:ext cx="266429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3275856" y="3068960"/>
              <a:ext cx="792088" cy="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495232" y="288429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endParaRPr lang="be-BY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19833" y="2734437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endParaRPr lang="be-BY" dirty="0"/>
            </a:p>
          </p:txBody>
        </p:sp>
      </p:grpSp>
    </p:spTree>
    <p:extLst>
      <p:ext uri="{BB962C8B-B14F-4D97-AF65-F5344CB8AC3E}">
        <p14:creationId xmlns:p14="http://schemas.microsoft.com/office/powerpoint/2010/main" val="353321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67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16632"/>
                <a:ext cx="8928992" cy="662473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ru-RU" dirty="0" smtClean="0"/>
                  <a:t>Электрохимический потенциал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e-BY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ru-RU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  <a:ea typeface="Cambria Math"/>
                            </a:rPr>
                            <m:t>о</m:t>
                          </m:r>
                        </m:sub>
                      </m:sSub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𝑅𝑇𝑙𝑛𝐶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𝑍𝐹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be-BY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be-BY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ru-RU" b="0" i="1" smtClean="0">
                            <a:latin typeface="Cambria Math"/>
                          </a:rPr>
                          <m:t>о</m:t>
                        </m:r>
                      </m:sub>
                    </m:sSub>
                  </m:oMath>
                </a14:m>
                <a:r>
                  <a:rPr lang="be-BY" dirty="0" smtClean="0"/>
                  <a:t>-часть хмического  потенциала 1 моля раствора,определяемая энергией химической связи вещества с растворителем;</a:t>
                </a:r>
              </a:p>
              <a:p>
                <a:pPr marL="0" indent="0">
                  <a:buNone/>
                </a:pPr>
                <a:r>
                  <a:rPr lang="en-US" dirty="0" smtClean="0"/>
                  <a:t>R</a:t>
                </a:r>
                <a:r>
                  <a:rPr lang="ru-RU" dirty="0" smtClean="0"/>
                  <a:t>-универсальная газовая постоянная;</a:t>
                </a:r>
              </a:p>
              <a:p>
                <a:pPr marL="0" indent="0">
                  <a:buNone/>
                </a:pPr>
                <a:r>
                  <a:rPr lang="ru-RU" dirty="0" smtClean="0"/>
                  <a:t>Т-температура;</a:t>
                </a:r>
              </a:p>
              <a:p>
                <a:pPr marL="0" indent="0">
                  <a:buNone/>
                </a:pPr>
                <a:r>
                  <a:rPr lang="ru-RU" dirty="0" smtClean="0"/>
                  <a:t>С-молярная концентрация растворенного вещества;</a:t>
                </a:r>
              </a:p>
              <a:p>
                <a:pPr marL="0" indent="0">
                  <a:buNone/>
                </a:pPr>
                <a:r>
                  <a:rPr lang="en-US" dirty="0" smtClean="0"/>
                  <a:t>Z</a:t>
                </a:r>
                <a:r>
                  <a:rPr lang="ru-RU" dirty="0" smtClean="0"/>
                  <a:t>-заряд растворенных ионов;</a:t>
                </a:r>
              </a:p>
              <a:p>
                <a:pPr marL="0" indent="0">
                  <a:buNone/>
                </a:pPr>
                <a:r>
                  <a:rPr lang="en-US" dirty="0" smtClean="0"/>
                  <a:t>F</a:t>
                </a:r>
                <a:r>
                  <a:rPr lang="ru-RU" dirty="0" smtClean="0"/>
                  <a:t>- число фарадея (заряд моля);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be-BY" i="1" smtClean="0"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r>
                  <a:rPr lang="be-BY" dirty="0" smtClean="0"/>
                  <a:t>-электрический потенциал среды.</a:t>
                </a:r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16632"/>
                <a:ext cx="8928992" cy="6624736"/>
              </a:xfrm>
              <a:blipFill rotWithShape="1">
                <a:blip r:embed="rId2"/>
                <a:stretch>
                  <a:fillRect l="-1776" t="-1932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7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0"/>
                <a:ext cx="8928992" cy="6858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>
                    <a:latin typeface="Cambria Math"/>
                  </a:rPr>
                  <a:t>По обе стороны мембраны один и тот же растворитель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ru-RU" b="0" i="1" smtClean="0">
                            <a:latin typeface="Cambria Math"/>
                          </a:rPr>
                          <m:t>о</m:t>
                        </m:r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𝑜𝑒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𝑐𝑜𝑛𝑠𝑡</m:t>
                    </m:r>
                  </m:oMath>
                </a14:m>
                <a:endParaRPr lang="en-US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:endParaRPr lang="en-US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e-BY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𝑅𝑇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𝑑𝐶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𝑍𝐹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0"/>
                <a:ext cx="8928992" cy="6858000"/>
              </a:xfrm>
              <a:blipFill rotWithShape="1">
                <a:blip r:embed="rId2"/>
                <a:stretch>
                  <a:fillRect l="-1776" t="-1156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191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16632"/>
                <a:ext cx="9036496" cy="662473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/>
                  <a:t>Подстановка производной в уравнение </a:t>
                </a:r>
                <a:r>
                  <a:rPr lang="ru-RU" dirty="0" err="1" smtClean="0"/>
                  <a:t>Теорелла</a:t>
                </a:r>
                <a:endParaRPr lang="ru-RU" dirty="0" smtClean="0"/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ru-RU" i="1">
                              <a:latin typeface="Cambria Math"/>
                            </a:rPr>
                            <m:t>Ф</m:t>
                          </m:r>
                        </m:e>
                      </m:acc>
                      <m:r>
                        <a:rPr lang="ru-RU" i="1">
                          <a:latin typeface="Cambria Math"/>
                        </a:rPr>
                        <m:t>=−</m:t>
                      </m:r>
                      <m:r>
                        <a:rPr lang="ru-RU" i="1">
                          <a:latin typeface="Cambria Math"/>
                        </a:rPr>
                        <m:t>С</m:t>
                      </m:r>
                      <m:r>
                        <a:rPr lang="en-US" i="1">
                          <a:latin typeface="Cambria Math"/>
                        </a:rPr>
                        <m:t>𝑈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ru-RU" dirty="0" smtClean="0"/>
              </a:p>
              <a:p>
                <a:pPr marL="0" indent="0">
                  <a:buNone/>
                </a:pPr>
                <a:r>
                  <a:rPr lang="ru-RU" dirty="0" smtClean="0"/>
                  <a:t>приводит </a:t>
                </a:r>
                <a:r>
                  <a:rPr lang="ru-RU" dirty="0" smtClean="0"/>
                  <a:t>к уравнению Нернста-Планка</a:t>
                </a:r>
              </a:p>
              <a:p>
                <a:pPr marL="0" indent="0">
                  <a:buNone/>
                </a:pPr>
                <a:endParaRPr lang="en-US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ru-RU" b="0" i="1" smtClean="0">
                              <a:latin typeface="Cambria Math"/>
                            </a:rPr>
                            <m:t>Ф</m:t>
                          </m:r>
                        </m:e>
                      </m:acc>
                      <m:r>
                        <a:rPr lang="ru-RU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𝑈𝑅𝑇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𝑑𝐶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𝐶𝑈𝑍𝐹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16632"/>
                <a:ext cx="9036496" cy="6624736"/>
              </a:xfrm>
              <a:blipFill rotWithShape="1">
                <a:blip r:embed="rId2"/>
                <a:stretch>
                  <a:fillRect l="-1754" t="-11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55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16632"/>
                <a:ext cx="8877672" cy="633670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/>
                  <a:t>Пассивный транспорт незаряженных веществ</a:t>
                </a:r>
              </a:p>
              <a:p>
                <a:pPr marL="0" indent="0">
                  <a:buNone/>
                </a:pPr>
                <a:r>
                  <a:rPr lang="ru-RU" dirty="0"/>
                  <a:t>о</a:t>
                </a:r>
                <a:r>
                  <a:rPr lang="ru-RU" dirty="0" smtClean="0"/>
                  <a:t>писывается </a:t>
                </a:r>
                <a:r>
                  <a:rPr lang="ru-RU" b="1" dirty="0" smtClean="0"/>
                  <a:t>законом диффузии </a:t>
                </a:r>
                <a:r>
                  <a:rPr lang="ru-RU" b="1" dirty="0" err="1" smtClean="0"/>
                  <a:t>Фика</a:t>
                </a:r>
                <a:endParaRPr lang="ru-RU" b="1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ru-RU" i="1">
                            <a:latin typeface="Cambria Math"/>
                          </a:rPr>
                          <m:t>Ф</m:t>
                        </m:r>
                      </m:e>
                    </m:acc>
                    <m:r>
                      <a:rPr lang="ru-RU" i="1">
                        <a:latin typeface="Cambria Math"/>
                      </a:rPr>
                      <m:t>=−</m:t>
                    </m:r>
                    <m:r>
                      <a:rPr lang="en-US" i="1">
                        <a:latin typeface="Cambria Math"/>
                      </a:rPr>
                      <m:t>𝑈𝑅𝑇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𝑑𝐶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be-BY" b="1" dirty="0" smtClean="0"/>
                  <a:t>=</a:t>
                </a:r>
                <a14:m>
                  <m:oMath xmlns:m="http://schemas.openxmlformats.org/officeDocument/2006/math">
                    <m:r>
                      <a:rPr lang="ru-RU" b="1" i="1" dirty="0" smtClean="0">
                        <a:latin typeface="Cambria Math"/>
                      </a:rPr>
                      <m:t>−</m:t>
                    </m:r>
                    <m:r>
                      <a:rPr lang="en-US" b="1" i="1" dirty="0" smtClean="0">
                        <a:latin typeface="Cambria Math"/>
                      </a:rPr>
                      <m:t>𝑫</m:t>
                    </m:r>
                    <m:f>
                      <m:fPr>
                        <m:ctrlPr>
                          <a:rPr lang="en-US" b="1" i="1" dirty="0" smtClean="0"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b="1" i="1" dirty="0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b="1" i="1" dirty="0" smtClean="0">
                                <a:latin typeface="Cambria Math"/>
                              </a:rPr>
                              <m:t>𝒅𝑪</m:t>
                            </m:r>
                          </m:e>
                        </m:acc>
                      </m:num>
                      <m:den>
                        <m:r>
                          <a:rPr lang="en-US" b="1" i="1" dirty="0" smtClean="0">
                            <a:latin typeface="Cambria Math"/>
                          </a:rPr>
                          <m:t>𝒅𝒙</m:t>
                        </m:r>
                      </m:den>
                    </m:f>
                  </m:oMath>
                </a14:m>
                <a:endParaRPr lang="en-US" b="1" dirty="0" smtClean="0"/>
              </a:p>
              <a:p>
                <a:pPr marL="0" indent="0">
                  <a:buNone/>
                </a:pPr>
                <a:r>
                  <a:rPr lang="en-US" b="1" dirty="0" smtClean="0"/>
                  <a:t>D</a:t>
                </a:r>
                <a:r>
                  <a:rPr lang="ru-RU" dirty="0" smtClean="0"/>
                  <a:t>=</a:t>
                </a:r>
                <a:r>
                  <a:rPr lang="en-US" dirty="0" smtClean="0"/>
                  <a:t>URT</a:t>
                </a:r>
                <a:r>
                  <a:rPr lang="ru-RU" dirty="0" smtClean="0"/>
                  <a:t>-коэффициент диффузии, зависящий от подвижности </a:t>
                </a:r>
                <a:r>
                  <a:rPr lang="en-US" dirty="0" smtClean="0"/>
                  <a:t>U</a:t>
                </a:r>
                <a:r>
                  <a:rPr lang="ru-RU" dirty="0" smtClean="0"/>
                  <a:t> вещества и температуры Т среды</a:t>
                </a:r>
              </a:p>
              <a:p>
                <a:pPr marL="0" indent="0">
                  <a:buNone/>
                </a:pPr>
                <a:endParaRPr lang="be-BY" b="1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16632"/>
                <a:ext cx="8877672" cy="6336704"/>
              </a:xfrm>
              <a:blipFill rotWithShape="1">
                <a:blip r:embed="rId2"/>
                <a:stretch>
                  <a:fillRect l="-1786" t="-1250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24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16632"/>
                <a:ext cx="8856984" cy="6552728"/>
              </a:xfrm>
            </p:spPr>
            <p:txBody>
              <a:bodyPr>
                <a:normAutofit lnSpcReduction="10000"/>
              </a:bodyPr>
              <a:lstStyle/>
              <a:p>
                <a:pPr marL="0" indent="0" algn="just">
                  <a:buNone/>
                </a:pPr>
                <a:r>
                  <a:rPr lang="ru-RU" dirty="0" smtClean="0"/>
                  <a:t>Если приближенно выразить градиент концентрации через толщину </a:t>
                </a:r>
                <a:r>
                  <a:rPr lang="en-US" dirty="0" smtClean="0"/>
                  <a:t>h</a:t>
                </a:r>
                <a:r>
                  <a:rPr lang="ru-RU" dirty="0" smtClean="0"/>
                  <a:t> мембраны и абсолютные значения концентраций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ru-RU" b="0" i="1" smtClean="0">
                            <a:latin typeface="Cambria Math"/>
                          </a:rPr>
                          <m:t>С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be-BY" dirty="0" smtClean="0"/>
                  <a:t> вещества по обе </a:t>
                </a:r>
                <a:r>
                  <a:rPr lang="be-BY" dirty="0" smtClean="0"/>
                  <a:t>стороны</a:t>
                </a:r>
              </a:p>
              <a:p>
                <a:pPr marL="0" indent="0" algn="just">
                  <a:buNone/>
                </a:pPr>
                <a:r>
                  <a:rPr lang="en-US" dirty="0" smtClean="0"/>
                  <a:t>                               C</a:t>
                </a:r>
                <a:r>
                  <a:rPr lang="en-US" i="1" dirty="0"/>
                  <a:t>i</a:t>
                </a:r>
                <a:r>
                  <a:rPr lang="en-US" dirty="0" smtClean="0"/>
                  <a:t>        Ce</a:t>
                </a:r>
                <a:endParaRPr lang="be-BY" dirty="0"/>
              </a:p>
              <a:p>
                <a:pPr marL="0" indent="0" algn="just">
                  <a:buNone/>
                </a:pPr>
                <a:r>
                  <a:rPr lang="be-BY" dirty="0" smtClean="0"/>
                  <a:t>                                      </a:t>
                </a:r>
                <a:r>
                  <a:rPr lang="en-US" dirty="0" smtClean="0"/>
                  <a:t>h</a:t>
                </a:r>
                <a:r>
                  <a:rPr lang="be-BY" dirty="0" smtClean="0"/>
                  <a:t>     </a:t>
                </a:r>
                <a:r>
                  <a:rPr lang="en-US" dirty="0" smtClean="0"/>
                  <a:t>        x</a:t>
                </a:r>
                <a:endParaRPr lang="be-BY" dirty="0" smtClean="0"/>
              </a:p>
              <a:p>
                <a:pPr marL="0" indent="0" algn="just">
                  <a:buNone/>
                </a:pPr>
                <a:endParaRPr lang="be-BY" dirty="0"/>
              </a:p>
              <a:p>
                <a:pPr marL="0" indent="0" algn="just">
                  <a:buNone/>
                </a:pPr>
                <a:r>
                  <a:rPr lang="be-BY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e-BY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𝑑𝐶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𝐶</m:t>
                        </m:r>
                      </m:num>
                      <m:den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h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, то для величины плотности потока получаем</a:t>
                </a:r>
              </a:p>
              <a:p>
                <a:pPr marL="0" indent="0" algn="just">
                  <a:buNone/>
                </a:pPr>
                <a:r>
                  <a:rPr lang="ru-RU" b="1" dirty="0" smtClean="0"/>
                  <a:t>                        Ф=р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ru-RU" b="1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𝑪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𝒊</m:t>
                            </m:r>
                          </m:sub>
                        </m:sSub>
                        <m:r>
                          <a:rPr lang="en-US" b="1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𝑪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𝒆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1" dirty="0" smtClean="0"/>
                  <a:t>=p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b="1" i="1" smtClean="0">
                        <a:latin typeface="Cambria Math"/>
                        <a:ea typeface="Cambria Math"/>
                      </a:rPr>
                      <m:t>𝑪</m:t>
                    </m:r>
                    <m:r>
                      <a:rPr lang="ru-RU" b="1" i="0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ru-RU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endParaRPr lang="ru-RU" b="0" i="0" dirty="0" smtClean="0">
                  <a:latin typeface="Cambria Math"/>
                  <a:ea typeface="Cambria Math"/>
                </a:endParaRPr>
              </a:p>
              <a:p>
                <a:pPr marL="0" indent="0" algn="just">
                  <a:buNone/>
                </a:pP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г</m:t>
                    </m:r>
                    <m:r>
                      <a:rPr lang="ru-RU" b="0" i="0" smtClean="0">
                        <a:latin typeface="Cambria Math"/>
                        <a:ea typeface="Cambria Math"/>
                      </a:rPr>
                      <m:t>де</m:t>
                    </m:r>
                  </m:oMath>
                </a14:m>
                <a:r>
                  <a:rPr lang="ru-RU" b="0" dirty="0" smtClean="0">
                    <a:ea typeface="Cambria Math"/>
                  </a:rPr>
                  <a:t>    р=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0" i="1" dirty="0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𝐷</m:t>
                        </m:r>
                      </m:num>
                      <m:den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h</m:t>
                        </m:r>
                      </m:den>
                    </m:f>
                  </m:oMath>
                </a14:m>
                <a:r>
                  <a:rPr lang="ru-RU" b="0" dirty="0" smtClean="0">
                    <a:ea typeface="Cambria Math"/>
                  </a:rPr>
                  <a:t>      -коэффициент проницаемости</a:t>
                </a:r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 algn="just">
                  <a:buNone/>
                </a:pPr>
                <a:endParaRPr lang="be-BY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16632"/>
                <a:ext cx="8856984" cy="6552728"/>
              </a:xfrm>
              <a:blipFill rotWithShape="1">
                <a:blip r:embed="rId3"/>
                <a:stretch>
                  <a:fillRect l="-1789" t="-1953" r="-17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728" y="1947703"/>
            <a:ext cx="3413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3059832" y="3140968"/>
            <a:ext cx="223224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586728" y="2612866"/>
            <a:ext cx="0" cy="9144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928041" y="2612866"/>
            <a:ext cx="0" cy="9144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26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507288" cy="65527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Перенос вещества через мембрану в направлении  возрастания электрохимического потенциала, осуществляемый клеткой за счет  энергии метаболических процессов, называется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активным транспортом</a:t>
            </a:r>
            <a:endParaRPr lang="be-BY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3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16632"/>
                <a:ext cx="8856984" cy="6624736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ru-RU" dirty="0" smtClean="0"/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endParaRPr lang="ru-RU" dirty="0" smtClean="0"/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endParaRPr lang="ru-RU" dirty="0" smtClean="0"/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endParaRPr lang="ru-RU" dirty="0" smtClean="0"/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endParaRPr lang="ru-RU" dirty="0" smtClean="0"/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r>
                  <a:rPr lang="ru-RU" dirty="0" smtClean="0"/>
                  <a:t>Активный транспорт ионов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/>
                          </a:rPr>
                          <m:t>К</m:t>
                        </m:r>
                      </m:e>
                      <m:sup>
                        <m:r>
                          <a:rPr lang="ru-RU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ru-RU" b="0" i="1" smtClean="0">
                        <a:latin typeface="Cambria Math"/>
                      </a:rPr>
                      <m:t>−</m:t>
                    </m:r>
                    <m:r>
                      <a:rPr lang="en-US" b="0" i="1" smtClean="0">
                        <a:latin typeface="Cambria Math"/>
                      </a:rPr>
                      <m:t>𝑁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a:rPr lang="ru-RU" b="0" i="0" smtClean="0">
                        <a:latin typeface="Cambria Math"/>
                      </a:rPr>
                      <m:t>насос</m:t>
                    </m:r>
                  </m:oMath>
                </a14:m>
                <a:endParaRPr lang="ru-RU" dirty="0" smtClean="0"/>
              </a:p>
              <a:p>
                <a:pPr marL="0" indent="0">
                  <a:buNone/>
                </a:pPr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16632"/>
                <a:ext cx="8856984" cy="6624736"/>
              </a:xfrm>
              <a:blipFill rotWithShape="1">
                <a:blip r:embed="rId2"/>
                <a:stretch>
                  <a:fillRect l="-1789" b="-184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35292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4852958"/>
            <a:ext cx="2952327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4633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88640"/>
                <a:ext cx="8507288" cy="648072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/>
                  <a:t>Под действием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𝑁𝑎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ru-RU" b="0" i="0" smtClean="0">
                        <a:latin typeface="Cambria Math"/>
                      </a:rPr>
                      <m:t>, </m:t>
                    </m:r>
                  </m:oMath>
                </a14:m>
                <a:r>
                  <a:rPr lang="be-BY" dirty="0" smtClean="0"/>
                  <a:t> находящихся на внутренней поверхности мембраны, белок-переносчик,т.е. транспортная АТФ-аза, активируется и расщепляет молекулу АТФ на АДФ и Ф с выделением энергии Е=45 кДж/моль</a:t>
                </a:r>
              </a:p>
              <a:p>
                <a:pPr marL="0" indent="0">
                  <a:buNone/>
                </a:pPr>
                <a:r>
                  <a:rPr lang="ru-RU" dirty="0" smtClean="0"/>
                  <a:t>При этом происходит присоединение  к транспортному белку </a:t>
                </a:r>
                <a:r>
                  <a:rPr lang="ru-RU" b="1" dirty="0" smtClean="0"/>
                  <a:t>трех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𝑵𝒂</m:t>
                        </m:r>
                      </m:e>
                      <m:sup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be-BY" dirty="0" smtClean="0"/>
                  <a:t>. Эти три иона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𝑁𝑎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be-BY" dirty="0" smtClean="0"/>
                  <a:t> затем перемещаются на  внешнюю сторону мембраны и там замещаются  </a:t>
                </a:r>
                <a:r>
                  <a:rPr lang="be-BY" b="1" dirty="0" smtClean="0"/>
                  <a:t>двумя ионами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/>
                          </a:rPr>
                          <m:t>К</m:t>
                        </m:r>
                      </m:e>
                      <m:sup>
                        <m:r>
                          <a:rPr lang="en-US" b="1" i="1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be-BY" dirty="0" smtClean="0"/>
                  <a:t>, которые транспортируются внутрь клетки. Это </a:t>
                </a:r>
                <a:r>
                  <a:rPr lang="be-BY" b="1" dirty="0" smtClean="0"/>
                  <a:t>электрогенный</a:t>
                </a:r>
                <a:r>
                  <a:rPr lang="be-BY" dirty="0" smtClean="0"/>
                  <a:t> насос с затратой энергии на один цикл 41,2 кДж/моль</a:t>
                </a:r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88640"/>
                <a:ext cx="8507288" cy="6480720"/>
              </a:xfrm>
              <a:blipFill rotWithShape="1">
                <a:blip r:embed="rId2"/>
                <a:stretch>
                  <a:fillRect l="-1791" t="-1129" r="-1218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60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мембране, разделяющей цитоплазму и межклеточную жидкость, существует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разность электрических потенциалов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которую называют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мембранным потенциалом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покоящейся живой клетки эта разность потенциалов называется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потенциалом покоя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клетки.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47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26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2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28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0" y="0"/>
                <a:ext cx="9144000" cy="6858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/>
                  <a:t>Равновесный мембранный потенциал , возникающий вследствие диффузии одного вида ионов через мембрану, достигается при равенстве электрохимических потенциалов по обе стороны мембраны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ru-RU" dirty="0" smtClean="0"/>
                  <a:t>Внутри клетки</a:t>
                </a:r>
                <a:r>
                  <a:rPr lang="en-US" dirty="0" smtClean="0"/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ru-RU" b="0" i="1" smtClean="0">
                            <a:latin typeface="Cambria Math"/>
                          </a:rPr>
                          <m:t> </m:t>
                        </m:r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𝑜𝑖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𝑅𝑇𝑙𝑛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𝑍𝐹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ru-RU" dirty="0" smtClean="0"/>
                  <a:t>Вне клетки</a:t>
                </a:r>
                <a:r>
                  <a:rPr lang="ru-RU" dirty="0"/>
                  <a:t> </a:t>
                </a:r>
                <a:r>
                  <a:rPr lang="en-US" dirty="0" smtClean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 </m:t>
                        </m:r>
                        <m:r>
                          <a:rPr lang="ru-RU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𝑜</m:t>
                        </m:r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𝑅𝑇𝑙𝑛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𝑍𝐹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ru-RU" dirty="0" smtClean="0"/>
                  <a:t>Растворитель один – вода :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/>
                          </a:rPr>
                          <m:t> </m:t>
                        </m:r>
                        <m:r>
                          <a:rPr lang="ru-RU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𝑜</m:t>
                        </m:r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𝑜</m:t>
                        </m:r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𝑅𝑇𝑙𝑛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𝑍𝐹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 smtClean="0"/>
                  <a:t>=</a:t>
                </a:r>
                <a:r>
                  <a:rPr lang="ru-RU" dirty="0"/>
                  <a:t> 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𝑅𝑇𝑙𝑛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𝑍𝐹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0" indent="0" algn="just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𝑍𝐹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ru-RU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𝑅𝑇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𝑙𝑛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𝑙𝑛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be-BY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0"/>
                <a:ext cx="9144000" cy="6858000"/>
              </a:xfrm>
              <a:blipFill rotWithShape="1">
                <a:blip r:embed="rId2"/>
                <a:stretch>
                  <a:fillRect l="-1667" t="-1156" r="-8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634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16632"/>
                <a:ext cx="8928992" cy="6624736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ru-RU" dirty="0" smtClean="0"/>
                  <a:t>Уравнение Нернста для равновесного мембранного потенциала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e-BY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𝑅𝑇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𝑍𝐹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𝑙𝑛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 algn="ctr">
                  <a:buNone/>
                </a:pPr>
                <a:r>
                  <a:rPr lang="ru-RU" dirty="0" smtClean="0"/>
                  <a:t>Принимая потенциал окружающей клетку среды равным нулю, получаем мембранный потенциал (как потенциал внутри клетки относительно межклеточной жидкости)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e-BY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  <a:ea typeface="Cambria Math"/>
                            </a:rPr>
                            <m:t>м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𝑅𝑇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𝑍𝐹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𝑙𝑛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be-BY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16632"/>
                <a:ext cx="8928992" cy="6624736"/>
              </a:xfrm>
              <a:blipFill rotWithShape="1">
                <a:blip r:embed="rId2"/>
                <a:stretch>
                  <a:fillRect l="-615" t="-1196" r="-1571"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679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16632"/>
                <a:ext cx="8928992" cy="68580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В состоянии покоя  суммарный поток ионов через мембрану равен нулю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ru-RU" i="1">
                            <a:latin typeface="Cambria Math"/>
                          </a:rPr>
                          <m:t>Ф</m:t>
                        </m:r>
                      </m:e>
                    </m:acc>
                    <m:r>
                      <a:rPr lang="ru-RU" i="1">
                        <a:latin typeface="Cambria Math"/>
                      </a:rPr>
                      <m:t>=</m:t>
                    </m:r>
                    <m:r>
                      <a:rPr lang="ru-RU" b="0" i="1" smtClean="0">
                        <a:latin typeface="Cambria Math"/>
                      </a:rPr>
                      <m:t>0</m:t>
                    </m:r>
                  </m:oMath>
                </a14:m>
                <a:endParaRPr lang="ru-RU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endParaRPr lang="ru-RU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ru-RU" i="1">
                              <a:latin typeface="Cambria Math"/>
                            </a:rPr>
                            <m:t>Ф</m:t>
                          </m:r>
                        </m:e>
                      </m:acc>
                      <m:r>
                        <a:rPr lang="ru-RU" i="1">
                          <a:latin typeface="Cambria Math"/>
                        </a:rPr>
                        <m:t>=−</m:t>
                      </m:r>
                      <m:r>
                        <a:rPr lang="en-US" i="1">
                          <a:latin typeface="Cambria Math"/>
                        </a:rPr>
                        <m:t>𝑈𝑅𝑇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𝑑𝐶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latin typeface="Cambria Math"/>
                        </a:rPr>
                        <m:t>−</m:t>
                      </m:r>
                      <m:r>
                        <a:rPr lang="en-US" i="1">
                          <a:latin typeface="Cambria Math"/>
                        </a:rPr>
                        <m:t>𝐶𝑈𝑍𝐹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ru-RU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𝑈𝑅𝑇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𝑑𝐶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𝑑𝑥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−</m:t>
                      </m:r>
                      <m:r>
                        <a:rPr lang="en-US" i="1">
                          <a:latin typeface="Cambria Math"/>
                        </a:rPr>
                        <m:t>𝐶𝑈𝑍𝐹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ru-RU" dirty="0" smtClean="0"/>
              </a:p>
              <a:p>
                <a:pPr marL="0" indent="0">
                  <a:buNone/>
                </a:pPr>
                <a:r>
                  <a:rPr lang="ru-RU" dirty="0" smtClean="0"/>
                  <a:t>Градиенты концентрации и потенциала направлены противоположно друг другу.</a:t>
                </a:r>
                <a:endParaRPr lang="en-US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16632"/>
                <a:ext cx="8928992" cy="6858000"/>
              </a:xfrm>
              <a:blipFill rotWithShape="1">
                <a:blip r:embed="rId2"/>
                <a:stretch>
                  <a:fillRect l="-1776" t="-1244" r="-21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81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1287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9744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0" y="0"/>
                <a:ext cx="9144000" cy="67413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ru-RU" dirty="0" smtClean="0"/>
                  <a:t>Полное выражение для мембранного потенциала получено Гольдманом , </a:t>
                </a:r>
                <a:r>
                  <a:rPr lang="ru-RU" dirty="0" err="1" smtClean="0"/>
                  <a:t>Ходжкиным</a:t>
                </a:r>
                <a:r>
                  <a:rPr lang="ru-RU" dirty="0" smtClean="0"/>
                  <a:t> и </a:t>
                </a:r>
                <a:r>
                  <a:rPr lang="ru-RU" dirty="0" err="1" smtClean="0"/>
                  <a:t>Катцем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ru-RU" dirty="0" smtClean="0"/>
                  <a:t>В состоянии покоя проницаемости Р (аксона кальмара) для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he-IL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𝑁𝑎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a:rPr lang="ru-RU" b="0" i="1" smtClean="0">
                        <a:latin typeface="Cambria Math"/>
                      </a:rPr>
                      <m:t>и</m:t>
                    </m:r>
                    <m:r>
                      <a:rPr lang="ru-RU" b="0" i="1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𝐶𝑙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относятся как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ru-RU" dirty="0" smtClean="0"/>
                  <a:t>                                      </a:t>
                </a:r>
                <a:r>
                  <a:rPr lang="en-US" dirty="0" smtClean="0"/>
                  <a:t>1</a:t>
                </a:r>
                <a:r>
                  <a:rPr lang="ru-RU" dirty="0" smtClean="0"/>
                  <a:t> : 0,04 : 0,45</a:t>
                </a:r>
                <a:endParaRPr lang="ru-RU" dirty="0" smtClean="0"/>
              </a:p>
              <a:p>
                <a:pPr marL="0" indent="0">
                  <a:buNone/>
                </a:pPr>
                <a:r>
                  <a:rPr lang="ru-RU" dirty="0" smtClean="0"/>
                  <a:t>Для большинства клеток</a:t>
                </a:r>
              </a:p>
              <a:p>
                <a:pPr marL="0" indent="0">
                  <a:buNone/>
                </a:pPr>
                <a:endParaRPr lang="ru-RU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be-BY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ru-RU" i="1">
                            <a:latin typeface="Cambria Math"/>
                            <a:ea typeface="Cambria Math"/>
                          </a:rPr>
                          <m:t>м</m:t>
                        </m:r>
                      </m:sub>
                    </m:sSub>
                  </m:oMath>
                </a14:m>
                <a:r>
                  <a:rPr lang="ru-RU" dirty="0" smtClean="0"/>
                  <a:t>        -        (-60)-  (-100) мВ</a:t>
                </a:r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0"/>
                <a:ext cx="9144000" cy="6741368"/>
              </a:xfrm>
              <a:blipFill rotWithShape="1">
                <a:blip r:embed="rId2"/>
                <a:stretch>
                  <a:fillRect l="-1667" t="-11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0" y="1340768"/>
                <a:ext cx="9144000" cy="1019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e-BY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𝜑</m:t>
                          </m:r>
                        </m:e>
                        <m:sub>
                          <m:r>
                            <a:rPr lang="ru-RU" sz="2800" i="1">
                              <a:latin typeface="Cambria Math"/>
                              <a:ea typeface="Cambria Math"/>
                            </a:rPr>
                            <m:t>м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𝑅𝑇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𝐹</m:t>
                          </m:r>
                        </m:den>
                      </m:f>
                      <m:r>
                        <a:rPr lang="en-US" sz="2800" i="1">
                          <a:latin typeface="Cambria Math"/>
                        </a:rPr>
                        <m:t>𝑙𝑛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𝐾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ru-RU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sz="28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𝑁𝑎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𝐶𝑙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𝐶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𝐾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ru-RU" sz="28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𝑁𝑎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8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𝐶𝑙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</a:rPr>
                            <m:t>(</m:t>
                          </m:r>
                          <m:r>
                            <a:rPr lang="en-US" sz="2800" i="1">
                              <a:latin typeface="Cambria Math"/>
                            </a:rPr>
                            <m:t>𝐶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be-BY" sz="28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40768"/>
                <a:ext cx="9144000" cy="101963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e-B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06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16632"/>
                <a:ext cx="8928992" cy="6624736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ru-RU" dirty="0" smtClean="0"/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r>
                  <a:rPr lang="ru-RU" dirty="0" smtClean="0"/>
                  <a:t>     Напряженность </a:t>
                </a:r>
                <a:r>
                  <a:rPr lang="ru-RU" dirty="0" smtClean="0"/>
                  <a:t>электрического поля</a:t>
                </a:r>
              </a:p>
              <a:p>
                <a:pPr marL="0" indent="0">
                  <a:buNone/>
                </a:pPr>
                <a:r>
                  <a:rPr lang="ru-RU" dirty="0" smtClean="0"/>
                  <a:t>                        Е</a:t>
                </a:r>
                <a:r>
                  <a:rPr lang="ru-RU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i="1" smtClean="0">
                            <a:latin typeface="Cambria Math"/>
                            <a:ea typeface="Cambria Math"/>
                          </a:rPr>
                          <m:t>𝜑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h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80</m:t>
                        </m:r>
                        <m:r>
                          <a:rPr lang="ru-RU" b="0" i="1" smtClean="0">
                            <a:latin typeface="Cambria Math"/>
                          </a:rPr>
                          <m:t>мВ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8</m:t>
                        </m:r>
                        <m:r>
                          <a:rPr lang="en-US" b="0" i="1" smtClean="0">
                            <a:latin typeface="Cambria Math"/>
                          </a:rPr>
                          <m:t> нм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ru-RU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ru-RU" b="0" i="1" smtClean="0">
                            <a:latin typeface="Cambria Math"/>
                          </a:rPr>
                          <m:t>5</m:t>
                        </m:r>
                      </m:sup>
                    </m:sSup>
                    <m:f>
                      <m:fPr>
                        <m:ctrlPr>
                          <a:rPr lang="ru-RU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В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см</m:t>
                        </m:r>
                      </m:den>
                    </m:f>
                  </m:oMath>
                </a14:m>
                <a:endParaRPr lang="be-BY" dirty="0" smtClean="0"/>
              </a:p>
              <a:p>
                <a:pPr marL="0" indent="0">
                  <a:buNone/>
                </a:pPr>
                <a:endParaRPr lang="ru-RU" dirty="0"/>
              </a:p>
              <a:p>
                <a:pPr marL="0" indent="0">
                  <a:buNone/>
                </a:pPr>
                <a:r>
                  <a:rPr lang="ru-RU" dirty="0" smtClean="0"/>
                  <a:t>   Электрический </a:t>
                </a:r>
                <a:r>
                  <a:rPr lang="ru-RU" dirty="0" smtClean="0"/>
                  <a:t>пробой в воздухе наступает</a:t>
                </a:r>
              </a:p>
              <a:p>
                <a:pPr marL="0" indent="0">
                  <a:buNone/>
                </a:pPr>
                <a:r>
                  <a:rPr lang="ru-RU" dirty="0" smtClean="0"/>
                  <a:t>                            </a:t>
                </a:r>
                <a:r>
                  <a:rPr lang="ru-RU" dirty="0" smtClean="0"/>
                  <a:t>при 30 </a:t>
                </a:r>
                <a:r>
                  <a:rPr lang="ru-RU" dirty="0" err="1" smtClean="0"/>
                  <a:t>кВ</a:t>
                </a:r>
                <a:r>
                  <a:rPr lang="ru-RU" dirty="0" smtClean="0"/>
                  <a:t>/см</a:t>
                </a:r>
                <a:endParaRPr lang="be-BY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16632"/>
                <a:ext cx="8928992" cy="6624736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348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Изменение мембранного потенциала клетки (А) при действии электрического тока различной силы (Б).</a:t>
            </a:r>
            <a:endParaRPr lang="be-BY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6" y="1700808"/>
            <a:ext cx="8208912" cy="463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03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12" y="0"/>
            <a:ext cx="9116888" cy="6858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 smtClean="0"/>
              <a:t>Есть несколько видов </a:t>
            </a:r>
            <a:r>
              <a:rPr lang="ru-RU" sz="2800" dirty="0"/>
              <a:t>ионных каналов: </a:t>
            </a:r>
            <a:r>
              <a:rPr lang="ru-RU" sz="2800" dirty="0" smtClean="0"/>
              <a:t>1)неуправляемые </a:t>
            </a:r>
            <a:r>
              <a:rPr lang="ru-RU" sz="2800" dirty="0"/>
              <a:t>постоянно пропускают через себя ионы </a:t>
            </a:r>
            <a:r>
              <a:rPr lang="ru-RU" sz="2800" dirty="0" smtClean="0"/>
              <a:t>калия,2)потенциал-управляемые </a:t>
            </a:r>
            <a:r>
              <a:rPr lang="ru-RU" sz="2800" dirty="0"/>
              <a:t>открываются при деполяризации и начинают в этих условиях пропускать через себя в клетку ионы натрия (в постсинаптических окончаниях и нервных отростках) или же ионы кальция (в </a:t>
            </a:r>
            <a:r>
              <a:rPr lang="ru-RU" sz="2800" dirty="0" err="1"/>
              <a:t>пресинаптических</a:t>
            </a:r>
            <a:r>
              <a:rPr lang="ru-RU" sz="2800" dirty="0"/>
              <a:t> окончаниях или рецепторных клетках), 3) хемо-управляемые открываются под действием медиатора и начинают пропускать через себя в клетку ионы натрия, что вызывает деполяризацию в виде возбуждающего постсинаптического потенциала (ВПСП), 4) стимул-управляемые находятся в сенсорных рецепторах (рецепторных клетках или рецепторных нервных окончаниях) и открываются под действием стимула (раздражителя), начиная пропускать через себя ионы натрия, что вызывает </a:t>
            </a:r>
            <a:r>
              <a:rPr lang="ru-RU" sz="2800" dirty="0" smtClean="0"/>
              <a:t>деполяризацию.</a:t>
            </a:r>
            <a:endParaRPr lang="be-BY" sz="2800" dirty="0"/>
          </a:p>
        </p:txBody>
      </p:sp>
    </p:spTree>
    <p:extLst>
      <p:ext uri="{BB962C8B-B14F-4D97-AF65-F5344CB8AC3E}">
        <p14:creationId xmlns:p14="http://schemas.microsoft.com/office/powerpoint/2010/main" val="24050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46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856984" cy="6669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Фаза деполяризации</a:t>
            </a:r>
            <a:r>
              <a:rPr lang="ru-RU" dirty="0"/>
              <a:t>. Развитие ПД возможно только при действии раздражителей, которые вызывают деполяризацию клеточной мембраны. При деполяризации клеточной мембраны до критического уровня деполяризации (КУД) происходит лавинообразное открытие </a:t>
            </a:r>
            <a:r>
              <a:rPr lang="ru-RU" dirty="0" err="1"/>
              <a:t>потенциалчувствительных</a:t>
            </a:r>
            <a:r>
              <a:rPr lang="ru-RU" dirty="0"/>
              <a:t> </a:t>
            </a:r>
            <a:r>
              <a:rPr lang="ru-RU" dirty="0" err="1"/>
              <a:t>Na</a:t>
            </a:r>
            <a:r>
              <a:rPr lang="ru-RU" dirty="0"/>
              <a:t>+-каналов. Положительно заряженные ионы </a:t>
            </a:r>
            <a:r>
              <a:rPr lang="ru-RU" dirty="0" err="1"/>
              <a:t>Na</a:t>
            </a:r>
            <a:r>
              <a:rPr lang="ru-RU" dirty="0"/>
              <a:t>+ входят в клетку по градиенту концентрации (натриевый ток), в результате чего мембранный потенциал очень быстро уменьшается до 0, а затем приобретает положительное значение. Явление изменения знака мембранного потенциала называют реверсией  заряда мембраны.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44736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19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80"/>
            <a:ext cx="9144000" cy="690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63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674136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Фаза быстрой и медленной </a:t>
            </a:r>
            <a:r>
              <a:rPr lang="ru-RU" b="1" dirty="0" err="1"/>
              <a:t>реполяризации</a:t>
            </a:r>
            <a:r>
              <a:rPr lang="ru-RU" b="1" dirty="0"/>
              <a:t> </a:t>
            </a:r>
            <a:r>
              <a:rPr lang="ru-RU" dirty="0"/>
              <a:t>. В результате деполяризации мембраны происходит открытие </a:t>
            </a:r>
            <a:r>
              <a:rPr lang="ru-RU" dirty="0" err="1"/>
              <a:t>потенциалчувствительных</a:t>
            </a:r>
            <a:r>
              <a:rPr lang="ru-RU" dirty="0"/>
              <a:t> К+ -каналов. Положительно заряженные ионы К+ выходят из клетки по </a:t>
            </a:r>
            <a:r>
              <a:rPr lang="ru-RU" dirty="0" smtClean="0"/>
              <a:t>«градиенту концентрации» </a:t>
            </a:r>
            <a:r>
              <a:rPr lang="ru-RU" dirty="0"/>
              <a:t>(калиевый ток), что приводит к восстановлению потенциала мембраны. В начале фазы интенсивность калиевого тока высока и </a:t>
            </a:r>
            <a:r>
              <a:rPr lang="ru-RU" dirty="0" err="1"/>
              <a:t>реполяризация</a:t>
            </a:r>
            <a:r>
              <a:rPr lang="ru-RU" dirty="0"/>
              <a:t> происходит быстро, к концу фазы интенсивность калиевого тока снижается и </a:t>
            </a:r>
            <a:r>
              <a:rPr lang="ru-RU" dirty="0" err="1"/>
              <a:t>реполяризация</a:t>
            </a:r>
            <a:r>
              <a:rPr lang="ru-RU" dirty="0"/>
              <a:t> замедляется.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2362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6858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Фаза </a:t>
            </a:r>
            <a:r>
              <a:rPr lang="ru-RU" b="1" dirty="0" err="1"/>
              <a:t>гиперполяризации</a:t>
            </a:r>
            <a:r>
              <a:rPr lang="ru-RU" b="1" dirty="0"/>
              <a:t> </a:t>
            </a:r>
            <a:r>
              <a:rPr lang="ru-RU" dirty="0"/>
              <a:t>развивается за счет остаточного калиевого тока и за счет прямого электрогенного эффекта активировавшейся </a:t>
            </a:r>
            <a:r>
              <a:rPr lang="ru-RU" dirty="0" err="1"/>
              <a:t>Na</a:t>
            </a:r>
            <a:r>
              <a:rPr lang="ru-RU" dirty="0"/>
              <a:t>+ / K+ помпы.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/>
              <a:t>Овершут</a:t>
            </a:r>
            <a:r>
              <a:rPr lang="ru-RU" dirty="0"/>
              <a:t>  – период времени, в течение которого мембранный потенциал имеет положительное значение.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Пороговый потенциал  – разность между мембранным потенциалом покоя и критическим уровнем деполяризации. Величина порогового потенциала определяет возбудимость клетки – чем больше пороговый потенциал, тем меньше возбудимость клетки.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63957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741368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"/>
            <a:ext cx="8839200" cy="586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2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685800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8" y="116632"/>
            <a:ext cx="902671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32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4838"/>
            <a:ext cx="8964488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70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1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24736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Лиганд</a:t>
            </a:r>
            <a:r>
              <a:rPr lang="ru-RU" dirty="0"/>
              <a:t>-зависимые каналы превращают химические сигналы, приходящие к клетке, в электрические; они необходимы, в частности, для работы химических синапсов. Потенциал-зависимые каналы нужны для распространения потенциала действия. </a:t>
            </a:r>
            <a:r>
              <a:rPr lang="ru-RU" smtClean="0"/>
              <a:t>Потенциалзависимые</a:t>
            </a:r>
            <a:r>
              <a:rPr lang="ru-RU" dirty="0" smtClean="0"/>
              <a:t> </a:t>
            </a:r>
            <a:r>
              <a:rPr lang="ru-RU" dirty="0"/>
              <a:t>ионные каналы — это каналы, которые открываются под действием перемены электрического напряжения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273212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2148" y="332656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750103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07300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317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51358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Структуры ткани в листке сеянца </a:t>
            </a:r>
            <a:r>
              <a:rPr lang="ru-RU" dirty="0" err="1" smtClean="0"/>
              <a:t>резуховидки</a:t>
            </a:r>
            <a:r>
              <a:rPr lang="ru-RU" dirty="0" smtClean="0"/>
              <a:t> </a:t>
            </a:r>
            <a:r>
              <a:rPr lang="ru-RU" dirty="0" err="1" smtClean="0"/>
              <a:t>Таля</a:t>
            </a:r>
            <a:r>
              <a:rPr lang="ru-RU" dirty="0" smtClean="0"/>
              <a:t>. Этот образчик был зафиксирован и покрашен </a:t>
            </a:r>
            <a:r>
              <a:rPr lang="ru-RU" dirty="0" err="1" smtClean="0"/>
              <a:t>пропидиумом</a:t>
            </a:r>
            <a:r>
              <a:rPr lang="ru-RU" dirty="0" smtClean="0"/>
              <a:t> иодидом. </a:t>
            </a:r>
            <a:endParaRPr lang="be-BY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4" y="1828800"/>
            <a:ext cx="8424863" cy="46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3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4664"/>
            <a:ext cx="907300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0049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0730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4116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Диапазон скоростей передачи потенциала действия в различных миелинизированных волокнах очень широк: от нескольких метров в секунду до “мирового рекорда”, установленного аксоном креветки: он проводит возбуждение со скоростью, превышающей 200 м/с.</a:t>
            </a:r>
            <a:endParaRPr lang="be-BY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9000"/>
            <a:ext cx="47625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5409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62473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Схема регистрации мембранного потенциала клетки (А); мембранный потенциал клетки в состоянии покоя и его возможные изменения (Б).</a:t>
            </a:r>
            <a:endParaRPr lang="be-BY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92" y="2276872"/>
            <a:ext cx="799288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37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just">
              <a:buNone/>
            </a:pP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1851 г.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 X. фон Моль описал плазмолиз клеток растений, предположив, что клеточные стенки функционируют как мембраны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8746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0" y="0"/>
            <a:ext cx="899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85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3037</TotalTime>
  <Words>2270</Words>
  <Application>Microsoft Office PowerPoint</Application>
  <PresentationFormat>Экран (4:3)</PresentationFormat>
  <Paragraphs>185</Paragraphs>
  <Slides>73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Мембраны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Строение растительных клеток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лизосома</vt:lpstr>
      <vt:lpstr>митохондрия</vt:lpstr>
      <vt:lpstr>Аппарат Гольджи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Мембраны</dc:title>
  <dc:creator>Григорий</dc:creator>
  <cp:lastModifiedBy>User</cp:lastModifiedBy>
  <cp:revision>114</cp:revision>
  <dcterms:created xsi:type="dcterms:W3CDTF">2015-11-23T13:55:44Z</dcterms:created>
  <dcterms:modified xsi:type="dcterms:W3CDTF">2019-11-21T19:09:19Z</dcterms:modified>
</cp:coreProperties>
</file>