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7" r:id="rId3"/>
    <p:sldId id="295" r:id="rId4"/>
    <p:sldId id="391" r:id="rId5"/>
    <p:sldId id="310" r:id="rId6"/>
    <p:sldId id="311" r:id="rId7"/>
    <p:sldId id="364" r:id="rId8"/>
    <p:sldId id="387" r:id="rId9"/>
    <p:sldId id="395" r:id="rId10"/>
    <p:sldId id="368" r:id="rId11"/>
    <p:sldId id="366" r:id="rId12"/>
    <p:sldId id="291" r:id="rId13"/>
    <p:sldId id="374" r:id="rId14"/>
    <p:sldId id="318" r:id="rId15"/>
    <p:sldId id="376" r:id="rId16"/>
    <p:sldId id="304" r:id="rId17"/>
    <p:sldId id="382" r:id="rId18"/>
    <p:sldId id="392" r:id="rId19"/>
    <p:sldId id="279" r:id="rId20"/>
    <p:sldId id="370" r:id="rId21"/>
    <p:sldId id="309" r:id="rId22"/>
    <p:sldId id="389" r:id="rId23"/>
    <p:sldId id="293" r:id="rId24"/>
    <p:sldId id="314" r:id="rId25"/>
    <p:sldId id="372" r:id="rId26"/>
    <p:sldId id="378" r:id="rId27"/>
    <p:sldId id="390" r:id="rId28"/>
    <p:sldId id="381" r:id="rId29"/>
    <p:sldId id="298" r:id="rId30"/>
    <p:sldId id="384" r:id="rId31"/>
    <p:sldId id="383" r:id="rId32"/>
    <p:sldId id="377" r:id="rId33"/>
    <p:sldId id="284" r:id="rId34"/>
    <p:sldId id="285" r:id="rId35"/>
    <p:sldId id="297" r:id="rId36"/>
    <p:sldId id="296" r:id="rId37"/>
    <p:sldId id="288" r:id="rId38"/>
    <p:sldId id="303" r:id="rId39"/>
    <p:sldId id="322" r:id="rId40"/>
    <p:sldId id="323" r:id="rId41"/>
    <p:sldId id="301" r:id="rId42"/>
    <p:sldId id="380" r:id="rId43"/>
    <p:sldId id="320" r:id="rId44"/>
    <p:sldId id="324" r:id="rId45"/>
    <p:sldId id="321" r:id="rId46"/>
    <p:sldId id="325" r:id="rId47"/>
    <p:sldId id="327" r:id="rId48"/>
    <p:sldId id="257" r:id="rId49"/>
    <p:sldId id="270" r:id="rId50"/>
    <p:sldId id="271" r:id="rId51"/>
    <p:sldId id="398" r:id="rId52"/>
    <p:sldId id="272" r:id="rId53"/>
    <p:sldId id="273" r:id="rId54"/>
    <p:sldId id="258" r:id="rId55"/>
    <p:sldId id="259" r:id="rId56"/>
    <p:sldId id="274" r:id="rId57"/>
    <p:sldId id="275" r:id="rId58"/>
    <p:sldId id="379" r:id="rId59"/>
    <p:sldId id="280" r:id="rId60"/>
    <p:sldId id="260" r:id="rId61"/>
    <p:sldId id="261" r:id="rId62"/>
    <p:sldId id="262" r:id="rId63"/>
    <p:sldId id="264" r:id="rId64"/>
    <p:sldId id="276" r:id="rId65"/>
    <p:sldId id="265" r:id="rId66"/>
    <p:sldId id="396" r:id="rId67"/>
    <p:sldId id="278" r:id="rId68"/>
    <p:sldId id="267" r:id="rId69"/>
    <p:sldId id="397" r:id="rId70"/>
    <p:sldId id="299" r:id="rId71"/>
    <p:sldId id="394" r:id="rId72"/>
    <p:sldId id="268" r:id="rId73"/>
    <p:sldId id="373" r:id="rId74"/>
    <p:sldId id="307" r:id="rId75"/>
    <p:sldId id="329" r:id="rId76"/>
    <p:sldId id="328" r:id="rId77"/>
    <p:sldId id="393" r:id="rId78"/>
    <p:sldId id="401" r:id="rId79"/>
    <p:sldId id="399" r:id="rId80"/>
    <p:sldId id="385" r:id="rId81"/>
    <p:sldId id="386" r:id="rId82"/>
    <p:sldId id="357" r:id="rId83"/>
    <p:sldId id="359" r:id="rId84"/>
    <p:sldId id="360" r:id="rId85"/>
    <p:sldId id="388" r:id="rId86"/>
    <p:sldId id="362" r:id="rId87"/>
    <p:sldId id="400" r:id="rId88"/>
    <p:sldId id="354" r:id="rId89"/>
    <p:sldId id="355" r:id="rId90"/>
    <p:sldId id="358" r:id="rId91"/>
    <p:sldId id="402" r:id="rId92"/>
    <p:sldId id="365" r:id="rId93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09053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4786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4601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2226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1461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3956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3062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4001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68724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745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4336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91024-3A2B-49CA-B9D3-F372166B6D34}" type="datetimeFigureOut">
              <a:rPr lang="be-BY" smtClean="0"/>
              <a:t>19.04.2018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7A25F-59F9-4DFF-BB5F-9FB996D2064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75221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ТЕПЛОВОЕ ИЗЛУЧЕНИЕ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6066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Впервые </a:t>
            </a:r>
            <a:r>
              <a:rPr lang="ru-RU" dirty="0"/>
              <a:t>понятие о тепловом излучении было введено выдающимся шведским химиком Карлом </a:t>
            </a:r>
            <a:r>
              <a:rPr lang="ru-RU" dirty="0" err="1"/>
              <a:t>Шееле</a:t>
            </a:r>
            <a:r>
              <a:rPr lang="ru-RU" dirty="0"/>
              <a:t>, посвятившим свойствам «лучистой теплоты» отдельную главу в «Химическом трактате о воздухе и огне» (1777). В своих наблюдениях теплового излучения </a:t>
            </a:r>
            <a:r>
              <a:rPr lang="ru-RU" dirty="0" err="1"/>
              <a:t>Шееле</a:t>
            </a:r>
            <a:r>
              <a:rPr lang="ru-RU" dirty="0"/>
              <a:t> не применял термометрических измерений, поэтому его опыты носили чисто качественный характер.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65103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Уильям Гершель</a:t>
            </a:r>
          </a:p>
          <a:p>
            <a:pPr marL="0" indent="0">
              <a:buNone/>
            </a:pPr>
            <a:r>
              <a:rPr lang="ru-RU" dirty="0"/>
              <a:t> в 1800 году: расщепив </a:t>
            </a:r>
            <a:r>
              <a:rPr lang="ru-RU" dirty="0" smtClean="0"/>
              <a:t>солнечный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свет призмой, Гершель поместил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термометр </a:t>
            </a:r>
            <a:r>
              <a:rPr lang="ru-RU" dirty="0"/>
              <a:t>сразу за красной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полосой </a:t>
            </a:r>
            <a:r>
              <a:rPr lang="ru-RU" dirty="0"/>
              <a:t>видимого спектра и </a:t>
            </a:r>
            <a:r>
              <a:rPr lang="ru-RU" dirty="0" smtClean="0"/>
              <a:t>показал, </a:t>
            </a:r>
            <a:r>
              <a:rPr lang="ru-RU" dirty="0"/>
              <a:t>что температура повышается, а следовательно, на термометр воздействует световое излучение, не доступное человеческому взгляду. </a:t>
            </a: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06" y="116632"/>
            <a:ext cx="264629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820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Эксперимент Гершеля-открытие </a:t>
            </a:r>
            <a:r>
              <a:rPr lang="ru-RU" dirty="0" err="1" smtClean="0"/>
              <a:t>ик</a:t>
            </a:r>
            <a:r>
              <a:rPr lang="ru-RU" dirty="0" smtClean="0"/>
              <a:t> </a:t>
            </a:r>
            <a:r>
              <a:rPr lang="ru-RU" dirty="0" smtClean="0"/>
              <a:t>-излучения</a:t>
            </a:r>
            <a:endParaRPr lang="ru-RU" dirty="0" smtClean="0"/>
          </a:p>
          <a:p>
            <a:pPr marL="0" indent="0">
              <a:buNone/>
            </a:pPr>
            <a:endParaRPr lang="be-B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"/>
            <a:ext cx="836295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39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339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Уже в </a:t>
            </a:r>
            <a:r>
              <a:rPr lang="ru-RU" dirty="0" smtClean="0"/>
              <a:t>начале 19 </a:t>
            </a:r>
            <a:r>
              <a:rPr lang="ru-RU" dirty="0"/>
              <a:t>столетия некоторые опыты Дэви показали необходимость принятия эталонной шкалы. Дэви сконструировал различные термометры - со ртутью, со спиртом, с чистой водой, с соленой водой. Каждый термометр он градуировал по Цельсию обычным способом с обычными двумя постоянными точками. Сопоставив показания этих термометров, он обнаружил полное их расхождение. Так, когда ртутный термометр показывал 50° С, спиртовой показывал 43°, термометр с оливковым маслом 49°, с чистой водой 25,6°, а с соленой водой 45,37°.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Точное сопоставление показаний ртутного и воздушного термометров было произведено в 1815 г. Дюлонгом и </a:t>
            </a:r>
            <a:r>
              <a:rPr lang="ru-RU" dirty="0" err="1"/>
              <a:t>Пти</a:t>
            </a:r>
            <a:r>
              <a:rPr lang="ru-RU" dirty="0"/>
              <a:t>, которые пришли к заключению, что если расширение ртути считать равномерным, то расширение воздуха не будет равномерным, и наоборот. Однако полное выражение эти идеи получили лишь в </a:t>
            </a:r>
            <a:r>
              <a:rPr lang="ru-RU" dirty="0" smtClean="0"/>
              <a:t>знаменитом </a:t>
            </a:r>
            <a:r>
              <a:rPr lang="ru-RU" dirty="0" err="1" smtClean="0"/>
              <a:t>мемуаре</a:t>
            </a:r>
            <a:r>
              <a:rPr lang="ru-RU" dirty="0" smtClean="0"/>
              <a:t> </a:t>
            </a:r>
            <a:r>
              <a:rPr lang="ru-RU" dirty="0"/>
              <a:t>Уильяма Томсона (лорда Кельвина), опубликованном в 1848 г. «Об абсолютной термометрической шкале», где вводится термодинамическая температурная шкала, не зависящая от применяемого термометрического вещества, почему она и получила название «абсолютной шкалы».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07146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" y="0"/>
            <a:ext cx="9062833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165" y="5949133"/>
            <a:ext cx="90628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65973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°</a:t>
            </a:r>
            <a:r>
              <a:rPr lang="en-US" dirty="0"/>
              <a:t>F = 1,8 °C + </a:t>
            </a:r>
            <a:r>
              <a:rPr lang="en-US" dirty="0" smtClean="0"/>
              <a:t>32</a:t>
            </a:r>
            <a:r>
              <a:rPr lang="ru-RU" dirty="0"/>
              <a:t>     °К = °С + 273,16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833693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Вскоре после того, как было обнаружено инфракрасное излучение, немецкий физик Иоганн Вильгельм Риттер начал поиски излучения и в противоположном конце спектра, с длиной волны короче, чем у фиолетового цвета. В 1801 году он обнаружил, что хлорид серебра, разлагающийся под действием света, быстрее разлагается под действием невидимого излучения за пределами фиолетовой области спектра. Тогда, многие ученые, включая Риттера, пришли к соглашению, что свет состоит из трех отдельных компонентов: окислительного или теплового (инфракрасного) компонента, осветительного компонента (видимого света), и восстановительного (ультрафиолетового) компонента. В то время ультрафиолетовое излучение называли также «актиническим излучением».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174146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 smtClean="0"/>
          </a:p>
          <a:p>
            <a:pPr marL="0" indent="0">
              <a:buNone/>
            </a:pPr>
            <a:endParaRPr lang="be-BY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22692" cy="490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980728"/>
            <a:ext cx="61156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0383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546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21316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73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Гипотеза о существовании невидимых «тепловых» лучей является весьма древней. Еще римский философ-материалист Тит </a:t>
            </a:r>
            <a:r>
              <a:rPr lang="ru-RU" dirty="0" smtClean="0"/>
              <a:t>Лукреций </a:t>
            </a:r>
            <a:r>
              <a:rPr lang="ru-RU" dirty="0"/>
              <a:t>Кар, живший до нашей эры, в своем сочинении «О природе вещей» писал: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Может быть, также небес светильник розовый — Солнце</a:t>
            </a:r>
          </a:p>
          <a:p>
            <a:pPr marL="0" indent="0">
              <a:buNone/>
            </a:pPr>
            <a:r>
              <a:rPr lang="ru-RU" dirty="0"/>
              <a:t> Множеством жарких огней обладает, невидимых нами,</a:t>
            </a:r>
          </a:p>
          <a:p>
            <a:pPr marL="0" indent="0">
              <a:buNone/>
            </a:pPr>
            <a:r>
              <a:rPr lang="ru-RU" dirty="0"/>
              <a:t> Что окружает его совершенно без всякого блеска,</a:t>
            </a:r>
          </a:p>
          <a:p>
            <a:pPr marL="0" indent="0">
              <a:buNone/>
            </a:pPr>
            <a:r>
              <a:rPr lang="ru-RU" dirty="0"/>
              <a:t> Лишь умножая своей </a:t>
            </a:r>
            <a:r>
              <a:rPr lang="ru-RU" dirty="0" err="1"/>
              <a:t>теплотою</a:t>
            </a:r>
            <a:r>
              <a:rPr lang="ru-RU" dirty="0"/>
              <a:t> лучей его силу.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9730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В </a:t>
            </a:r>
            <a:r>
              <a:rPr lang="ru-RU" sz="3600" dirty="0"/>
              <a:t>1857 году Роберт Бунзен, </a:t>
            </a:r>
            <a:r>
              <a:rPr lang="ru-RU" sz="3600" dirty="0" smtClean="0"/>
              <a:t>профессор</a:t>
            </a:r>
          </a:p>
          <a:p>
            <a:pPr marL="0" indent="0">
              <a:buNone/>
            </a:pPr>
            <a:r>
              <a:rPr lang="ru-RU" sz="3600" dirty="0" smtClean="0"/>
              <a:t> </a:t>
            </a:r>
            <a:r>
              <a:rPr lang="ru-RU" sz="3600" dirty="0"/>
              <a:t>химии знаменитого университета в маленьком немецком городке 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Гейдельберге</a:t>
            </a:r>
            <a:r>
              <a:rPr lang="ru-RU" sz="3600" dirty="0"/>
              <a:t>, придумал газовую 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горелку</a:t>
            </a:r>
            <a:r>
              <a:rPr lang="ru-RU" sz="3600" dirty="0"/>
              <a:t>, которая и сейчас применяется в любой химической лаборатории. В том же университете работал и профессор физики Густав Кирхгоф. В 1859 году вместе с Бунзеном он разработал </a:t>
            </a:r>
            <a:r>
              <a:rPr lang="ru-RU" sz="3600" dirty="0" smtClean="0"/>
              <a:t>простой</a:t>
            </a:r>
          </a:p>
          <a:p>
            <a:pPr marL="0" indent="0">
              <a:buNone/>
            </a:pPr>
            <a:r>
              <a:rPr lang="ru-RU" sz="3600" dirty="0" smtClean="0"/>
              <a:t> </a:t>
            </a:r>
            <a:r>
              <a:rPr lang="ru-RU" sz="3600" dirty="0"/>
              <a:t>прибор, который назвали 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спектроскопом</a:t>
            </a:r>
            <a:r>
              <a:rPr lang="ru-RU" sz="3600" dirty="0"/>
              <a:t>.</a:t>
            </a:r>
            <a:endParaRPr lang="be-BY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08995"/>
            <a:ext cx="1891889" cy="25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83" y="0"/>
            <a:ext cx="161851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17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be-BY" dirty="0" smtClean="0"/>
          </a:p>
          <a:p>
            <a:pPr marL="0" indent="0">
              <a:buNone/>
            </a:pPr>
            <a:endParaRPr lang="be-BY" dirty="0"/>
          </a:p>
          <a:p>
            <a:pPr marL="0" indent="0">
              <a:buNone/>
            </a:pPr>
            <a:endParaRPr lang="be-BY" dirty="0" smtClean="0"/>
          </a:p>
          <a:p>
            <a:pPr marL="0" indent="0">
              <a:buNone/>
            </a:pPr>
            <a:endParaRPr lang="be-BY" dirty="0"/>
          </a:p>
          <a:p>
            <a:pPr marL="0" indent="0">
              <a:buNone/>
            </a:pPr>
            <a:endParaRPr lang="be-BY" dirty="0" smtClean="0"/>
          </a:p>
          <a:p>
            <a:pPr marL="0" indent="0">
              <a:buNone/>
            </a:pPr>
            <a:endParaRPr lang="be-BY" dirty="0"/>
          </a:p>
          <a:p>
            <a:pPr marL="0" indent="0">
              <a:buNone/>
            </a:pPr>
            <a:endParaRPr lang="be-BY" dirty="0" smtClean="0"/>
          </a:p>
          <a:p>
            <a:pPr marL="0" indent="0">
              <a:buNone/>
            </a:pPr>
            <a:endParaRPr lang="be-BY" dirty="0"/>
          </a:p>
          <a:p>
            <a:pPr marL="0" indent="0">
              <a:buNone/>
            </a:pPr>
            <a:endParaRPr lang="be-BY" dirty="0" smtClean="0"/>
          </a:p>
          <a:p>
            <a:pPr marL="0" indent="0">
              <a:buNone/>
            </a:pPr>
            <a:endParaRPr lang="be-BY" dirty="0" smtClean="0"/>
          </a:p>
          <a:p>
            <a:pPr marL="0" indent="0">
              <a:buNone/>
            </a:pPr>
            <a:r>
              <a:rPr lang="be-BY" dirty="0" smtClean="0"/>
              <a:t>Спектроскоп Кирхгофа-Бунзена </a:t>
            </a:r>
            <a:r>
              <a:rPr lang="en-US" dirty="0" smtClean="0"/>
              <a:t>(</a:t>
            </a:r>
            <a:r>
              <a:rPr lang="en-US" dirty="0"/>
              <a:t>1860).</a:t>
            </a:r>
            <a:endParaRPr lang="be-B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16570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959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Горелка Бунзена </a:t>
            </a:r>
            <a:r>
              <a:rPr lang="ru-RU" dirty="0"/>
              <a:t>давала </a:t>
            </a:r>
            <a:r>
              <a:rPr lang="ru-RU" dirty="0" smtClean="0"/>
              <a:t>бесцветное </a:t>
            </a:r>
            <a:r>
              <a:rPr lang="ru-RU" dirty="0"/>
              <a:t>пламя. </a:t>
            </a:r>
            <a:r>
              <a:rPr lang="ru-RU" dirty="0" smtClean="0"/>
              <a:t>Введение </a:t>
            </a:r>
            <a:r>
              <a:rPr lang="ru-RU" dirty="0"/>
              <a:t>в него </a:t>
            </a:r>
            <a:r>
              <a:rPr lang="ru-RU" dirty="0" smtClean="0"/>
              <a:t>,например</a:t>
            </a:r>
            <a:r>
              <a:rPr lang="ru-RU" dirty="0"/>
              <a:t>, </a:t>
            </a:r>
            <a:r>
              <a:rPr lang="ru-RU" dirty="0" smtClean="0"/>
              <a:t>крупинки </a:t>
            </a:r>
            <a:r>
              <a:rPr lang="ru-RU" dirty="0"/>
              <a:t>стронциевой соли давало яркий малиновый огонь. Кальция — кирпично-красный; бария — зеленый; натрия — </a:t>
            </a:r>
            <a:r>
              <a:rPr lang="ru-RU" dirty="0" smtClean="0"/>
              <a:t>ярко-желтый. Представилось </a:t>
            </a:r>
            <a:r>
              <a:rPr lang="ru-RU" dirty="0"/>
              <a:t>возможным определение состава вещества по цвету пламени. Но проблема состояла в том, что при введении вещества из нескольких элементов в пламени </a:t>
            </a:r>
            <a:r>
              <a:rPr lang="ru-RU" dirty="0" err="1"/>
              <a:t>бунзеновской</a:t>
            </a:r>
            <a:r>
              <a:rPr lang="ru-RU" dirty="0"/>
              <a:t> горелки трудно было что-нибудь разобрать. Один цвет забивал другой. Вот тут –то и пригодился бесценный опыт Кирхгофа как физика. В 1859 году он предложил смотреть не прямо на пламя, а на его спектр. 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34559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В 1859 г. в трудах Берлинской Академии наук Кирхгоф опубликовал статью - крошечную по объему, но значительную по сути. Ее название звучало более чем скромно: "О фраунгоферовых линиях". В этой статье Кирхгоф сообщал о совместных с Бунзеном исследованиях, в процессе которых им удалось определить химический состав сложной смеси по ее спектру. При этом обнаружились новые данные о происхождении фраунгоферовых линий. </a:t>
            </a:r>
          </a:p>
          <a:p>
            <a:pPr marL="0" indent="0" algn="just">
              <a:buNone/>
            </a:pPr>
            <a:r>
              <a:rPr lang="ru-RU" dirty="0"/>
              <a:t> В ходе эксперимента Кирхгоф одновременно направил в щель спектрографа яркий свет пламени натрия и солнечный свет. Учитывая совпадение желтой линии натрия с соответствующей темной линией в солнечном спектре, он предположил, что темная фраунгоферова линия в спектре Солнца окажется несколько ярче под влиянием желтой натриевой линии. Однако обнаружилось нечто совершенно противоположное: темная линия стала темнее, чем была. Кирхгоф прокомментировал столь неожиданный результат словами: "Либо это вздор, либо великое дело". Действительно, это было великое открытие.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1362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Темные </a:t>
            </a:r>
            <a:r>
              <a:rPr lang="ru-RU" dirty="0"/>
              <a:t>линии на спектре Солнца заметил ещё в 1802 году изобретатель </a:t>
            </a:r>
            <a:r>
              <a:rPr lang="ru-RU" dirty="0" err="1"/>
              <a:t>Волластон</a:t>
            </a:r>
            <a:r>
              <a:rPr lang="ru-RU" dirty="0"/>
              <a:t>. Однако сам первооткрыватель особо не зациклился на этих линиях. Их обширное исследование и классификацию произвел в 1814 году Фраунгофер</a:t>
            </a:r>
            <a:endParaRPr lang="be-BY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46896" cy="349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510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1860 году Робертом Бунзеном и Густавом Кирхгофом при помощи изобретенного ими спектроскопа был открыт новый элемент цезий </a:t>
            </a:r>
            <a:r>
              <a:rPr lang="ru-RU" dirty="0" err="1"/>
              <a:t>Cs</a:t>
            </a:r>
            <a:r>
              <a:rPr lang="ru-RU" dirty="0"/>
              <a:t>. В спектре сухого остатка после выпаривания воды минеральных источников </a:t>
            </a:r>
            <a:r>
              <a:rPr lang="ru-RU" dirty="0" err="1"/>
              <a:t>Дюркхейма</a:t>
            </a:r>
            <a:r>
              <a:rPr lang="ru-RU" dirty="0"/>
              <a:t> они нашли две неизвестные голубые линии. Цвет этих линий и дал им повод назвать новый элемент цезием: слово «</a:t>
            </a:r>
            <a:r>
              <a:rPr lang="ru-RU" dirty="0" err="1"/>
              <a:t>цезиум</a:t>
            </a:r>
            <a:r>
              <a:rPr lang="ru-RU" dirty="0"/>
              <a:t>» у древних римлян означало голубой цвет неба. Год спустя Бунзен и Кирхгоф, изучая спектр одной из солей калия, обнаружили в нем две новые спектральные линии, лежащие в самой дальней красной части спектра. По цвету этих линий новый элемент был назван рубидием </a:t>
            </a:r>
            <a:r>
              <a:rPr lang="ru-RU" dirty="0" err="1"/>
              <a:t>Rb</a:t>
            </a:r>
            <a:r>
              <a:rPr lang="ru-RU" dirty="0"/>
              <a:t> – латинское слово «</a:t>
            </a:r>
            <a:r>
              <a:rPr lang="ru-RU" dirty="0" err="1"/>
              <a:t>рубидус</a:t>
            </a:r>
            <a:r>
              <a:rPr lang="ru-RU" dirty="0"/>
              <a:t>» означает «темно-красный».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670676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064896" cy="591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945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be-B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" y="0"/>
            <a:ext cx="903629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3676" y="5517232"/>
            <a:ext cx="9097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Интенсивное свечение получалось с помощью кислородно-водородного пламени, направленного непосредственно на цилиндр из оксида кальция (негашёной извести, англ. </a:t>
            </a:r>
            <a:r>
              <a:rPr lang="ru-RU" sz="2000" dirty="0" err="1"/>
              <a:t>lime</a:t>
            </a:r>
            <a:r>
              <a:rPr lang="ru-RU" sz="2000" dirty="0"/>
              <a:t>), которая может нагреваться до 2572 °C (белого каления) без расплавления.</a:t>
            </a:r>
            <a:endParaRPr lang="be-BY" sz="2000" dirty="0"/>
          </a:p>
        </p:txBody>
      </p:sp>
    </p:spTree>
    <p:extLst>
      <p:ext uri="{BB962C8B-B14F-4D97-AF65-F5344CB8AC3E}">
        <p14:creationId xmlns:p14="http://schemas.microsoft.com/office/powerpoint/2010/main" val="774875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1 </a:t>
            </a:r>
            <a:r>
              <a:rPr lang="ru-RU" dirty="0" smtClean="0"/>
              <a:t>калория </a:t>
            </a:r>
            <a:r>
              <a:rPr lang="ru-RU" dirty="0"/>
              <a:t>— это количество энергии, которое требуется, чтобы повысить температуру 1 </a:t>
            </a:r>
            <a:r>
              <a:rPr lang="ru-RU" dirty="0" smtClean="0"/>
              <a:t>г </a:t>
            </a:r>
            <a:r>
              <a:rPr lang="ru-RU" dirty="0"/>
              <a:t>воды на 1 °С, в других единицах измерения это 4,184 </a:t>
            </a:r>
            <a:r>
              <a:rPr lang="ru-RU" dirty="0" smtClean="0"/>
              <a:t>Дж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. 1 – сосуд; 2 – мешалка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3 – лопатки; 4 – груз; 5 – блок</a:t>
            </a:r>
            <a:endParaRPr lang="ru-RU" dirty="0" smtClean="0"/>
          </a:p>
          <a:p>
            <a:pPr marL="0" indent="0">
              <a:buNone/>
            </a:pPr>
            <a:endParaRPr lang="be-BY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24" y="2364542"/>
            <a:ext cx="44005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285" y="1556792"/>
            <a:ext cx="47100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1844 – 1854 гг. английский физик </a:t>
            </a:r>
            <a:r>
              <a:rPr lang="ru-RU" sz="2400" dirty="0" err="1"/>
              <a:t>Д.Джоуль</a:t>
            </a:r>
            <a:r>
              <a:rPr lang="ru-RU" sz="2400" dirty="0"/>
              <a:t> провёл опыты, которым было суждено сыграть большую роль в науке. Цель опытов состояла в том, чтобы установить соотношение между работой, затрачиваемой при выделении теплоты, и количеством выделившейся теплоты. Схема опыта Джоуля</a:t>
            </a:r>
            <a:endParaRPr lang="be-BY" sz="2400" dirty="0"/>
          </a:p>
        </p:txBody>
      </p:sp>
    </p:spTree>
    <p:extLst>
      <p:ext uri="{BB962C8B-B14F-4D97-AF65-F5344CB8AC3E}">
        <p14:creationId xmlns:p14="http://schemas.microsoft.com/office/powerpoint/2010/main" val="1744141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Улучшение качества работы первого приемника инфракрасного излучения — термометра — эволюционным путем, т. е. путем совершенствования его конструкции, не дало удовлетворительного результата. </a:t>
            </a:r>
            <a:r>
              <a:rPr lang="ru-RU" dirty="0" smtClean="0"/>
              <a:t>В </a:t>
            </a:r>
            <a:r>
              <a:rPr lang="ru-RU" dirty="0"/>
              <a:t>1830 г. был изобретен прибор для измерения малых разностей температур («термопары»), основанный на термоэлектрическом эффекте, который был открыт Т. И. </a:t>
            </a:r>
            <a:r>
              <a:rPr lang="ru-RU" dirty="0" err="1"/>
              <a:t>Зеебеком</a:t>
            </a:r>
            <a:r>
              <a:rPr lang="ru-RU" dirty="0"/>
              <a:t> в 1821 г. Термопара стала не только индикатором излучения, но и преобразователем </a:t>
            </a:r>
            <a:r>
              <a:rPr lang="ru-RU" dirty="0" smtClean="0"/>
              <a:t>его </a:t>
            </a:r>
            <a:r>
              <a:rPr lang="ru-RU" dirty="0"/>
              <a:t>в иной вид энергии — электрическую энергию. Несколько таких термопар, соединенных последовательно, были использованы итальянским ученым М. </a:t>
            </a:r>
            <a:r>
              <a:rPr lang="ru-RU" dirty="0" err="1"/>
              <a:t>Меллони</a:t>
            </a:r>
            <a:r>
              <a:rPr lang="ru-RU" dirty="0"/>
              <a:t> (1835 г.) в качестве приемника излучения и были названы термоэлектрической батареей или термостолбиком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13767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52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Любое физическое свойство тела, которое изменяется соответственно с температурой, может служить для ее измерения. Некоторые из этих свойств следующие:</a:t>
            </a:r>
          </a:p>
          <a:p>
            <a:pPr marL="0" indent="0" algn="just">
              <a:buNone/>
            </a:pPr>
            <a:r>
              <a:rPr lang="ru-RU" dirty="0" smtClean="0"/>
              <a:t>-тепловое </a:t>
            </a:r>
            <a:r>
              <a:rPr lang="ru-RU" dirty="0"/>
              <a:t>расширение жидкости;</a:t>
            </a:r>
          </a:p>
          <a:p>
            <a:pPr marL="0" indent="0" algn="just">
              <a:buNone/>
            </a:pPr>
            <a:r>
              <a:rPr lang="ru-RU" dirty="0" smtClean="0"/>
              <a:t>-изменение </a:t>
            </a:r>
            <a:r>
              <a:rPr lang="ru-RU" dirty="0"/>
              <a:t>сопротивления металла, например отрезка платиновой проволоки;</a:t>
            </a:r>
          </a:p>
          <a:p>
            <a:pPr marL="0" indent="0" algn="just">
              <a:buNone/>
            </a:pPr>
            <a:r>
              <a:rPr lang="ru-RU" dirty="0" smtClean="0"/>
              <a:t>-изменение </a:t>
            </a:r>
            <a:r>
              <a:rPr lang="ru-RU" dirty="0"/>
              <a:t>электродвижущей силы термопары, когда два ее соединения имеют разную температуру;</a:t>
            </a:r>
          </a:p>
          <a:p>
            <a:pPr marL="0" indent="0" algn="just">
              <a:buNone/>
            </a:pPr>
            <a:r>
              <a:rPr lang="ru-RU" dirty="0" smtClean="0"/>
              <a:t>-давление </a:t>
            </a:r>
            <a:r>
              <a:rPr lang="ru-RU" dirty="0"/>
              <a:t>газа определенной массы при постоянном объеме.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780430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Чувствительный детектор теплового излучения, называемый термостолбиком, может быть сделан из серии термопар (этот прибор использовался </a:t>
            </a:r>
            <a:r>
              <a:rPr lang="ru-RU" dirty="0" smtClean="0"/>
              <a:t>для </a:t>
            </a:r>
            <a:r>
              <a:rPr lang="ru-RU" dirty="0"/>
              <a:t>определения излучения сторонами куба Лесли)</a:t>
            </a:r>
            <a:endParaRPr lang="be-BY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2840"/>
            <a:ext cx="8563517" cy="394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386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be-BY" dirty="0"/>
              <a:t> ВАКУУМНЫЙ фотоэлемент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065"/>
            <a:ext cx="6963578" cy="382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38" y="4387598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06438" y="6453336"/>
            <a:ext cx="409378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6" name="Прямоугольник 5"/>
          <p:cNvSpPr/>
          <p:nvPr/>
        </p:nvSpPr>
        <p:spPr>
          <a:xfrm>
            <a:off x="4161" y="43779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1 – анод; 2 – микроамперметр; 3 – фотокатод; 4 – фотоэлемент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910598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Изучение </a:t>
            </a:r>
            <a:r>
              <a:rPr lang="ru-RU" dirty="0" err="1"/>
              <a:t>излучательной</a:t>
            </a:r>
            <a:r>
              <a:rPr lang="ru-RU" dirty="0"/>
              <a:t> способности разных поверхностей впервые было проведено шотландским учёным Лесли при помощи его же изобретения — куба Лесли.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Куб </a:t>
            </a:r>
            <a:r>
              <a:rPr lang="ru-RU" dirty="0"/>
              <a:t>Лесли (слева) и детектор теплового излучения (справа)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be-B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52181"/>
            <a:ext cx="4392488" cy="375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447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Куб Лесли — это устройство, используемое в измерениях, или демонстрационных экспериментах по изучению теплового излучения от различных поверхностей. Он представляет собой полый куб со стенками, покрытыми различными материалами. Одна из сторон куба покрыта слоем золота, другая — серебром, третья медью, а четвёртая сажей, либо темным лаком. Когда полость куба заполнена горячей водой, мощность излучения от покрытой сажей четвёртой стороны, измеряемая детектором, намного больше, чем от других трех.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Куб Лесли был изобретен в 1804 году шотландским физиком Джоном Лесли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10124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1879-1881 </a:t>
            </a:r>
            <a:r>
              <a:rPr lang="ru-RU" dirty="0" smtClean="0"/>
              <a:t>американский </a:t>
            </a:r>
            <a:r>
              <a:rPr lang="ru-RU" dirty="0"/>
              <a:t>астроном, член Национальной АН США. Р. </a:t>
            </a:r>
            <a:r>
              <a:rPr lang="ru-RU" dirty="0" smtClean="0"/>
              <a:t> </a:t>
            </a:r>
            <a:r>
              <a:rPr lang="ru-RU" dirty="0" err="1"/>
              <a:t>Роксбери</a:t>
            </a:r>
            <a:r>
              <a:rPr lang="ru-RU" dirty="0"/>
              <a:t> изобрел болометр - прибор для измерения энергии излучения, основанный на принципе зависимости сопротивления металлов от температуры. С помощью болометра измерил энергию солнечного излучения в широком диапазоне длин волн; впервые изучил спектр Солнца и поглощение в земной атмосфере в области от 1 до 5 мкм, в 1901 составил атлас инфракрасной части солнечного спектра.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308861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" y="44624"/>
            <a:ext cx="905709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220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Тиндаль</a:t>
            </a:r>
            <a:r>
              <a:rPr lang="ru-RU" dirty="0"/>
              <a:t> (1865) нашел, что из всего числа лучей, испускаемых пламенем газовой горелки, только 4% светлых, у накаленной добела платиновой спирали 4,6%, а электрической лампы накаливания 10%; </a:t>
            </a:r>
            <a:r>
              <a:rPr lang="ru-RU" dirty="0" err="1"/>
              <a:t>Гиллиом</a:t>
            </a:r>
            <a:r>
              <a:rPr lang="ru-RU" dirty="0"/>
              <a:t> (1892) для электрической лампы с вольтовой дугой подобным же образом получил число 20%. Непосредственное сравнение энергий темного и светлого лучеиспускания по кривым, показывающим распределение энергии в спектре, дает для отношения светлого лучеиспускания ко всему числу еще меньшие, а именно 2,5% для электрической лампы с вольтовой дугой и 14% для солнечного лучеиспускания.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863855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«Кругом нас — в нас самих, всюду и везде, без перерыва, вечно сменяясь, совпадая и сталкиваясь, идут излучения различной длины волны — от волн, длина которых исчисляется десятимиллионными долями миллиметра, до длинных, измеряемых километрами. Все пространство ими заполнено. Нам трудно, может быть и невозможно, образно представить эту среду, космическую среду мира, в которой мы живем и в которой — в одном и том же месте и в одно и то же время — мы различаем и измеряем по мере улучшения наших приемов исследования все новые и новые излучения. Их вечная смена и непрерывное заполнение ими пространства резко отличают лишенную материи космическую среду от идеального пространства геометрии</a:t>
            </a:r>
            <a:r>
              <a:rPr lang="ru-RU" dirty="0" smtClean="0"/>
              <a:t>»-В. Вернадский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213766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98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492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08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 1861—1864 гг. Дж. Максвеллом была разработана теория электромагнитных волн. Электромагнитная природа инфракрасного излучения была подтверждена опытом, поставленным в 1889 г. Г. Герцем, которому </a:t>
            </a:r>
            <a:r>
              <a:rPr lang="ru-RU" dirty="0" smtClean="0"/>
              <a:t>удалось </a:t>
            </a:r>
            <a:r>
              <a:rPr lang="ru-RU" dirty="0"/>
              <a:t>создать электрическим способом инфракрасное излучение с очень большой длиной волны (порядка нескольких миллиметров). Было доказано, что не существует разницы между электромагнитными волнами, созданными электрическим или термическим путем. Более того, эксперименты с инфракрасным излучением во многом подтвердили электромагнитную теорию Максвелла. С1896 г. начинаются встречные поиски по генерированию все более и более коротких волн Герца.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207397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70733"/>
            <a:ext cx="6480720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898" y="0"/>
            <a:ext cx="6625333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В 1888 году Генрих </a:t>
            </a:r>
            <a:r>
              <a:rPr lang="ru-RU" sz="2400" dirty="0" smtClean="0"/>
              <a:t>Герц экспериментально </a:t>
            </a:r>
            <a:r>
              <a:rPr lang="ru-RU" sz="2400" dirty="0"/>
              <a:t>подтвердил существование электромагнитных волн, предсказанных Максвеллом. Его искровой передатчик с прерывателем на основе катушки </a:t>
            </a:r>
            <a:r>
              <a:rPr lang="ru-RU" sz="2400" dirty="0" err="1"/>
              <a:t>Румкорфа</a:t>
            </a:r>
            <a:r>
              <a:rPr lang="ru-RU" sz="2400" dirty="0"/>
              <a:t> мог производить электромагнитные волны частотой до 0,5 гигагерц, которые могли быть приняты несколькими приемниками, настроенными в резонанс с передатчиком.</a:t>
            </a:r>
            <a:endParaRPr lang="be-BY" sz="2400" dirty="0"/>
          </a:p>
        </p:txBody>
      </p:sp>
    </p:spTree>
    <p:extLst>
      <p:ext uri="{BB962C8B-B14F-4D97-AF65-F5344CB8AC3E}">
        <p14:creationId xmlns:p14="http://schemas.microsoft.com/office/powerpoint/2010/main" val="3976043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1895 г. П.Н. Лебедев, пользуясь миниатюрными вибраторами, получил электромагнитные волны длиной около 2–6 мм.</a:t>
            </a:r>
            <a:endParaRPr lang="be-BY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81644" cy="53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947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429000"/>
            <a:ext cx="18002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1671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014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72400" y="6358721"/>
            <a:ext cx="576064" cy="2493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09965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757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55272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b="1" dirty="0" smtClean="0"/>
              <a:t>Тепловое излучение</a:t>
            </a:r>
            <a:r>
              <a:rPr lang="ru-RU" dirty="0" smtClean="0"/>
              <a:t> - это электромагнитное излучение, которое возникает за счет энергии вращательного и колебательного движения атомов и молекул в составе вещества. Тепловое излучение характерно для всех тел, которые имеют температуру, превышающую температуру абсолютного нуля.</a:t>
            </a:r>
          </a:p>
          <a:p>
            <a:pPr marL="0" indent="0" algn="just">
              <a:buNone/>
            </a:pPr>
            <a:r>
              <a:rPr lang="ru-RU" dirty="0"/>
              <a:t>Термин «абсолютно чёрное тело» был введён Густавом Кирхгофом в 1862 году.</a:t>
            </a:r>
          </a:p>
          <a:p>
            <a:pPr marL="0" indent="0" algn="just"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630727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be-BY" dirty="0" smtClean="0"/>
              <a:t>1. Характеристики теплового излучения</a:t>
            </a:r>
            <a:endParaRPr lang="be-B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-Поток излучения (Ф) - энергия, излучаемая за единицу времени со всей поверхности тела.</a:t>
                </a:r>
              </a:p>
              <a:p>
                <a:pPr marL="0" indent="0">
                  <a:buNone/>
                </a:pPr>
                <a:r>
                  <a:rPr lang="ru-RU" dirty="0" smtClean="0"/>
                  <a:t>-Энергетическая светимость (</a:t>
                </a:r>
                <a:r>
                  <a:rPr lang="ru-RU" dirty="0" err="1" smtClean="0"/>
                  <a:t>Re</a:t>
                </a:r>
                <a:r>
                  <a:rPr lang="ru-RU" dirty="0" smtClean="0"/>
                  <a:t>) - энергия теплового излучения, испускаемого за единицу времени с единичной поверхности нагретого тела: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Ф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 r="-2444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675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6247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Исторически раньше всех прочих спектров было начато исследование оптических спектров. Первым был Исаак Ньютон, который в своём труде «Оптика», вышедшем в 1704 году, опубликовал результаты своих опытов разложения с помощью призмы белого света на отдельные компоненты различной цветности и преломляемости, то есть получил спектры солнечного излучения, и объяснил их природу, показав, что цвет есть собственное свойство света, а </a:t>
            </a:r>
            <a:r>
              <a:rPr lang="ru-RU"/>
              <a:t>не </a:t>
            </a:r>
            <a:r>
              <a:rPr lang="ru-RU" smtClean="0"/>
              <a:t>вносится </a:t>
            </a:r>
            <a:r>
              <a:rPr lang="ru-RU" dirty="0"/>
              <a:t>призмой, как утверждал Роджер Бэкон в XIII веке. Фактически, Ньютон заложил основы оптической спектроскопии: в «Оптике» он описал все три используемых поныне метода разложения света — преломление, интерференцию и дифракцию, а его призма с коллиматором, щелью и линзой была первым спектроскопом</a:t>
            </a:r>
            <a:r>
              <a:rPr lang="ru-RU" dirty="0" smtClean="0"/>
              <a:t>.</a:t>
            </a:r>
            <a:r>
              <a:rPr lang="vi-VN" dirty="0"/>
              <a:t> Спектр (лат. </a:t>
            </a:r>
            <a:r>
              <a:rPr lang="en-US" dirty="0"/>
              <a:t>spectrum «</a:t>
            </a:r>
            <a:r>
              <a:rPr lang="vi-VN" dirty="0"/>
              <a:t>виде́ние»)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5008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ru-RU" dirty="0" smtClean="0"/>
                  <a:t>-</a:t>
                </a:r>
                <a:r>
                  <a:rPr lang="ru-RU" i="1" dirty="0" smtClean="0"/>
                  <a:t>Спектральная плотность энергетической светимости </a:t>
                </a:r>
                <a:r>
                  <a:rPr lang="ru-RU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λ</m:t>
                        </m:r>
                      </m:sub>
                    </m:sSub>
                  </m:oMath>
                </a14:m>
                <a:r>
                  <a:rPr lang="ru-RU" dirty="0" smtClean="0"/>
                  <a:t>) или </a:t>
                </a:r>
                <a:r>
                  <a:rPr lang="ru-RU" dirty="0" err="1" smtClean="0"/>
                  <a:t>испускательная</a:t>
                </a:r>
                <a:r>
                  <a:rPr lang="ru-RU" dirty="0" smtClean="0"/>
                  <a:t> способность- отношение энергетической светимости в узком участке спектра (</a:t>
                </a:r>
                <a:r>
                  <a:rPr lang="ru-RU" dirty="0" err="1" smtClean="0"/>
                  <a:t>dRe</a:t>
                </a:r>
                <a:r>
                  <a:rPr lang="ru-RU" dirty="0" smtClean="0"/>
                  <a:t>) к ширине этого участка (</a:t>
                </a:r>
                <a:r>
                  <a:rPr lang="ru-RU" dirty="0" err="1" smtClean="0"/>
                  <a:t>dλ</a:t>
                </a:r>
                <a:r>
                  <a:rPr lang="ru-RU" dirty="0" smtClean="0"/>
                  <a:t>)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</a:rPr>
                            <m:t>λ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𝑑𝑅𝑒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ru-RU" dirty="0" smtClean="0"/>
              </a:p>
              <a:p>
                <a:pPr marL="0" indent="0">
                  <a:buNone/>
                </a:pP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1667" r="-800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795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84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16216" y="5877272"/>
            <a:ext cx="252028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11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ru-RU" dirty="0" smtClean="0"/>
              <a:t>Зависимость спектральной плотности энергетической светимости от длины волны называют спектром излучения тела</a:t>
            </a:r>
            <a:endParaRPr lang="be-BY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8352928" cy="458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757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 smtClean="0"/>
              <a:t>В частности, полная </a:t>
            </a:r>
            <a:r>
              <a:rPr lang="ru-RU" dirty="0"/>
              <a:t>э</a:t>
            </a:r>
            <a:r>
              <a:rPr lang="ru-RU" dirty="0" smtClean="0"/>
              <a:t>нергетическая светимость тела равна:</a:t>
            </a:r>
          </a:p>
          <a:p>
            <a:pPr marL="0" indent="0">
              <a:buNone/>
            </a:pPr>
            <a:endParaRPr lang="be-B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19672" y="620688"/>
                <a:ext cx="5112568" cy="1430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𝑅𝑒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/>
                                </a:rPr>
                                <m:t>1,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/>
                            </a:rPr>
                            <m:t>λ</m:t>
                          </m:r>
                        </m:e>
                      </m:nary>
                    </m:oMath>
                  </m:oMathPara>
                </a14:m>
                <a:endParaRPr lang="be-BY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620688"/>
                <a:ext cx="5112568" cy="14309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92275" y="3211623"/>
                <a:ext cx="5112568" cy="1291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𝑅𝑒</m:t>
                      </m:r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ru-RU" sz="3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/>
                            </a:rPr>
                            <m:t>λ</m:t>
                          </m:r>
                        </m:e>
                      </m:nary>
                    </m:oMath>
                  </m:oMathPara>
                </a14:m>
                <a:endParaRPr lang="be-BY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275" y="3211623"/>
                <a:ext cx="5112568" cy="12910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4575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Поглощательную способность тела характеризует монохроматический коэффициент поглощения α.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ru-RU" dirty="0" smtClean="0"/>
                  <a:t>Монохроматическим коэффициентом поглощения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λ</m:t>
                        </m:r>
                      </m:sub>
                    </m:sSub>
                  </m:oMath>
                </a14:m>
                <a:r>
                  <a:rPr lang="ru-RU" dirty="0" smtClean="0"/>
                  <a:t> называется отношение потока излучения, поглощенного данным телом, к величине падающего монохроматического потока: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λ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λ</m:t>
                            </m:r>
                            <m:r>
                              <a:rPr lang="ru-RU" b="0" i="1" smtClean="0">
                                <a:latin typeface="Cambria Math"/>
                              </a:rPr>
                              <m:t>погл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/>
                              </a:rPr>
                              <m:t>λ</m:t>
                            </m:r>
                            <m:r>
                              <a:rPr lang="ru-RU" b="0" i="1" smtClean="0">
                                <a:latin typeface="Cambria Math"/>
                              </a:rPr>
                              <m:t>пад</m:t>
                            </m:r>
                          </m:sub>
                        </m:sSub>
                      </m:den>
                    </m:f>
                  </m:oMath>
                </a14:m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  <a:blipFill rotWithShape="1">
                <a:blip r:embed="rId2"/>
                <a:stretch>
                  <a:fillRect l="-1776" t="-1196" r="-1161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6649"/>
            <a:ext cx="2304256" cy="291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92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Функция α = α(</a:t>
            </a:r>
            <a:r>
              <a:rPr lang="ru-RU" dirty="0" err="1" smtClean="0"/>
              <a:t>λ,Τ</a:t>
            </a:r>
            <a:r>
              <a:rPr lang="ru-RU" dirty="0" smtClean="0"/>
              <a:t>), выражающая зависимость монохроматического коэффициента поглощения от длины волны и температуры, называется поглощательной способностью тела. </a:t>
            </a:r>
            <a:endParaRPr lang="be-BY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5024"/>
            <a:ext cx="7560840" cy="463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992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Абсолютно черное тело - такое тело, коэффициент поглощения которого равен единице для всех длин волн: α = 1. Оно поглощает все падающее на него излучение.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Модель абсолютно черного тела</a:t>
            </a:r>
          </a:p>
          <a:p>
            <a:pPr marL="0" indent="0">
              <a:buNone/>
            </a:pPr>
            <a:endParaRPr lang="be-BY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5057775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47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 smtClean="0"/>
              <a:t>Абсолютно белое тело </a:t>
            </a:r>
            <a:r>
              <a:rPr lang="ru-RU" dirty="0" smtClean="0"/>
              <a:t>- такое тело, коэффициент поглощения которого равен нулю для всех длин волн: α = 0.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Истинно белых тел в природе нет, однако существуют тела, близкие к ним по свойствам в достаточно широком диапазоне температур и длин волн. Например, зеркало в оптической части спектра отражает почти весь падающий свет.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Серое тело </a:t>
            </a:r>
            <a:r>
              <a:rPr lang="ru-RU" dirty="0" smtClean="0"/>
              <a:t>- это тело, для которого коэффициент поглощения не зависит от длины волны: α = </a:t>
            </a:r>
            <a:r>
              <a:rPr lang="ru-RU" dirty="0" err="1" smtClean="0"/>
              <a:t>const</a:t>
            </a:r>
            <a:r>
              <a:rPr lang="ru-RU" dirty="0" smtClean="0"/>
              <a:t> &lt; 1.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Некоторые реальные тела обладают этим свойством в определенном интервале длин волн и температур. Например, «серой» (α = 0,9) можно считать кожу человека в инфракрасной области.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930030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" y="0"/>
            <a:ext cx="9116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993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740"/>
            <a:ext cx="9144000" cy="683026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5229200"/>
            <a:ext cx="2592288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935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1" y="188640"/>
            <a:ext cx="876469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8064896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2. Законы теплового излучения</a:t>
            </a:r>
          </a:p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i="1" dirty="0" smtClean="0"/>
              <a:t>Закон Кирхгофа</a:t>
            </a:r>
            <a:r>
              <a:rPr lang="ru-RU" dirty="0" smtClean="0"/>
              <a:t>. Тепловое излучение является равновесным - сколько энергии излучается телом, столько ее им и поглощается. Для трех тел, находящихся в замкнутой полости можно записать:</a:t>
            </a:r>
            <a:endParaRPr lang="be-B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9512" y="3454544"/>
                <a:ext cx="8571897" cy="1558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sz="400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be-BY" sz="4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e-BY" sz="4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be-BY" sz="4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e-BY" sz="4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be-BY" sz="4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e-BY" sz="4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r>
                        <a:rPr lang="en-US" sz="4000" b="0" i="1" smtClean="0">
                          <a:latin typeface="Cambria Math"/>
                        </a:rPr>
                        <m:t>𝑐𝑜𝑛𝑠𝑡</m:t>
                      </m:r>
                    </m:oMath>
                  </m:oMathPara>
                </a14:m>
                <a:endParaRPr lang="be-BY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454544"/>
                <a:ext cx="8571897" cy="15586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3661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4624"/>
            <a:ext cx="8928992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Указанное соотношение будет верным и тогда, когда одно из тел будет абсолютно черным (АЧ):</a:t>
            </a:r>
          </a:p>
          <a:p>
            <a:pPr marL="0" indent="0">
              <a:buNone/>
            </a:pPr>
            <a:endParaRPr lang="be-BY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616" y="2276872"/>
                <a:ext cx="8408136" cy="155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sz="400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be-BY" sz="4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e-BY" sz="4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be-BY" sz="4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e-BY" sz="4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be-BY" sz="4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e-BY" sz="4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be-BY" sz="4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4000" i="1">
                                          <a:latin typeface="Cambria Math"/>
                                        </a:rPr>
                                        <m:t>λ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/>
                                    </a:rPr>
                                    <m:t>1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ru-RU" sz="4000" b="0" i="1" smtClean="0">
                              <a:latin typeface="Cambria Math"/>
                            </a:rPr>
                            <m:t>АЧ</m:t>
                          </m:r>
                        </m:sub>
                      </m:sSub>
                      <m:r>
                        <a:rPr lang="en-US" sz="4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4000" b="0" i="1" smtClean="0">
                              <a:latin typeface="Cambria Math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4000" b="0" i="1" smtClean="0">
                              <a:latin typeface="Cambria Math"/>
                            </a:rPr>
                            <m:t>λ</m:t>
                          </m:r>
                          <m:r>
                            <a:rPr lang="ru-RU" sz="4000" b="0" i="1" smtClean="0">
                              <a:latin typeface="Cambria Math"/>
                            </a:rPr>
                            <m:t>,Т</m:t>
                          </m:r>
                        </m:sub>
                      </m:sSub>
                    </m:oMath>
                  </m:oMathPara>
                </a14:m>
                <a:endParaRPr lang="be-BY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6" y="2276872"/>
                <a:ext cx="8408136" cy="15555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295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741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Следствия из закона Кирхгофа:</a:t>
            </a:r>
          </a:p>
          <a:p>
            <a:pPr marL="0" indent="0">
              <a:buNone/>
            </a:pPr>
            <a:r>
              <a:rPr lang="ru-RU" dirty="0" smtClean="0"/>
              <a:t> 1. Спектральная энергетическая светимость АЧТ является универсальной функцией длины волны и температуры тела.</a:t>
            </a:r>
          </a:p>
          <a:p>
            <a:pPr marL="0" indent="0">
              <a:buNone/>
            </a:pPr>
            <a:r>
              <a:rPr lang="ru-RU" dirty="0" smtClean="0"/>
              <a:t> 2. Спектральная энергетическая светимость АЧТ наибольшая.</a:t>
            </a:r>
          </a:p>
          <a:p>
            <a:pPr marL="0" indent="0">
              <a:buNone/>
            </a:pPr>
            <a:r>
              <a:rPr lang="ru-RU" dirty="0" smtClean="0"/>
              <a:t> 3. Спектральная энергетическая светимость произвольного тела равна произведению его коэффициента поглощения на спектральную энергетическую светимость абсолютно черного тела.</a:t>
            </a:r>
          </a:p>
          <a:p>
            <a:pPr marL="0" indent="0">
              <a:buNone/>
            </a:pPr>
            <a:r>
              <a:rPr lang="ru-RU" dirty="0" smtClean="0"/>
              <a:t> 4. Любое тело при данной температуре излучает волны той же длины волны, которое оно излучает при данной температуре.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5448727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928992" cy="67413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2. Закон Стефана-Больцмана.</a:t>
                </a:r>
              </a:p>
              <a:p>
                <a:pPr marL="0" indent="0">
                  <a:buNone/>
                </a:pPr>
                <a:r>
                  <a:rPr lang="ru-RU" dirty="0" smtClean="0"/>
                  <a:t> В 1879 году австрийские ученые Йозеф Стефан (экспериментально для произвольного тела) и Людвиг Больцман (теоретически для АЧТ) установили, что общая энергетическая светимость во всем диапазоне длин волн пропорциональна четвертой степени абсолютной температуры тела: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/>
                      </a:rPr>
                      <m:t>𝑅𝑒</m:t>
                    </m:r>
                    <m:r>
                      <a:rPr lang="en-US" sz="3600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3600" b="0" i="1" smtClean="0">
                        <a:latin typeface="Cambria Math"/>
                      </a:rPr>
                      <m:t>Ϭ</m:t>
                    </m:r>
                    <m:sSup>
                      <m:sSupPr>
                        <m:ctrlPr>
                          <a:rPr lang="en-US" sz="36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  <m:sup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 smtClean="0"/>
                  <a:t>          Ϭ=5,7·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b="0" i="1" dirty="0" smtClean="0">
                        <a:latin typeface="Cambria Math"/>
                      </a:rPr>
                      <m:t>𝐵</m:t>
                    </m:r>
                    <m:r>
                      <a:rPr lang="ru-RU" b="0" i="1" dirty="0" smtClean="0">
                        <a:latin typeface="Cambria Math"/>
                      </a:rPr>
                      <m:t>т</m:t>
                    </m:r>
                    <m:r>
                      <a:rPr lang="ru-RU" b="0" i="1" dirty="0" smtClean="0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ru-RU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dirty="0" smtClean="0">
                            <a:latin typeface="Cambria Math"/>
                          </a:rPr>
                          <m:t>м</m:t>
                        </m:r>
                      </m:e>
                      <m:sup>
                        <m:r>
                          <a:rPr lang="ru-RU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ru-RU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dirty="0" smtClean="0">
                            <a:latin typeface="Cambria Math"/>
                          </a:rPr>
                          <m:t>К</m:t>
                        </m:r>
                      </m:e>
                      <m:sup>
                        <m:r>
                          <a:rPr lang="ru-RU" b="0" i="1" dirty="0" smtClean="0"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Для серого тела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𝑅𝑒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α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/>
                        </a:rPr>
                        <m:t>Ϭ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δ</m:t>
                      </m:r>
                      <m:sSup>
                        <m:sSupPr>
                          <m:ctrlPr>
                            <a:rPr lang="el-G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Т</m:t>
                          </m:r>
                        </m:e>
                        <m:sup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dirty="0" smtClean="0"/>
              </a:p>
              <a:p>
                <a:pPr marL="0" indent="0">
                  <a:buNone/>
                </a:pPr>
                <a:r>
                  <a:rPr lang="el-GR" dirty="0" smtClean="0"/>
                  <a:t>δ</a:t>
                </a:r>
                <a:r>
                  <a:rPr lang="ru-RU" dirty="0" smtClean="0"/>
                  <a:t>-приведенный коэффициент поглощения</a:t>
                </a:r>
                <a:r>
                  <a:rPr lang="en-US" dirty="0" smtClean="0"/>
                  <a:t> </a:t>
                </a:r>
                <a:endParaRPr lang="ru-RU" dirty="0" smtClean="0"/>
              </a:p>
              <a:p>
                <a:pPr marL="0" indent="0">
                  <a:buNone/>
                </a:pP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928992" cy="6741368"/>
              </a:xfrm>
              <a:blipFill rotWithShape="1">
                <a:blip r:embed="rId2"/>
                <a:stretch>
                  <a:fillRect l="-1776" t="-1175" r="-2732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421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1138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6514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3. Закон Вина.</a:t>
            </a:r>
          </a:p>
          <a:p>
            <a:pPr marL="0" indent="0">
              <a:buNone/>
            </a:pPr>
            <a:r>
              <a:rPr lang="ru-RU" dirty="0" smtClean="0"/>
              <a:t> Немецкий физик Вильгельм Вин в 1893 году сформулировал закон, который определяет положение максимума спектральной плотности энергетической светимости тела в спектре излучения АЧТ в зависимости от температуры. Согласно закону, длина волны </a:t>
            </a:r>
            <a:r>
              <a:rPr lang="ru-RU" dirty="0" err="1" smtClean="0"/>
              <a:t>λmax</a:t>
            </a:r>
            <a:r>
              <a:rPr lang="ru-RU" dirty="0" smtClean="0"/>
              <a:t>, на которую приходится максимум спектральной плотности энергетической светимости АЧТ, обратно пропорционален его абсолютной температуре Т:  </a:t>
            </a:r>
            <a:r>
              <a:rPr lang="ru-RU" dirty="0" err="1" smtClean="0"/>
              <a:t>λmax</a:t>
            </a:r>
            <a:r>
              <a:rPr lang="ru-RU" dirty="0" smtClean="0"/>
              <a:t> = </a:t>
            </a:r>
            <a:r>
              <a:rPr lang="en-US" dirty="0" smtClean="0"/>
              <a:t>b</a:t>
            </a:r>
            <a:r>
              <a:rPr lang="ru-RU" dirty="0" smtClean="0"/>
              <a:t>/Т, где   </a:t>
            </a:r>
            <a:r>
              <a:rPr lang="en-US" dirty="0" smtClean="0"/>
              <a:t>b</a:t>
            </a:r>
            <a:r>
              <a:rPr lang="ru-RU" dirty="0" smtClean="0"/>
              <a:t> = 2,9*10</a:t>
            </a:r>
            <a:r>
              <a:rPr lang="ru-RU" baseline="30000" dirty="0" smtClean="0"/>
              <a:t>-3</a:t>
            </a:r>
            <a:r>
              <a:rPr lang="ru-RU" dirty="0" smtClean="0"/>
              <a:t> </a:t>
            </a:r>
            <a:r>
              <a:rPr lang="ru-RU" dirty="0" err="1" smtClean="0"/>
              <a:t>м·К</a:t>
            </a:r>
            <a:r>
              <a:rPr lang="ru-RU" dirty="0" smtClean="0"/>
              <a:t>- постоянная Вина.</a:t>
            </a:r>
          </a:p>
          <a:p>
            <a:pPr marL="0" indent="0"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1843627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12" y="0"/>
            <a:ext cx="93670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3183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95560" y="332656"/>
            <a:ext cx="1115616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11560" y="77525"/>
                <a:ext cx="2124299" cy="101431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𝑇𝑐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be-BY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77525"/>
                <a:ext cx="2124299" cy="10143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789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Закон Вина применяется в оптической пирометрии - метода определения температуры по спектру излучения сильно нагретых тел, которые отдалены от наблюдателя. Именно этим методом впервые была определена температура Солнца (для 470нм Т=6160К).</a:t>
            </a:r>
          </a:p>
          <a:p>
            <a:pPr marL="0" indent="0">
              <a:buNone/>
            </a:pPr>
            <a:endParaRPr lang="be-BY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24188"/>
            <a:ext cx="4273624" cy="378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01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" y="620688"/>
            <a:ext cx="912101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10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" y="973979"/>
            <a:ext cx="91122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6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Один из пионеров инфракрасной техники С. П. </a:t>
            </a:r>
            <a:r>
              <a:rPr lang="ru-RU" dirty="0" err="1" smtClean="0"/>
              <a:t>Ланглей</a:t>
            </a:r>
            <a:r>
              <a:rPr lang="ru-RU" dirty="0" smtClean="0"/>
              <a:t> в 1889 </a:t>
            </a:r>
            <a:r>
              <a:rPr lang="ru-RU" dirty="0"/>
              <a:t>г. писал: «...непосредственно перед нами встает одна громадная проблема, ожидающая решения. Я имею ввиду установление связи между температурой и излучением, </a:t>
            </a:r>
            <a:r>
              <a:rPr lang="ru-RU" dirty="0" smtClean="0"/>
              <a:t>ибо мы </a:t>
            </a:r>
            <a:r>
              <a:rPr lang="ru-RU" dirty="0"/>
              <a:t>почти ничего об этом не знаем; ...этот вопрос интересует сейчас всех ученых» </a:t>
            </a:r>
            <a:r>
              <a:rPr lang="ru-RU" dirty="0" smtClean="0"/>
              <a:t>. </a:t>
            </a:r>
            <a:r>
              <a:rPr lang="ru-RU" dirty="0"/>
              <a:t>Решение этой проблемы привело к созданию в 1900 г. Максом Планком квантовой теории.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545215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08304" y="6165304"/>
            <a:ext cx="1835696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33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4. Теория Планка. Немецкий ученый в 1900 году выдвинул гипотезу о том, что тела излучают не непрерывно, а отдельными порциями - квантами. Энергия кванта пропорциональна частоте излучения: E = </a:t>
                </a:r>
                <a:r>
                  <a:rPr lang="ru-RU" dirty="0" err="1" smtClean="0"/>
                  <a:t>hν</a:t>
                </a:r>
                <a:r>
                  <a:rPr lang="ru-RU" dirty="0" smtClean="0"/>
                  <a:t> = </a:t>
                </a:r>
                <a:r>
                  <a:rPr lang="ru-RU" dirty="0" err="1" smtClean="0"/>
                  <a:t>h·c</a:t>
                </a:r>
                <a:r>
                  <a:rPr lang="ru-RU" dirty="0" smtClean="0"/>
                  <a:t>/λ , где h = 6,63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i="1" dirty="0" smtClean="0">
                            <a:latin typeface="Cambria Math"/>
                          </a:rPr>
                          <m:t>·</m:t>
                        </m:r>
                        <m:r>
                          <a:rPr lang="ru-RU" b="0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dirty="0" smtClean="0">
                            <a:latin typeface="Cambria Math"/>
                          </a:rPr>
                          <m:t>−34</m:t>
                        </m:r>
                      </m:sup>
                    </m:sSup>
                  </m:oMath>
                </a14:m>
                <a:r>
                  <a:rPr lang="ru-RU" dirty="0" smtClean="0"/>
                  <a:t> </a:t>
                </a:r>
                <a:r>
                  <a:rPr lang="ru-RU" dirty="0" err="1" smtClean="0"/>
                  <a:t>Дж·с</a:t>
                </a:r>
                <a:r>
                  <a:rPr lang="ru-RU" dirty="0" smtClean="0"/>
                  <a:t> постоянная Планка.</a:t>
                </a:r>
              </a:p>
              <a:p>
                <a:pPr marL="0" indent="0">
                  <a:buNone/>
                </a:pPr>
                <a:r>
                  <a:rPr lang="ru-RU" dirty="0" smtClean="0"/>
                  <a:t>  </a:t>
                </a:r>
              </a:p>
              <a:p>
                <a:pPr marL="0" indent="0">
                  <a:buNone/>
                </a:pPr>
                <a:r>
                  <a:rPr lang="ru-RU" dirty="0" smtClean="0"/>
                  <a:t> </a:t>
                </a: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783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9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1900 </a:t>
                </a:r>
                <a:r>
                  <a:rPr lang="ru-RU" dirty="0"/>
                  <a:t>г. Макс Планк завершил "программу</a:t>
                </a:r>
                <a:r>
                  <a:rPr lang="ru-RU" dirty="0" smtClean="0"/>
                  <a:t>",</a:t>
                </a:r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 smtClean="0"/>
                  <a:t>Он </a:t>
                </a:r>
                <a:r>
                  <a:rPr lang="ru-RU" dirty="0"/>
                  <a:t>писал, что "формула излучения, выражающая случайно отгаданный закон, имеет лишь чисто формальное значение". Другими словами, отсутствовала теория, из которой неизбежно следовал бы найденный закон </a:t>
                </a:r>
                <a:r>
                  <a:rPr lang="ru-RU" dirty="0" smtClean="0"/>
                  <a:t>излучения. Особой </a:t>
                </a:r>
                <a:r>
                  <a:rPr lang="ru-RU" dirty="0"/>
                  <a:t>"достопримечательностью" формулы Планка была так называемая универсальная постоянная, имеющая чрезвычайно малую величину-6,625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i="1" smtClean="0">
                            <a:latin typeface="Cambria Math"/>
                          </a:rPr>
                          <m:t>·</m:t>
                        </m:r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−34</m:t>
                        </m:r>
                      </m:sup>
                    </m:sSup>
                  </m:oMath>
                </a14:m>
                <a:r>
                  <a:rPr lang="ru-RU" dirty="0"/>
                  <a:t>  </a:t>
                </a:r>
                <a:r>
                  <a:rPr lang="ru-RU" dirty="0" smtClean="0"/>
                  <a:t>Дж· </a:t>
                </a:r>
                <a:r>
                  <a:rPr lang="ru-RU" dirty="0"/>
                  <a:t>с. Поскольку формула Планка очень точно </a:t>
                </a:r>
                <a:r>
                  <a:rPr lang="ru-RU" dirty="0" smtClean="0"/>
                  <a:t>описывала </a:t>
                </a:r>
                <a:r>
                  <a:rPr lang="ru-RU" dirty="0"/>
                  <a:t>распределение энергии в спектре, это число должно было иметь существенное значение для характеристики процесса излучения энергии. </a:t>
                </a: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1533" t="-1067" r="-1867" b="-1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4186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Основные постулаты теории Бора:</a:t>
            </a:r>
          </a:p>
          <a:p>
            <a:pPr marL="0" indent="0">
              <a:buNone/>
            </a:pPr>
            <a:r>
              <a:rPr lang="ru-RU" dirty="0" smtClean="0"/>
              <a:t>1.Электрон </a:t>
            </a:r>
            <a:r>
              <a:rPr lang="ru-RU" dirty="0"/>
              <a:t>равномерно вращается вокруг атомного ядра по круговой орбите под действием кулоновских сил в соответствии с законами Ньютона.</a:t>
            </a:r>
          </a:p>
          <a:p>
            <a:pPr marL="0" indent="0">
              <a:buNone/>
            </a:pPr>
            <a:r>
              <a:rPr lang="ru-RU" dirty="0" smtClean="0"/>
              <a:t>2.Разрешенными </a:t>
            </a:r>
            <a:r>
              <a:rPr lang="ru-RU" dirty="0"/>
              <a:t>орбитами электрона являются только те, для которых момент импульса электрона равен </a:t>
            </a:r>
            <a:r>
              <a:rPr lang="ru-RU" dirty="0" err="1"/>
              <a:t>nћ</a:t>
            </a:r>
            <a:r>
              <a:rPr lang="ru-RU" dirty="0"/>
              <a:t>, где n – целое число.</a:t>
            </a:r>
          </a:p>
          <a:p>
            <a:pPr marL="0" indent="0">
              <a:buNone/>
            </a:pPr>
            <a:r>
              <a:rPr lang="ru-RU" dirty="0" smtClean="0"/>
              <a:t>3.При </a:t>
            </a:r>
            <a:r>
              <a:rPr lang="ru-RU" dirty="0"/>
              <a:t>движении электрона по стационарной орбите атом не излучает энергию.</a:t>
            </a:r>
          </a:p>
          <a:p>
            <a:pPr marL="0" indent="0">
              <a:buNone/>
            </a:pPr>
            <a:r>
              <a:rPr lang="ru-RU" dirty="0" smtClean="0"/>
              <a:t>4.При </a:t>
            </a:r>
            <a:r>
              <a:rPr lang="ru-RU" dirty="0"/>
              <a:t>переходе с орбиты с энергии </a:t>
            </a:r>
            <a:r>
              <a:rPr lang="ru-RU" dirty="0" err="1"/>
              <a:t>Ei</a:t>
            </a:r>
            <a:r>
              <a:rPr lang="ru-RU" dirty="0"/>
              <a:t> на другую орбиту с энергией </a:t>
            </a:r>
            <a:r>
              <a:rPr lang="ru-RU" dirty="0" err="1"/>
              <a:t>Ef</a:t>
            </a:r>
            <a:r>
              <a:rPr lang="ru-RU" dirty="0"/>
              <a:t> (</a:t>
            </a:r>
            <a:r>
              <a:rPr lang="ru-RU" dirty="0" err="1"/>
              <a:t>Ei</a:t>
            </a:r>
            <a:r>
              <a:rPr lang="ru-RU" dirty="0"/>
              <a:t> &gt;  </a:t>
            </a:r>
            <a:r>
              <a:rPr lang="ru-RU" dirty="0" err="1"/>
              <a:t>Ef</a:t>
            </a:r>
            <a:r>
              <a:rPr lang="ru-RU" dirty="0"/>
              <a:t>) излучается фотон, имеющий энергию </a:t>
            </a:r>
            <a:r>
              <a:rPr lang="ru-RU" dirty="0" err="1"/>
              <a:t>hν</a:t>
            </a:r>
            <a:r>
              <a:rPr lang="ru-RU" dirty="0"/>
              <a:t> = (</a:t>
            </a:r>
            <a:r>
              <a:rPr lang="ru-RU" dirty="0" err="1"/>
              <a:t>Ei</a:t>
            </a:r>
            <a:r>
              <a:rPr lang="ru-RU" dirty="0"/>
              <a:t> − </a:t>
            </a:r>
            <a:r>
              <a:rPr lang="ru-RU" dirty="0" err="1"/>
              <a:t>Ef</a:t>
            </a:r>
            <a:r>
              <a:rPr lang="ru-RU" dirty="0"/>
              <a:t>).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5122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998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500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305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9763"/>
            <a:ext cx="9144000" cy="46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68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0" y="0"/>
            <a:ext cx="916756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фотолюминесценция - возникает при возбуждении атомов светом (ультрафиолетовые лучи и коротковолновая часть видимого света);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</a:t>
            </a:r>
            <a:r>
              <a:rPr lang="ru-RU" dirty="0" err="1"/>
              <a:t>рентгенолюминесценция</a:t>
            </a:r>
            <a:r>
              <a:rPr lang="ru-RU" dirty="0"/>
              <a:t> - возникает при возбуждении атомов рентгеновским и γ-излучением (экраны рентгеновских аппаратов, индикаторы радиации);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катодолюминесценция - возникает при возбуждении атомов электронами (кинескопы, экраны осциллографов, мониторов);</a:t>
            </a:r>
          </a:p>
          <a:p>
            <a:pPr marL="0" indent="0"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141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радиолюминесценция - возникает при возбуждении атомов продуктами радиоактивного распада;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электролюминесценция - возникает при возбуждении атомов под действием электрического поля (возбуждение молекул газа электрическим разрядом - газоразрядные лампы);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хемилюминесценция - возникает при возбуждении молекул в процессе химических реакций;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биолюминесценция - возникает в биологических объектах в результате определенных биохимических реакций;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</a:t>
            </a:r>
            <a:r>
              <a:rPr lang="ru-RU" dirty="0" err="1"/>
              <a:t>сонолюминесценция</a:t>
            </a:r>
            <a:r>
              <a:rPr lang="ru-RU" dirty="0"/>
              <a:t> - возникает под действием ультразвука.</a:t>
            </a:r>
          </a:p>
          <a:p>
            <a:pPr marL="0" indent="0"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720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Люминесценция </a:t>
                </a:r>
                <a:r>
                  <a:rPr lang="ru-RU" dirty="0"/>
                  <a:t>продолжается и после прекращения внешнего возбуждения люминофора. По длительности остаточного свечения различают флуоресценцию и фосфоресценцию:</a:t>
                </a:r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•  флуоресценция - кратковременное остаточное свечение, длительность которого составляет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−9</m:t>
                        </m:r>
                      </m:sup>
                    </m:sSup>
                    <m:r>
                      <a:rPr lang="ru-RU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ru-RU" dirty="0" smtClean="0"/>
                  <a:t>с</a:t>
                </a:r>
                <a:r>
                  <a:rPr lang="ru-RU" dirty="0"/>
                  <a:t>;</a:t>
                </a:r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•  фосфоресценция - продолжительное остаточное свечение, длительность которого составляет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−4</m:t>
                        </m:r>
                      </m:sup>
                    </m:sSup>
                    <m:r>
                      <a:rPr lang="ru-RU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ru-RU" dirty="0"/>
                  <a:t> с.</a:t>
                </a: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1667" t="-1156" r="-1200" b="-2489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1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Основной закон люминесценции (закон Стокса) гласит, что длина волны света, испускаемого при люминесценции, должна превышать длину волны возбуждающего излучения; другими словами, при люминесценции излучаемая энергия меньше, чем энергия возбуждающего облучения. Можно привести два примера: если поглощаются невидимые излучения в ультрафиолетовой, рентгеновской или гамма - части спектра, то испускаемая при этом энергия соответствует видимому свету; поглощение видимого света приводит к излучению инфракрасной части спектра, называемому инфракрасной люминесценцией. Она не видна невооруженным глазом и обнаруживается с помощью специальных приборов, чувствительных к инфракрасному излучению.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1995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448"/>
            <a:ext cx="7560839" cy="65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5733256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1737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023828" y="4991503"/>
            <a:ext cx="3492388" cy="12241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5" name="Овал 4"/>
          <p:cNvSpPr/>
          <p:nvPr/>
        </p:nvSpPr>
        <p:spPr>
          <a:xfrm>
            <a:off x="3923928" y="1885287"/>
            <a:ext cx="1584176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4" name="Прямоугольник 3"/>
          <p:cNvSpPr/>
          <p:nvPr/>
        </p:nvSpPr>
        <p:spPr>
          <a:xfrm>
            <a:off x="0" y="4221088"/>
            <a:ext cx="3491880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764704"/>
            <a:ext cx="3096344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Выход — одна из важнейших характеристик люминесценции. Выделяют </a:t>
                </a:r>
                <a:r>
                  <a:rPr lang="ru-RU" i="1" dirty="0" smtClean="0"/>
                  <a:t>квантовый выход </a:t>
                </a:r>
                <a:r>
                  <a:rPr lang="ru-RU" dirty="0" smtClean="0"/>
                  <a:t>и </a:t>
                </a:r>
                <a:r>
                  <a:rPr lang="ru-RU" i="1" dirty="0" smtClean="0"/>
                  <a:t>энергетический выход</a:t>
                </a:r>
                <a:r>
                  <a:rPr lang="ru-RU" dirty="0" smtClean="0"/>
                  <a:t>. Под квантовым выходом понимают величину, показывающую отношение среднего числа излучённых квантов к числу поглощённых:</a:t>
                </a:r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где:</a:t>
                </a:r>
              </a:p>
              <a:p>
                <a:pPr marL="0" indent="0">
                  <a:buNone/>
                </a:pP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 smtClean="0"/>
                  <a:t>— </a:t>
                </a:r>
                <a:r>
                  <a:rPr lang="ru-RU" dirty="0"/>
                  <a:t>число излучённых квантов,</a:t>
                </a:r>
              </a:p>
              <a:p>
                <a:pPr marL="0" indent="0">
                  <a:buNone/>
                </a:pP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ru-RU" dirty="0" smtClean="0"/>
                  <a:t>— </a:t>
                </a:r>
                <a:r>
                  <a:rPr lang="ru-RU" dirty="0"/>
                  <a:t>число поглощённых квантов</a:t>
                </a:r>
                <a:r>
                  <a:rPr lang="ru-RU" dirty="0" smtClean="0"/>
                  <a:t>.</a:t>
                </a:r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Энергетический выход — отношение энергии излучённых квантов к энергии поглощённых: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г</a:t>
                </a:r>
                <a:r>
                  <a:rPr lang="ru-RU" dirty="0" smtClean="0"/>
                  <a:t>де</a:t>
                </a:r>
                <a:r>
                  <a:rPr lang="en-US" dirty="0" smtClean="0"/>
                  <a:t> </a:t>
                </a:r>
                <a:r>
                  <a:rPr lang="el-GR" dirty="0" smtClean="0"/>
                  <a:t>ν</a:t>
                </a:r>
                <a:r>
                  <a:rPr lang="ru-RU" dirty="0" smtClean="0"/>
                  <a:t>  </a:t>
                </a:r>
                <a:r>
                  <a:rPr lang="ru-RU" dirty="0"/>
                  <a:t>— частота излучения. </a:t>
                </a: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1200" t="-1333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7183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Закон Вавилова- </a:t>
            </a:r>
            <a:r>
              <a:rPr lang="ru-RU" dirty="0"/>
              <a:t>закон, устанавливающий зависимость квантового выхода фотолюминесценции от длины волны возбуждающего света. Согласно В. з., квантовый выход постоянен при изменении в широких пределах длины волны возбуждающего света в </a:t>
            </a:r>
            <a:r>
              <a:rPr lang="ru-RU" dirty="0" smtClean="0"/>
              <a:t>стоксовой </a:t>
            </a:r>
            <a:r>
              <a:rPr lang="ru-RU" dirty="0"/>
              <a:t>области и падает, если длина волны возбуждающего света лежит в антистоксовой (длинноволновой) области спектральной полосы поглощения. В соответствии с постоянством квантового выхода </a:t>
            </a:r>
            <a:r>
              <a:rPr lang="ru-RU" dirty="0" smtClean="0"/>
              <a:t>энергетический </a:t>
            </a:r>
            <a:r>
              <a:rPr lang="ru-RU" dirty="0"/>
              <a:t>выход растёт с увеличением длины волны возбуждающего света и падает в антистоксовой области.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9514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4568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Спектры флюоресценции и фосфоресценции молекул триптофана: по оси абсцисс, λ — длина волны люминесценции (в </a:t>
            </a:r>
            <a:r>
              <a:rPr lang="ru-RU" dirty="0" err="1"/>
              <a:t>нм</a:t>
            </a:r>
            <a:r>
              <a:rPr lang="ru-RU" dirty="0"/>
              <a:t>); по оси ординат, </a:t>
            </a:r>
            <a:r>
              <a:rPr lang="ru-RU" dirty="0" err="1"/>
              <a:t>Jn</a:t>
            </a:r>
            <a:r>
              <a:rPr lang="ru-RU" dirty="0"/>
              <a:t> — интенсивность люминесценции (в условных единицах); 1 — спектр флюоресценции (при +20°С); 2 — спектр фосфоресценции (при 196°С). Максимум спектра поглощения триптофана расположен около 285 </a:t>
            </a:r>
            <a:r>
              <a:rPr lang="ru-RU" dirty="0" err="1"/>
              <a:t>нм</a:t>
            </a:r>
            <a:r>
              <a:rPr lang="ru-RU" dirty="0"/>
              <a:t>, спектры люминесценции сдвинуты в более длинноволновую область, особенно велик сдвиг для фосфоресценции.</a:t>
            </a:r>
            <a:endParaRPr lang="be-BY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0"/>
            <a:ext cx="6667500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1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6794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Люминесцентный, качественный и количественный анализы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Люминесцентный анализ - совокупность методов для определения природы и состава вещества по спектру его люминесценции.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  Качественный анализ - определение наличия (или отсутствия) каких-либо веществ (молекул) по форме спектра люминесценции. При этом можно изучать структуру молекул вещества; межмолекулярное взаимодействие; химические превращения.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/>
              <a:t>•  Количественный анализ - определение количества вещества по интенсивности спектра люминесценции (можно обнаружить массу вещества m = 10-10 г).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5364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6125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" y="1"/>
            <a:ext cx="914124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12958</TotalTime>
  <Words>3766</Words>
  <Application>Microsoft Office PowerPoint</Application>
  <PresentationFormat>Экран (4:3)</PresentationFormat>
  <Paragraphs>266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ТЕПЛОВОЕ ИЗЛУЧЕНИЕ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Характеристики теплового излучения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ТЕПЛОВОЕ ИЗЛУЧЕНИЕ</dc:title>
  <dc:creator>Григорий</dc:creator>
  <cp:lastModifiedBy>User</cp:lastModifiedBy>
  <cp:revision>117</cp:revision>
  <dcterms:created xsi:type="dcterms:W3CDTF">2016-02-19T09:56:02Z</dcterms:created>
  <dcterms:modified xsi:type="dcterms:W3CDTF">2018-04-19T07:22:14Z</dcterms:modified>
</cp:coreProperties>
</file>