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7" r:id="rId4"/>
    <p:sldId id="278" r:id="rId5"/>
    <p:sldId id="258" r:id="rId6"/>
    <p:sldId id="279" r:id="rId7"/>
    <p:sldId id="259" r:id="rId8"/>
    <p:sldId id="289" r:id="rId9"/>
    <p:sldId id="292" r:id="rId10"/>
    <p:sldId id="261" r:id="rId11"/>
    <p:sldId id="280" r:id="rId12"/>
    <p:sldId id="281" r:id="rId13"/>
    <p:sldId id="282" r:id="rId14"/>
    <p:sldId id="283" r:id="rId15"/>
    <p:sldId id="284" r:id="rId16"/>
    <p:sldId id="291" r:id="rId17"/>
    <p:sldId id="285" r:id="rId18"/>
    <p:sldId id="286" r:id="rId19"/>
    <p:sldId id="287" r:id="rId20"/>
    <p:sldId id="293" r:id="rId21"/>
    <p:sldId id="294" r:id="rId22"/>
    <p:sldId id="295" r:id="rId23"/>
    <p:sldId id="296" r:id="rId24"/>
    <p:sldId id="297" r:id="rId25"/>
    <p:sldId id="290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D54A75-688D-4967-ADC7-F9A71409684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237457-B03F-4BD7-B915-C81447B3A9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103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59B8-E180-4223-ABDA-62AF4EE91D99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4CB75-AC16-4269-B82D-B275FB0114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8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ED1D8-B418-493F-A8FB-69F049EA9F3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701C4-8E06-48BC-89A2-D27445871CF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2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1EFC-B865-4FF8-902F-9F707AF958B8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7D69-FC0B-4F8A-A5BC-C23A53ED81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563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B168A-4640-41CA-BA80-3AA41F0EC09F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653F3-DFF5-4CFE-84BC-B2EF9AC749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0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00BE6-A9D1-41B5-8F19-1FC723C3EEC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3775-5283-40BF-B617-8C48D861947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3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E474-D5E4-4928-B261-10E3A8FF35B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A3693-2A2A-4FE1-808B-231B743C6A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4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D4857-8197-4E15-BF2F-4ED9D42CD186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B8FB-BF65-499A-AC51-DF9E403F87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1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92568-D022-4C4B-A920-81A498486B52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30955-13E7-4C6B-B4C1-45314B9431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5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37714-D650-4E81-96C7-AC2530B3D24E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5E656-46DB-4D00-8D85-8C02FD090E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61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84A0-85DC-490A-8C44-977B83870F1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C5D56-BC51-46AD-AE2D-F34C37C70F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51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0D6B-50BA-46A6-9D74-A89027C7CFC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867A-9FC4-41F2-AED4-286FBC6C24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CD01F-21C0-4528-B796-DF3FDD21AEA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B663566-2974-4CD9-A9D4-8E9690F3C1D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45125"/>
            <a:ext cx="85693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ОПРЕДЕЛЕНИЕ ПОКАЗАТЕЛЯ ПРЕЛОМЛЕНИЯ ВЕЩЕСТВА С ПОМОЩЬЮ РЕФРАКТОМЕТРА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1024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6505575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39750" y="1844675"/>
            <a:ext cx="8135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Установить источник света так, чтобы освещалась верхняя призма.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50825" y="177323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2. Откинуть верхнюю призму  и нанести пипеткой 3-4 капли воды на измерительную призму.</a:t>
            </a:r>
          </a:p>
        </p:txBody>
      </p:sp>
      <p:pic>
        <p:nvPicPr>
          <p:cNvPr id="1126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36838"/>
            <a:ext cx="6551613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50825" y="1773238"/>
            <a:ext cx="8569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3. Плавно опустить призму</a:t>
            </a:r>
          </a:p>
        </p:txBody>
      </p:sp>
      <p:pic>
        <p:nvPicPr>
          <p:cNvPr id="12292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6985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гнутая влево стрелка 7"/>
          <p:cNvSpPr/>
          <p:nvPr/>
        </p:nvSpPr>
        <p:spPr>
          <a:xfrm rot="4342616">
            <a:off x="3333750" y="2305050"/>
            <a:ext cx="620713" cy="1179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179388" y="1844675"/>
            <a:ext cx="87137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Вращая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окуляр,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четкого изображения шкалы и трех </a:t>
            </a:r>
          </a:p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штрихов. </a:t>
            </a:r>
          </a:p>
        </p:txBody>
      </p:sp>
      <p:pic>
        <p:nvPicPr>
          <p:cNvPr id="13316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37084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79388" y="2565400"/>
            <a:ext cx="460851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Перемещая окуляр  рычагом, найти границу светотени. Если граница окрашена, то рычагом компенсатора устранить  окраску, зафиксировать рычаг винтом и, вращая рычаг, точно совместить границу светотени с тремя штрихами.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pic>
        <p:nvPicPr>
          <p:cNvPr id="14339" name="Рисунок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141663"/>
            <a:ext cx="3419475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388" y="1916113"/>
            <a:ext cx="5040312" cy="4156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6. По левой шкале отсчитать показатель преломления.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!!!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правильной настройке прибора 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штриховая линия для воды совпадает с делением 1,333 шкалы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если показания будут другие, необходимо промыть тщательно призму и вновь определить n для воды; в случае отличия показаний от 1,333 необходимо учесть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систематическую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ошибку в последующих измерениях.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79388" y="1916113"/>
            <a:ext cx="874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Протереть нижнюю призму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t="9003" r="21651" b="-4662"/>
          <a:stretch/>
        </p:blipFill>
        <p:spPr>
          <a:xfrm>
            <a:off x="1907704" y="2492896"/>
            <a:ext cx="5544616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79388" y="1916113"/>
            <a:ext cx="874871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нижнюю призму нанести поочередно растворы различной концентрации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81300"/>
            <a:ext cx="4481512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8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6387" name="Прямоугольник 6"/>
          <p:cNvSpPr>
            <a:spLocks noChangeArrowheads="1"/>
          </p:cNvSpPr>
          <p:nvPr/>
        </p:nvSpPr>
        <p:spPr bwMode="auto">
          <a:xfrm>
            <a:off x="250825" y="1844675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показатели преломления растворов различной концентрации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(повторить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описанные в п.5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п.6).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измерений занести в таблицу.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478173"/>
              </p:ext>
            </p:extLst>
          </p:nvPr>
        </p:nvGraphicFramePr>
        <p:xfrm>
          <a:off x="515939" y="3319641"/>
          <a:ext cx="8004171" cy="936187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143453"/>
                <a:gridCol w="1143453"/>
                <a:gridCol w="1143453"/>
                <a:gridCol w="1143453"/>
                <a:gridCol w="1143453"/>
                <a:gridCol w="1143453"/>
                <a:gridCol w="1143453"/>
              </a:tblGrid>
              <a:tr h="385108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С, %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987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1,333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1,336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1,345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1,349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1,352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1,354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7450" y="5732463"/>
            <a:ext cx="678815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!!!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Результаты, представленные в таблице, являются приблизительными  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250825" y="1916113"/>
            <a:ext cx="8497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зависимости показателя преломления от концентрации раствора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81300"/>
            <a:ext cx="54737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850" y="0"/>
            <a:ext cx="84963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раствора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0" y="1844675"/>
            <a:ext cx="6994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Измерить показатель преломления раствора неизвестной концентрации и по графику найти концентрацию этого раствора.</a:t>
            </a:r>
          </a:p>
        </p:txBody>
      </p:sp>
      <p:pic>
        <p:nvPicPr>
          <p:cNvPr id="1843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0"/>
          <a:stretch>
            <a:fillRect/>
          </a:stretch>
        </p:blipFill>
        <p:spPr bwMode="auto">
          <a:xfrm>
            <a:off x="7164388" y="1989138"/>
            <a:ext cx="15081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068638"/>
            <a:ext cx="5162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2060575"/>
            <a:ext cx="8316913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 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устройство и принципы работы рефрактометра, исследовать зависимости показателя преломления раствора от его концентрации, ознакомиться с некоторыми методами исследования и анализа вещества, основанными на измерении его показателя преломления.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45224"/>
            <a:ext cx="85693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ОПЫТ  2.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молекулярной рефракции и определения ожидаемых показателей преломления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9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молекулярной рефракции и определения ожидаемых показателей преломления вещества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9538" y="1916832"/>
            <a:ext cx="8724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Измерить показатели преломления воды, глицерина и спирта.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41003"/>
              </p:ext>
            </p:extLst>
          </p:nvPr>
        </p:nvGraphicFramePr>
        <p:xfrm>
          <a:off x="497554" y="2564904"/>
          <a:ext cx="8208915" cy="301634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515250"/>
                <a:gridCol w="1349950"/>
                <a:gridCol w="1599296"/>
                <a:gridCol w="1872208"/>
                <a:gridCol w="1872211"/>
              </a:tblGrid>
              <a:tr h="9646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Вещество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Формула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Плотность ρ, г/см</a:t>
                      </a:r>
                      <a:r>
                        <a:rPr lang="ru-RU" sz="2200" b="1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Молярная масса, М, г/моль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преломления </a:t>
                      </a:r>
                      <a:r>
                        <a:rPr lang="en-US" sz="2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Вода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1,333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35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Глицерин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1,470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31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Этиловый спирт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2400" baseline="-25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1,362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8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молекулярной рефракции и определения ожидаемых показателей преломления вещества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9538" y="1772816"/>
            <a:ext cx="85809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Рассчитать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формуле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молекулярные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рефракции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воды, глицерина и спирта, используя данные таблицы </a:t>
            </a:r>
            <a:endParaRPr lang="en-US" sz="2400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521225"/>
              </p:ext>
            </p:extLst>
          </p:nvPr>
        </p:nvGraphicFramePr>
        <p:xfrm>
          <a:off x="3036084" y="2924944"/>
          <a:ext cx="314383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3" imgW="1028254" imgH="444307" progId="Equation.DSMT4">
                  <p:embed/>
                </p:oleObj>
              </mc:Choice>
              <mc:Fallback>
                <p:oleObj name="Equation" r:id="rId3" imgW="1028254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084" y="2924944"/>
                        <a:ext cx="3143839" cy="136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68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молекулярной рефракции и определения ожидаемых показателей преломления вещества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Решив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уравнений,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рассчитать атомные рефракции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020830"/>
              </p:ext>
            </p:extLst>
          </p:nvPr>
        </p:nvGraphicFramePr>
        <p:xfrm>
          <a:off x="2483768" y="2852936"/>
          <a:ext cx="4835155" cy="2321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688367" imgH="812447" progId="Equation.DSMT4">
                  <p:embed/>
                </p:oleObj>
              </mc:Choice>
              <mc:Fallback>
                <p:oleObj name="Equation" r:id="rId3" imgW="1688367" imgH="8124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852936"/>
                        <a:ext cx="4835155" cy="23219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99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аддитивности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молекулярной рефракции и определения ожидаемых показателей преломления вещества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 Используя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значения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рассчитать по формуле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молекулярные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рефракции льда 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алмаза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…= 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2…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атомов элемента, входящего  в состав молекулы.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Рассчитать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формуле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ожидаемые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величины показателей преломления льда и алмаза.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полученные значения с табличными. </a:t>
            </a:r>
            <a:endParaRPr lang="en-US" sz="2400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074880"/>
              </p:ext>
            </p:extLst>
          </p:nvPr>
        </p:nvGraphicFramePr>
        <p:xfrm>
          <a:off x="3407998" y="5323974"/>
          <a:ext cx="2400012" cy="104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1028254" imgH="444307" progId="Equation.DSMT4">
                  <p:embed/>
                </p:oleObj>
              </mc:Choice>
              <mc:Fallback>
                <p:oleObj name="Equation" r:id="rId3" imgW="1028254" imgH="44430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998" y="5323974"/>
                        <a:ext cx="2400012" cy="1044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4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45125"/>
            <a:ext cx="85693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РЕЗУЛЬТАТАМ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ЛАБОРАТОРНОЙ РАБОТЫ СДЕЛАЙТЕ 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7338" y="1773238"/>
            <a:ext cx="8461375" cy="21542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Приборы и принадлежности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рефрактометр, растворы сахара различной концентрации, дистиллированная вода, спирт, глицерин, вата или бинт для протирки призм рефрактометра.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mtClean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850" y="1844675"/>
            <a:ext cx="84963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Рефрактометр лабораторный (РЛ) предназначен для </a:t>
            </a:r>
            <a:r>
              <a:rPr lang="ru-RU" sz="2400" b="1">
                <a:solidFill>
                  <a:srgbClr val="7793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определения показателя преломления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жидкости в пределах 1,3000 – 1,5400 (шкала показателей преломления) и содержание сухих веществ по сахарозе в продуктах в пределах 0-95%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(шкала сухих веществ).</a:t>
            </a:r>
          </a:p>
          <a:p>
            <a:pPr algn="just" eaLnBrk="0" hangingPunct="0">
              <a:spcAft>
                <a:spcPts val="1200"/>
              </a:spcAft>
              <a:defRPr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 основу конструкции прибора положен </a:t>
            </a:r>
            <a:r>
              <a:rPr lang="ru-RU" sz="2400" b="1">
                <a:solidFill>
                  <a:srgbClr val="77933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 определения показателя преломления исследуемого раствора по предельному углу преломления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(для прозрачных жидкостей) или углу полного внутреннего отражения (для мутных, окрашенных жидкостей).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3386138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23928" y="2420888"/>
          <a:ext cx="4968553" cy="3291264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64096"/>
                <a:gridCol w="4104457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осветительная призма 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8280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измерительная призма 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617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источник света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934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рычаг компенсатора 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5221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окуляр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рычаг окуляра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фиксирующий винт</a:t>
                      </a:r>
                      <a:endParaRPr lang="ru-RU" sz="22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11188" y="404813"/>
            <a:ext cx="8229600" cy="9223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z="440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1E1C1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Описание установки</a:t>
            </a:r>
            <a:endParaRPr lang="ru-RU" smtClean="0">
              <a:solidFill>
                <a:srgbClr val="1E1C1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844675"/>
            <a:ext cx="5976937" cy="43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8888" y="404813"/>
            <a:ext cx="71056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Оптическая схема прибора</a:t>
            </a:r>
          </a:p>
        </p:txBody>
      </p:sp>
      <p:pic>
        <p:nvPicPr>
          <p:cNvPr id="8195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628775"/>
            <a:ext cx="5688013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4581128"/>
          <a:ext cx="8496944" cy="185420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720080"/>
                <a:gridCol w="3528392"/>
                <a:gridCol w="792088"/>
                <a:gridCol w="34563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осветительная призма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объектив зрительной трубы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измерительная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призма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окуляр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источник белого света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шкала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компенсатор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стеклянная</a:t>
                      </a:r>
                      <a:r>
                        <a:rPr lang="ru-RU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пластина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поворотная призма 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825" y="5445125"/>
            <a:ext cx="85693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45224"/>
            <a:ext cx="85693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ОПЫТ  1.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показателя преломления раствора сахара и исследование зависимости показателя преломления от концентрации 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770</Words>
  <Application>Microsoft Office PowerPoint</Application>
  <PresentationFormat>Экран (4:3)</PresentationFormat>
  <Paragraphs>121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Описание установки</vt:lpstr>
      <vt:lpstr>Презентация PowerPoint</vt:lpstr>
      <vt:lpstr>Описание установки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47</cp:revision>
  <dcterms:created xsi:type="dcterms:W3CDTF">2016-04-18T19:40:26Z</dcterms:created>
  <dcterms:modified xsi:type="dcterms:W3CDTF">2020-04-02T16:28:35Z</dcterms:modified>
</cp:coreProperties>
</file>