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80" r:id="rId5"/>
    <p:sldId id="281" r:id="rId6"/>
    <p:sldId id="282" r:id="rId7"/>
    <p:sldId id="283" r:id="rId8"/>
    <p:sldId id="284" r:id="rId9"/>
    <p:sldId id="261" r:id="rId10"/>
    <p:sldId id="262" r:id="rId11"/>
    <p:sldId id="263" r:id="rId12"/>
    <p:sldId id="264" r:id="rId13"/>
    <p:sldId id="265" r:id="rId14"/>
    <p:sldId id="275" r:id="rId15"/>
    <p:sldId id="266" r:id="rId16"/>
    <p:sldId id="267" r:id="rId17"/>
    <p:sldId id="285" r:id="rId18"/>
    <p:sldId id="270" r:id="rId19"/>
    <p:sldId id="287" r:id="rId20"/>
    <p:sldId id="288" r:id="rId21"/>
    <p:sldId id="271" r:id="rId22"/>
    <p:sldId id="272" r:id="rId23"/>
    <p:sldId id="277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4" autoAdjust="0"/>
    <p:restoredTop sz="94598" autoAdjust="0"/>
  </p:normalViewPr>
  <p:slideViewPr>
    <p:cSldViewPr>
      <p:cViewPr varScale="1">
        <p:scale>
          <a:sx n="67" d="100"/>
          <a:sy n="67" d="100"/>
        </p:scale>
        <p:origin x="14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9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85B-0F18-4FB7-860B-58B5BBEC2F0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E497-7071-4C46-B8FB-C498B91BC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85B-0F18-4FB7-860B-58B5BBEC2F0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E497-7071-4C46-B8FB-C498B91BC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85B-0F18-4FB7-860B-58B5BBEC2F0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E497-7071-4C46-B8FB-C498B91BC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85B-0F18-4FB7-860B-58B5BBEC2F0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E497-7071-4C46-B8FB-C498B91BC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85B-0F18-4FB7-860B-58B5BBEC2F0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E497-7071-4C46-B8FB-C498B91BC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85B-0F18-4FB7-860B-58B5BBEC2F0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E497-7071-4C46-B8FB-C498B91BC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85B-0F18-4FB7-860B-58B5BBEC2F0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E497-7071-4C46-B8FB-C498B91BC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85B-0F18-4FB7-860B-58B5BBEC2F0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E497-7071-4C46-B8FB-C498B91BC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85B-0F18-4FB7-860B-58B5BBEC2F0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E497-7071-4C46-B8FB-C498B91BC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85B-0F18-4FB7-860B-58B5BBEC2F0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E497-7071-4C46-B8FB-C498B91BC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85B-0F18-4FB7-860B-58B5BBEC2F0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1FE497-7071-4C46-B8FB-C498B91BC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B1D85B-0F18-4FB7-860B-58B5BBEC2F0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1FE497-7071-4C46-B8FB-C498B91BCC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24936" cy="194421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 работы спектрофотометра и определение </a:t>
            </a:r>
            <a:r>
              <a:rPr lang="ru-RU" sz="4000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оптической</a:t>
            </a:r>
            <a:r>
              <a:rPr lang="ru-RU" sz="40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плотности вещества</a:t>
            </a:r>
            <a:endParaRPr lang="ru-RU" sz="40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60648"/>
            <a:ext cx="7776864" cy="4623970"/>
          </a:xfrm>
        </p:spPr>
        <p:txBody>
          <a:bodyPr>
            <a:normAutofit/>
          </a:bodyPr>
          <a:lstStyle/>
          <a:p>
            <a:pPr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Изменяя длину волны,  установите на шкале значение </a:t>
            </a: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600 нм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В дальнейшем, если ошибочно шкала будет повернута на большую величину, то возвратите её назад на 3-5 нм и снова подведите на требуемое деление.</a:t>
            </a:r>
          </a:p>
          <a:p>
            <a:pPr algn="just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pp.vk.me/c622029/v622029746/2719a/aYczfEtDl0Q.jpg"/>
          <p:cNvPicPr>
            <a:picLocks noChangeAspect="1" noChangeArrowheads="1"/>
          </p:cNvPicPr>
          <p:nvPr/>
        </p:nvPicPr>
        <p:blipFill>
          <a:blip r:embed="rId2" cstate="print"/>
          <a:srcRect l="30400" r="5601"/>
          <a:stretch>
            <a:fillRect/>
          </a:stretch>
        </p:blipFill>
        <p:spPr bwMode="auto">
          <a:xfrm>
            <a:off x="6544375" y="2564904"/>
            <a:ext cx="2599625" cy="400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/>
          <p:cNvSpPr/>
          <p:nvPr/>
        </p:nvSpPr>
        <p:spPr>
          <a:xfrm>
            <a:off x="6804248" y="4077072"/>
            <a:ext cx="56751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5353050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pp.vk.me/c622029/v622029746/27190/9A9Oc1dbCJE.jpg"/>
          <p:cNvPicPr>
            <a:picLocks noChangeAspect="1" noChangeArrowheads="1"/>
          </p:cNvPicPr>
          <p:nvPr/>
        </p:nvPicPr>
        <p:blipFill>
          <a:blip r:embed="rId4" cstate="print"/>
          <a:srcRect l="13835" t="42564" r="-12655" b="11792"/>
          <a:stretch>
            <a:fillRect/>
          </a:stretch>
        </p:blipFill>
        <p:spPr bwMode="auto">
          <a:xfrm>
            <a:off x="2483768" y="4941168"/>
            <a:ext cx="360040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2987824" y="5877272"/>
            <a:ext cx="42349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p.vk.me/c622029/v622029746/27186/UEC6i21ul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3609469" cy="320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pp.vk.me/c622029/v622029746/2717c/Embx6TlhU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47664" y="332656"/>
            <a:ext cx="73448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5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Откройте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выходную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щель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монохроматора.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Откройте кюветную камеру и включите источник излучения.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04664"/>
            <a:ext cx="6984776" cy="2786082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шторке-экране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должна появиться </a:t>
            </a:r>
            <a:r>
              <a:rPr lang="ru-RU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проекция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щели, окрашенная в желтый цвет.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8" descr="https://pp.vk.me/c622029/v622029746/27172/xRyoCQIxnhY.jpg"/>
          <p:cNvPicPr>
            <a:picLocks noChangeAspect="1" noChangeArrowheads="1"/>
          </p:cNvPicPr>
          <p:nvPr/>
        </p:nvPicPr>
        <p:blipFill>
          <a:blip r:embed="rId2" cstate="print"/>
          <a:srcRect l="12600" b="27496"/>
          <a:stretch>
            <a:fillRect/>
          </a:stretch>
        </p:blipFill>
        <p:spPr bwMode="auto">
          <a:xfrm>
            <a:off x="4932040" y="2996952"/>
            <a:ext cx="399593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5587" r="15350"/>
          <a:stretch/>
        </p:blipFill>
        <p:spPr>
          <a:xfrm rot="5400000">
            <a:off x="920478" y="2740687"/>
            <a:ext cx="4536506" cy="298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https://pp.vk.me/c622029/v622029746/27190/9A9Oc1dbCJE.jpg"/>
          <p:cNvPicPr>
            <a:picLocks noChangeAspect="1" noChangeArrowheads="1"/>
          </p:cNvPicPr>
          <p:nvPr/>
        </p:nvPicPr>
        <p:blipFill>
          <a:blip r:embed="rId2" cstate="print"/>
          <a:srcRect l="3665" t="11959" b="11161"/>
          <a:stretch>
            <a:fillRect/>
          </a:stretch>
        </p:blipFill>
        <p:spPr bwMode="auto">
          <a:xfrm>
            <a:off x="3491880" y="2276872"/>
            <a:ext cx="386913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2832" y="260648"/>
            <a:ext cx="7207640" cy="2143116"/>
          </a:xfrm>
        </p:spPr>
        <p:txBody>
          <a:bodyPr>
            <a:no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 медленном вращении регулятора длин волн   в сторону их уменьшения или увеличения на экране наблюдается изменение окраски проекции щели. Повторите эксперимент и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определите диапазон длин волн воспринимаемого вами света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pp.vk.me/c622029/v622029746/27140/TB2P3nBErNo.jpg"/>
          <p:cNvPicPr>
            <a:picLocks noChangeAspect="1" noChangeArrowheads="1"/>
          </p:cNvPicPr>
          <p:nvPr/>
        </p:nvPicPr>
        <p:blipFill>
          <a:blip r:embed="rId3" cstate="print"/>
          <a:srcRect l="27507" t="6451" b="18486"/>
          <a:stretch>
            <a:fillRect/>
          </a:stretch>
        </p:blipFill>
        <p:spPr bwMode="auto">
          <a:xfrm>
            <a:off x="1835696" y="4005064"/>
            <a:ext cx="212372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https://pp.vk.me/c622029/v622029746/2715e/78m8Nnoarq4.jpg"/>
          <p:cNvPicPr>
            <a:picLocks noChangeAspect="1" noChangeArrowheads="1"/>
          </p:cNvPicPr>
          <p:nvPr/>
        </p:nvPicPr>
        <p:blipFill>
          <a:blip r:embed="rId4" cstate="print"/>
          <a:srcRect l="39336" t="13440" b="19361"/>
          <a:stretch>
            <a:fillRect/>
          </a:stretch>
        </p:blipFill>
        <p:spPr bwMode="auto">
          <a:xfrm>
            <a:off x="6804248" y="4005064"/>
            <a:ext cx="207296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7531168" cy="2714620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Поставьте в держатель кюветной камеры три </a:t>
            </a: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кюветы с жидкостями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(вода-эталон и растворы в порядке возрастания концентрации) так, чтобы при перемещении каретки рукояткой, имеющей четыре фиксированных положения, обозначенных цифрами 1,2,3 </a:t>
            </a:r>
            <a:r>
              <a:rPr lang="ru-RU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растворы попадали в пучок света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Запомните цифры рукоятки, соответствующие растворам и закройте крышку кюветной камеры.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pp.vk.me/c622029/v622029746/27104/7xxZxy0H6Xc.jpg"/>
          <p:cNvPicPr>
            <a:picLocks noChangeAspect="1" noChangeArrowheads="1"/>
          </p:cNvPicPr>
          <p:nvPr/>
        </p:nvPicPr>
        <p:blipFill>
          <a:blip r:embed="rId2" cstate="print"/>
          <a:srcRect t="6300" r="6401" b="13901"/>
          <a:stretch>
            <a:fillRect/>
          </a:stretch>
        </p:blipFill>
        <p:spPr bwMode="auto">
          <a:xfrm>
            <a:off x="3779912" y="3933056"/>
            <a:ext cx="280831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s://pp.vk.me/c622029/v622029746/27136/FhXYpWvPi60.jpg"/>
          <p:cNvPicPr>
            <a:picLocks noChangeAspect="1" noChangeArrowheads="1"/>
          </p:cNvPicPr>
          <p:nvPr/>
        </p:nvPicPr>
        <p:blipFill>
          <a:blip r:embed="rId3" cstate="print"/>
          <a:srcRect l="15120" t="12461" r="9282" b="15262"/>
          <a:stretch>
            <a:fillRect/>
          </a:stretch>
        </p:blipFill>
        <p:spPr bwMode="auto">
          <a:xfrm>
            <a:off x="1259632" y="3356992"/>
            <a:ext cx="2664296" cy="257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s://pp.vk.me/c622029/v622029746/270e6/bWHbw8u0IgM.jpg"/>
          <p:cNvPicPr>
            <a:picLocks noChangeAspect="1" noChangeArrowheads="1"/>
          </p:cNvPicPr>
          <p:nvPr/>
        </p:nvPicPr>
        <p:blipFill>
          <a:blip r:embed="rId4" cstate="print"/>
          <a:srcRect l="15978" t="27529" r="3640"/>
          <a:stretch>
            <a:fillRect/>
          </a:stretch>
        </p:blipFill>
        <p:spPr bwMode="auto">
          <a:xfrm>
            <a:off x="6516216" y="3284984"/>
            <a:ext cx="2411760" cy="264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60648"/>
            <a:ext cx="7344816" cy="4338218"/>
          </a:xfrm>
        </p:spPr>
        <p:txBody>
          <a:bodyPr>
            <a:norm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Включите осветитель зеркального гальванометра в сеть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разарретируйте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прибор.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Установите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минимальную длину волны </a:t>
            </a: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400 нм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исследуемого диапазона длин волн (400-700нм).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pp.vk.me/c622029/v622029746/27190/9A9Oc1dbCJE.jpg"/>
          <p:cNvPicPr>
            <a:picLocks noChangeAspect="1" noChangeArrowheads="1"/>
          </p:cNvPicPr>
          <p:nvPr/>
        </p:nvPicPr>
        <p:blipFill>
          <a:blip r:embed="rId2" cstate="print"/>
          <a:srcRect t="9509" r="3155"/>
          <a:stretch>
            <a:fillRect/>
          </a:stretch>
        </p:blipFill>
        <p:spPr bwMode="auto">
          <a:xfrm>
            <a:off x="1619672" y="2276872"/>
            <a:ext cx="3388672" cy="329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pp.vk.me/c622029/v622029746/2710e/WzK0FcKodOE.jpg"/>
          <p:cNvPicPr>
            <a:picLocks noChangeAspect="1" noChangeArrowheads="1"/>
          </p:cNvPicPr>
          <p:nvPr/>
        </p:nvPicPr>
        <p:blipFill>
          <a:blip r:embed="rId3" cstate="print"/>
          <a:srcRect l="32066"/>
          <a:stretch>
            <a:fillRect/>
          </a:stretch>
        </p:blipFill>
        <p:spPr bwMode="auto">
          <a:xfrm>
            <a:off x="5364088" y="2276872"/>
            <a:ext cx="346589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7422648" cy="3857628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Установите эталон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пучок света и,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вращая рукоятку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механизма изменения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ширины щели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установите световой указатель гальванометра на максимально возможное отклонение от нуля в пределах шкалы прибора. Запишите показание прибора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таблицу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J0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pp.vk.me/c622029/v622029746/270f0/Tc73UhEFAmg.jpg"/>
          <p:cNvPicPr>
            <a:picLocks noChangeAspect="1" noChangeArrowheads="1"/>
          </p:cNvPicPr>
          <p:nvPr/>
        </p:nvPicPr>
        <p:blipFill>
          <a:blip r:embed="rId2" cstate="print"/>
          <a:srcRect t="7918"/>
          <a:stretch>
            <a:fillRect/>
          </a:stretch>
        </p:blipFill>
        <p:spPr bwMode="auto">
          <a:xfrm>
            <a:off x="6012160" y="2924944"/>
            <a:ext cx="2679720" cy="2512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s://pp.vk.me/c622029/v622029746/270fa/H2TRvbW10AU.jpg"/>
          <p:cNvPicPr>
            <a:picLocks noChangeAspect="1" noChangeArrowheads="1"/>
          </p:cNvPicPr>
          <p:nvPr/>
        </p:nvPicPr>
        <p:blipFill>
          <a:blip r:embed="rId3" cstate="print"/>
          <a:srcRect t="5556"/>
          <a:stretch>
            <a:fillRect/>
          </a:stretch>
        </p:blipFill>
        <p:spPr bwMode="auto">
          <a:xfrm>
            <a:off x="1475656" y="2924944"/>
            <a:ext cx="42484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pp.vk.me/c622029/v622029746/27104/7xxZxy0H6Xc.jpg"/>
          <p:cNvPicPr>
            <a:picLocks noChangeAspect="1" noChangeArrowheads="1"/>
          </p:cNvPicPr>
          <p:nvPr/>
        </p:nvPicPr>
        <p:blipFill>
          <a:blip r:embed="rId2" cstate="print"/>
          <a:srcRect t="6300" r="6401" b="13901"/>
          <a:stretch>
            <a:fillRect/>
          </a:stretch>
        </p:blipFill>
        <p:spPr bwMode="auto">
          <a:xfrm>
            <a:off x="3779912" y="3933056"/>
            <a:ext cx="280831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s://pp.vk.me/c622029/v622029746/27136/FhXYpWvPi60.jpg"/>
          <p:cNvPicPr>
            <a:picLocks noChangeAspect="1" noChangeArrowheads="1"/>
          </p:cNvPicPr>
          <p:nvPr/>
        </p:nvPicPr>
        <p:blipFill>
          <a:blip r:embed="rId3" cstate="print"/>
          <a:srcRect l="15120" t="12461" r="9282" b="15262"/>
          <a:stretch>
            <a:fillRect/>
          </a:stretch>
        </p:blipFill>
        <p:spPr bwMode="auto">
          <a:xfrm>
            <a:off x="1259632" y="3356992"/>
            <a:ext cx="2664296" cy="257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s://pp.vk.me/c622029/v622029746/270e6/bWHbw8u0IgM.jpg"/>
          <p:cNvPicPr>
            <a:picLocks noChangeAspect="1" noChangeArrowheads="1"/>
          </p:cNvPicPr>
          <p:nvPr/>
        </p:nvPicPr>
        <p:blipFill>
          <a:blip r:embed="rId4" cstate="print"/>
          <a:srcRect l="15978" t="27529" r="3640"/>
          <a:stretch>
            <a:fillRect/>
          </a:stretch>
        </p:blipFill>
        <p:spPr bwMode="auto">
          <a:xfrm>
            <a:off x="6516216" y="3284984"/>
            <a:ext cx="2411760" cy="264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259632" y="332656"/>
            <a:ext cx="7526640" cy="271462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Поставьте в пучок света исследуемую жидкость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путем перемещения каретки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отметьте новое показание гальванометра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</a:t>
            </a:r>
            <a:r>
              <a:rPr kumimoji="0" lang="ru-RU" sz="24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(должно быть меньше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</a:t>
            </a:r>
            <a:r>
              <a:rPr kumimoji="0" lang="ru-RU" sz="24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уменьшается с ростом концентрации растворов). В противном случае необходимо прочистить стенки кюветы, через которые проходит свет.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Проделать опыт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для исследуемой жидкости с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концентрацией С</a:t>
            </a:r>
            <a:r>
              <a:rPr kumimoji="0" lang="ru-RU" sz="24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2,</a:t>
            </a:r>
            <a:r>
              <a:rPr kumimoji="0" lang="ru-RU" sz="24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отметить новое показание гальванометра 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619672" y="332656"/>
            <a:ext cx="730830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Измерения проведите в </a:t>
            </a: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определенном Вами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диапазоне длин волн</a:t>
            </a:r>
            <a:r>
              <a:rPr kumimoji="0" lang="ru-RU" sz="2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интервалом 10 нм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Данные занесите с таблицу.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kumimoji="0" lang="ru-RU" sz="2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выполнения экспериментов </a:t>
            </a:r>
            <a:r>
              <a:rPr kumimoji="0" lang="ru-RU" sz="2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заарритируйте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гальванометр, отключите приборы от сети и вымойте кюветы.</a:t>
            </a:r>
            <a:endParaRPr kumimoji="0" lang="ru-RU" sz="2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965277"/>
              </p:ext>
            </p:extLst>
          </p:nvPr>
        </p:nvGraphicFramePr>
        <p:xfrm>
          <a:off x="1642125" y="3225756"/>
          <a:ext cx="7307555" cy="3235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3650"/>
                <a:gridCol w="712879"/>
                <a:gridCol w="777686"/>
                <a:gridCol w="936105"/>
                <a:gridCol w="935355"/>
                <a:gridCol w="611560"/>
                <a:gridCol w="720080"/>
                <a:gridCol w="720080"/>
                <a:gridCol w="720080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λ</a:t>
                      </a:r>
                      <a:r>
                        <a:rPr lang="ru-RU" sz="1800" dirty="0" smtClean="0"/>
                        <a:t>, нм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</a:t>
                      </a:r>
                      <a:r>
                        <a:rPr lang="en-US" sz="1200" dirty="0" smtClean="0"/>
                        <a:t>0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sz="1800" dirty="0" smtClean="0"/>
                        <a:t>, </a:t>
                      </a:r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С</a:t>
                      </a:r>
                      <a:r>
                        <a:rPr lang="ru-RU" sz="1050" dirty="0" smtClean="0"/>
                        <a:t>1</a:t>
                      </a:r>
                      <a:r>
                        <a:rPr lang="ru-RU" sz="1800" dirty="0" smtClean="0"/>
                        <a:t>=6%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</a:t>
                      </a:r>
                      <a:r>
                        <a:rPr lang="en-US" sz="1200" dirty="0" smtClean="0"/>
                        <a:t>2</a:t>
                      </a:r>
                      <a:r>
                        <a:rPr lang="en-US" sz="1800" dirty="0" smtClean="0"/>
                        <a:t>, </a:t>
                      </a:r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С</a:t>
                      </a:r>
                      <a:r>
                        <a:rPr lang="ru-RU" sz="1200" dirty="0" smtClean="0"/>
                        <a:t>2</a:t>
                      </a:r>
                      <a:r>
                        <a:rPr lang="ru-RU" sz="1800" dirty="0" smtClean="0"/>
                        <a:t>=Х%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</a:t>
                      </a:r>
                      <a:r>
                        <a:rPr lang="ru-RU" sz="1200" dirty="0" smtClean="0"/>
                        <a:t>1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</a:t>
                      </a:r>
                      <a:r>
                        <a:rPr lang="ru-RU" sz="1200" dirty="0" smtClean="0"/>
                        <a:t>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ε</a:t>
                      </a:r>
                      <a:r>
                        <a:rPr lang="ru-RU" sz="1600" dirty="0" smtClean="0"/>
                        <a:t>1</a:t>
                      </a:r>
                      <a:endParaRPr lang="ru-RU" sz="16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</a:t>
                      </a:r>
                      <a:r>
                        <a:rPr lang="ru-RU" sz="1600" dirty="0" smtClean="0"/>
                        <a:t>2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15464"/>
              </p:ext>
            </p:extLst>
          </p:nvPr>
        </p:nvGraphicFramePr>
        <p:xfrm>
          <a:off x="1533376" y="97025"/>
          <a:ext cx="7200800" cy="67038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3650"/>
                <a:gridCol w="712879"/>
                <a:gridCol w="686232"/>
                <a:gridCol w="914400"/>
                <a:gridCol w="926848"/>
                <a:gridCol w="626471"/>
                <a:gridCol w="720080"/>
                <a:gridCol w="720080"/>
                <a:gridCol w="720080"/>
                <a:gridCol w="720080"/>
              </a:tblGrid>
              <a:tr h="7703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λ</a:t>
                      </a:r>
                      <a:r>
                        <a:rPr lang="ru-RU" sz="1800" dirty="0" smtClean="0"/>
                        <a:t>, нм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</a:t>
                      </a:r>
                      <a:r>
                        <a:rPr lang="en-US" sz="1200" dirty="0" smtClean="0"/>
                        <a:t>0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sz="1800" dirty="0" smtClean="0"/>
                        <a:t>, </a:t>
                      </a:r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С</a:t>
                      </a:r>
                      <a:r>
                        <a:rPr lang="ru-RU" sz="1050" dirty="0" smtClean="0"/>
                        <a:t>1</a:t>
                      </a:r>
                      <a:r>
                        <a:rPr lang="ru-RU" sz="1800" dirty="0" smtClean="0"/>
                        <a:t>=6%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</a:t>
                      </a:r>
                      <a:r>
                        <a:rPr lang="en-US" sz="1200" dirty="0" smtClean="0"/>
                        <a:t>2</a:t>
                      </a:r>
                      <a:r>
                        <a:rPr lang="en-US" sz="1800" dirty="0" smtClean="0"/>
                        <a:t>, </a:t>
                      </a:r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С</a:t>
                      </a:r>
                      <a:r>
                        <a:rPr lang="ru-RU" sz="1200" dirty="0" smtClean="0"/>
                        <a:t>2</a:t>
                      </a:r>
                      <a:r>
                        <a:rPr lang="ru-RU" sz="1800" dirty="0" smtClean="0"/>
                        <a:t>=Х%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</a:t>
                      </a:r>
                      <a:r>
                        <a:rPr lang="ru-RU" sz="1200" dirty="0" smtClean="0"/>
                        <a:t>1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</a:t>
                      </a:r>
                      <a:r>
                        <a:rPr lang="ru-RU" sz="1200" dirty="0" smtClean="0"/>
                        <a:t>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</a:t>
                      </a:r>
                      <a:r>
                        <a:rPr lang="ru-RU" sz="1600" dirty="0" smtClean="0"/>
                        <a:t>1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ε</a:t>
                      </a:r>
                      <a:r>
                        <a:rPr lang="ru-RU" sz="1600" dirty="0" smtClean="0"/>
                        <a:t>2</a:t>
                      </a:r>
                      <a:endParaRPr lang="ru-RU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86566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548680"/>
            <a:ext cx="7268344" cy="442915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работы: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получить спектры поглощения двух растворов медного купороса. Исследовать влияние концентрации растворенного вещества на спектр. Определить зависимости показателя поглощения от длины волны </a:t>
            </a:r>
            <a:r>
              <a:rPr lang="ru-RU" sz="28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ε=f</a:t>
            </a:r>
            <a:r>
              <a:rPr lang="ru-RU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Проверить выполнимость закона </a:t>
            </a:r>
            <a:r>
              <a:rPr lang="ru-RU" sz="28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Бугера-Ламберта-Бера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221088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Приборы и принадлежности: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спектрофотометр </a:t>
            </a:r>
            <a:r>
              <a:rPr lang="ru-RU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СФ-4А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микроамперметр, набор образцов в кюветах.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729179"/>
              </p:ext>
            </p:extLst>
          </p:nvPr>
        </p:nvGraphicFramePr>
        <p:xfrm>
          <a:off x="1619672" y="476672"/>
          <a:ext cx="7200801" cy="360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3650"/>
                <a:gridCol w="712879"/>
                <a:gridCol w="777686"/>
                <a:gridCol w="850951"/>
                <a:gridCol w="898844"/>
                <a:gridCol w="626471"/>
                <a:gridCol w="720080"/>
                <a:gridCol w="720080"/>
                <a:gridCol w="720080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λ</a:t>
                      </a:r>
                      <a:r>
                        <a:rPr lang="ru-RU" sz="1800" dirty="0" smtClean="0"/>
                        <a:t>, нм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</a:t>
                      </a:r>
                      <a:r>
                        <a:rPr lang="en-US" sz="1200" dirty="0" smtClean="0"/>
                        <a:t>0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sz="1800" dirty="0" smtClean="0"/>
                        <a:t>, </a:t>
                      </a:r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С</a:t>
                      </a:r>
                      <a:r>
                        <a:rPr lang="ru-RU" sz="1050" dirty="0" smtClean="0"/>
                        <a:t>1</a:t>
                      </a:r>
                      <a:r>
                        <a:rPr lang="ru-RU" sz="1800" dirty="0" smtClean="0"/>
                        <a:t>=6%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</a:t>
                      </a:r>
                      <a:r>
                        <a:rPr lang="en-US" sz="1200" dirty="0" smtClean="0"/>
                        <a:t>2</a:t>
                      </a:r>
                      <a:r>
                        <a:rPr lang="en-US" sz="1800" dirty="0" smtClean="0"/>
                        <a:t>, </a:t>
                      </a:r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С</a:t>
                      </a:r>
                      <a:r>
                        <a:rPr lang="ru-RU" sz="1200" dirty="0" smtClean="0"/>
                        <a:t>2</a:t>
                      </a:r>
                      <a:r>
                        <a:rPr lang="ru-RU" sz="1800" dirty="0" smtClean="0"/>
                        <a:t>=Х%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</a:t>
                      </a:r>
                      <a:r>
                        <a:rPr lang="ru-RU" sz="1200" dirty="0" smtClean="0"/>
                        <a:t>1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</a:t>
                      </a:r>
                      <a:r>
                        <a:rPr lang="ru-RU" sz="1200" dirty="0" smtClean="0"/>
                        <a:t>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</a:t>
                      </a:r>
                      <a:r>
                        <a:rPr lang="ru-RU" sz="1800" dirty="0" smtClean="0"/>
                        <a:t>1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ε</a:t>
                      </a:r>
                      <a:r>
                        <a:rPr lang="ru-RU" sz="1800" dirty="0" smtClean="0"/>
                        <a:t>2</a:t>
                      </a:r>
                      <a:endParaRPr lang="ru-RU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00325" y="5013176"/>
            <a:ext cx="678815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 !!!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Результаты, представленные в таблице, являются приблизительными  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963852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76672"/>
            <a:ext cx="7206624" cy="4123904"/>
          </a:xfrm>
        </p:spPr>
        <p:txBody>
          <a:bodyPr>
            <a:norm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Определите коэффициент пропускания </a:t>
            </a:r>
            <a:r>
              <a:rPr lang="ru-RU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двух концентраций исследуемой жидкости и постройте кривые </a:t>
            </a:r>
            <a:r>
              <a:rPr lang="ru-RU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T=f</a:t>
            </a: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в одной системе координат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Критерием выполнимости закона </a:t>
            </a:r>
            <a:r>
              <a:rPr lang="ru-RU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Бугера-Бера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является сохранение положения минимума на графиках для разных концентраций.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3212976"/>
            <a:ext cx="3456384" cy="1166574"/>
          </a:xfrm>
          <a:prstGeom prst="horizontalScroll">
            <a:avLst>
              <a:gd name="adj" fmla="val 1986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Т= J ∕ J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76672"/>
            <a:ext cx="6964138" cy="6381328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Найдите на графике длины волн </a:t>
            </a:r>
            <a:r>
              <a:rPr lang="el-GR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соответствующие  минимальным значениям коэффициента пропускания </a:t>
            </a:r>
            <a:r>
              <a:rPr lang="ru-RU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и по формуле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=hc/</a:t>
            </a:r>
            <a:r>
              <a:rPr lang="el-GR" sz="36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3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определите энергию поглощенных квантов.</a:t>
            </a:r>
          </a:p>
          <a:p>
            <a:pPr algn="just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h-постоянная Планка,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c-скорость света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Определите диапазон поглощения света веществом исследуемого образца.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76672"/>
            <a:ext cx="7095732" cy="194421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Рассчитайте показатель поглощения </a:t>
            </a:r>
            <a:r>
              <a:rPr lang="ru-RU" sz="45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ru-RU" sz="4500" i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для растворов разной концентрации при разных длинах волн указанного диапазона по формуле</a:t>
            </a:r>
          </a:p>
          <a:p>
            <a:pPr algn="just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9184" y="4149080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Толщина раствора  </a:t>
            </a:r>
            <a:r>
              <a:rPr lang="en-US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указана на кювете.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Постройте графики </a:t>
            </a: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ε=</a:t>
            </a:r>
            <a:r>
              <a:rPr lang="en-US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67944" y="2060848"/>
            <a:ext cx="2304256" cy="1939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6840760" cy="201622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результатам проведенного эксперимента сделайте вывод</a:t>
            </a:r>
            <a:endParaRPr lang="ru-RU" sz="40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84776" cy="857256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Спектрофотометр</a:t>
            </a:r>
            <a:endParaRPr lang="ru-RU" sz="4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51720" y="1340768"/>
            <a:ext cx="64807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Спектрофотометры используются в научных лабораториях при физико-химических исследованиях спектров поглощения лекарственных 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биологи-ческих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веществ.</a:t>
            </a:r>
          </a:p>
          <a:p>
            <a:pPr algn="just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Спектрофотометр СФ-4А позволяет получить спектры поглощения жидких и твердых прозрачных веществ 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интерва-ле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длин волн  220-1100 нм.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00800" cy="1080120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Оптическая схема </a:t>
            </a:r>
            <a:br>
              <a:rPr lang="ru-RU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спектрофотометра</a:t>
            </a:r>
            <a:endParaRPr lang="ru-RU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696401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07704" y="4365104"/>
          <a:ext cx="6768752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9683"/>
                <a:gridCol w="2824693"/>
                <a:gridCol w="613363"/>
                <a:gridCol w="27710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 света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Выходная щель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Конденсор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Кварцевая линза 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Входная щель 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Фильтр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Объектив 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Исследуемое вещество 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Призма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Фотоэлемент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Объектив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Микроамперметр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84776" cy="857256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работы спектрофотометра</a:t>
            </a:r>
            <a:endParaRPr lang="ru-RU" sz="3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91680" y="1124744"/>
            <a:ext cx="7272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Спектрофотометр позволяет определить коэффициент  светопропускания </a:t>
            </a:r>
            <a:r>
              <a:rPr lang="ru-RU" sz="2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и оптическую плотность </a:t>
            </a:r>
            <a:r>
              <a:rPr lang="en-US" sz="22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иссле-дуемого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вещества относительно эталона, пропускание которого принимается за 100%, а 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= 0.</a:t>
            </a:r>
          </a:p>
          <a:p>
            <a:pPr algn="just"/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Для этого эталон и образец поочередно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устанавливают-ся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на пути выходящего из монохроматора пучка света с определенной длиной волны и с помощью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микроампер-метра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измеряются соответствующие значения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фото-тока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Отношение величины фототока, вызванного пучком прошедшим через образец, к значению фототока созданного пучком прошедшим  через эталон и определяет коэффициент  светопропускания Т, а значит и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оптичес-кую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плотность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исследуемого вещества.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984776" cy="648072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установки</a:t>
            </a:r>
            <a:endParaRPr lang="ru-RU" sz="3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3501008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Корпус 1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прибора соединен с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отделением для кювет 2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закрываемым крышкой, к нему примыкает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камера 3 для фотоэлементов с усилителем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Сзади прикреплен один из сменных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осветителей 4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Длину волны устанавливают по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шкале 5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 вращении </a:t>
            </a:r>
            <a:r>
              <a:rPr lang="ru-RU" sz="16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маховичком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Вращая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ручку 7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изменяют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ширину щели 8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монохроматора. В центре прибора находится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маховичок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отсчетного потенциометра 9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 шкалой и индикаторный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миллиамперметр 10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Внизу прибора расположены основной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переключатель 11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и регуляторы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теневого тока 12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чувствительности 13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Пучок света, падающий на фотоэлемент, перекрывается шторкой, переключаемой при помощи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ручки 14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Передвигая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рукоятку 15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сменяют положение кювет, а фотоэлементов -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рукояткой 16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Передвижением каретки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блока сменных светофильтров 17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гасятся паразитные блики на пути монохроматического луча.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2696"/>
            <a:ext cx="4392488" cy="280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6984776" cy="648072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установки</a:t>
            </a:r>
            <a:endParaRPr lang="ru-RU" sz="4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717433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24936" cy="194421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выполнения работы</a:t>
            </a:r>
            <a:endParaRPr lang="ru-RU" sz="54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71600" y="332656"/>
            <a:ext cx="80273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Выходную щель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монохроматора поставьте в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 «0»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переключатель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чувствительности в положение «1».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7200800" cy="420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Words>962</Words>
  <Application>Microsoft Office PowerPoint</Application>
  <PresentationFormat>Экран (4:3)</PresentationFormat>
  <Paragraphs>264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Calibri</vt:lpstr>
      <vt:lpstr>Constantia</vt:lpstr>
      <vt:lpstr>Times New Roman</vt:lpstr>
      <vt:lpstr>Wingdings 2</vt:lpstr>
      <vt:lpstr>Поток</vt:lpstr>
      <vt:lpstr>Изучение работы спектрофотометра и определение оптической плотности вещества</vt:lpstr>
      <vt:lpstr>Презентация PowerPoint</vt:lpstr>
      <vt:lpstr>Спектрофотометр</vt:lpstr>
      <vt:lpstr>Оптическая схема  спектрофотометра</vt:lpstr>
      <vt:lpstr>Принцип работы спектрофотометра</vt:lpstr>
      <vt:lpstr>Описание установки</vt:lpstr>
      <vt:lpstr>Описание установки</vt:lpstr>
      <vt:lpstr>Порядок выполнения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результатам проведенного эксперимента сделайте вывод</vt:lpstr>
    </vt:vector>
  </TitlesOfParts>
  <Company>USN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c400</dc:creator>
  <cp:lastModifiedBy>Admin</cp:lastModifiedBy>
  <cp:revision>82</cp:revision>
  <dcterms:created xsi:type="dcterms:W3CDTF">2016-04-23T17:03:58Z</dcterms:created>
  <dcterms:modified xsi:type="dcterms:W3CDTF">2020-04-20T12:06:17Z</dcterms:modified>
</cp:coreProperties>
</file>