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7" r:id="rId2"/>
    <p:sldId id="259" r:id="rId3"/>
    <p:sldId id="260" r:id="rId4"/>
    <p:sldId id="285" r:id="rId5"/>
    <p:sldId id="286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7" r:id="rId21"/>
    <p:sldId id="278" r:id="rId22"/>
    <p:sldId id="283" r:id="rId23"/>
    <p:sldId id="281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5BAC4-7937-42CF-8BE2-275FB384579F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12441-8F07-43F6-A513-2084D5E59A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12441-8F07-43F6-A513-2084D5E59A3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5368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ИСПОЛЬЗОВАНИЕ </a:t>
            </a:r>
            <a:endParaRPr lang="ru-RU" sz="4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ДОЗИМЕТРА-РАДИОМЕТРА</a:t>
            </a:r>
            <a:endParaRPr lang="ru-RU" sz="4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АНРИ-01-02 «СОСНА» ДЛЯ</a:t>
            </a:r>
          </a:p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КОНТРОЛЯ РАДИАЦИОННОЙ ОБСТАНОВКИ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39617496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2132856"/>
            <a:ext cx="4186808" cy="4360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Нажать </a:t>
            </a:r>
            <a:r>
              <a:rPr lang="ru-RU" sz="2400" dirty="0" smtClean="0"/>
              <a:t>кнопку «контр» (удерживать её в нажатом состоянии </a:t>
            </a:r>
            <a:r>
              <a:rPr lang="ru-RU" sz="2400" dirty="0" smtClean="0">
                <a:solidFill>
                  <a:srgbClr val="FF0000"/>
                </a:solidFill>
              </a:rPr>
              <a:t>до конца </a:t>
            </a:r>
            <a:r>
              <a:rPr lang="ru-RU" sz="2400" dirty="0" smtClean="0"/>
              <a:t>проведения контрольной проверки</a:t>
            </a:r>
            <a:r>
              <a:rPr lang="ru-RU" sz="24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Кратковременно </a:t>
            </a:r>
            <a:r>
              <a:rPr lang="ru-RU" sz="2400" dirty="0" smtClean="0"/>
              <a:t>нажать кнопку </a:t>
            </a:r>
            <a:r>
              <a:rPr lang="ru-RU" sz="2400" dirty="0" smtClean="0"/>
              <a:t>«пуск»</a:t>
            </a:r>
            <a:endParaRPr lang="ru-RU" sz="2400" dirty="0" smtClean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Подготовка прибора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 </a:t>
            </a:r>
            <a:r>
              <a:rPr lang="ru-RU" sz="2200" dirty="0" smtClean="0"/>
              <a:t>работе</a:t>
            </a: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2685675" cy="452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21641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1" t="1628" b="690"/>
          <a:stretch>
            <a:fillRect/>
          </a:stretch>
        </p:blipFill>
        <p:spPr>
          <a:xfrm>
            <a:off x="611560" y="1916832"/>
            <a:ext cx="3168352" cy="4597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1988840"/>
            <a:ext cx="4320480" cy="42484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800" dirty="0" smtClean="0"/>
              <a:t>Через 20 секунд отсчёт чисел должен прекратиться, окончание отсчёта сопровождается коротким звуковым сигналом, а на табло индицируется число </a:t>
            </a:r>
            <a:r>
              <a:rPr lang="ru-RU" sz="2800" b="1" dirty="0" smtClean="0">
                <a:solidFill>
                  <a:srgbClr val="FF0000"/>
                </a:solidFill>
              </a:rPr>
              <a:t>1,024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algn="just">
              <a:lnSpc>
                <a:spcPct val="12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После окончания отсчёта отпустить «контр».</a:t>
            </a:r>
          </a:p>
          <a:p>
            <a:endParaRPr lang="ru-RU" dirty="0">
              <a:solidFill>
                <a:srgbClr val="FFFFFF"/>
              </a:solidFill>
            </a:endParaRPr>
          </a:p>
          <a:p>
            <a:endParaRPr lang="ru-RU" dirty="0" smtClean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rgbClr val="FF0000"/>
                </a:solidFill>
              </a:rPr>
              <a:t>Внимание!!!</a:t>
            </a:r>
            <a:endParaRPr lang="ru-RU" sz="29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rgbClr val="FFFFFF"/>
                </a:solidFill>
              </a:rPr>
              <a:t>Если число отличается от указанного выше, то прибор </a:t>
            </a:r>
            <a:r>
              <a:rPr lang="ru-RU" sz="2900" dirty="0" smtClean="0">
                <a:solidFill>
                  <a:srgbClr val="FF0000"/>
                </a:solidFill>
              </a:rPr>
              <a:t>неисправен</a:t>
            </a:r>
            <a:r>
              <a:rPr lang="ru-RU" sz="2900" dirty="0" smtClean="0">
                <a:solidFill>
                  <a:srgbClr val="FFFFFF"/>
                </a:solidFill>
              </a:rPr>
              <a:t>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Подготовка прибора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 </a:t>
            </a:r>
            <a:r>
              <a:rPr lang="ru-RU" sz="2200" dirty="0" smtClean="0"/>
              <a:t>работе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6640456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707904" y="3645024"/>
            <a:ext cx="5031472" cy="40050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 Установить </a:t>
            </a:r>
            <a:r>
              <a:rPr lang="ru-RU" sz="2400" dirty="0" smtClean="0"/>
              <a:t>переключатель </a:t>
            </a:r>
            <a:r>
              <a:rPr lang="ru-RU" sz="2400" dirty="0" smtClean="0"/>
              <a:t>«режим работы»  </a:t>
            </a:r>
            <a:r>
              <a:rPr lang="ru-RU" sz="2400" dirty="0" smtClean="0"/>
              <a:t>в положение «МД»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Нажать </a:t>
            </a:r>
            <a:r>
              <a:rPr lang="ru-RU" sz="2400" dirty="0" smtClean="0"/>
              <a:t>кнопку </a:t>
            </a:r>
            <a:r>
              <a:rPr lang="ru-RU" sz="2400" dirty="0" smtClean="0"/>
              <a:t> «пуск»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i="1" dirty="0" smtClean="0"/>
              <a:t>После окончания измерения на табло должно индицироваться число, близкое к естественному фону </a:t>
            </a:r>
            <a:r>
              <a:rPr lang="el-GR" i="1" dirty="0" smtClean="0"/>
              <a:t>γ</a:t>
            </a:r>
            <a:r>
              <a:rPr lang="ru-RU" i="1" dirty="0" smtClean="0"/>
              <a:t>-излучения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Подготовка </a:t>
            </a:r>
            <a:r>
              <a:rPr lang="ru-RU" sz="2200" dirty="0" smtClean="0"/>
              <a:t>прибора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 smtClean="0"/>
              <a:t>к работе</a:t>
            </a: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2757683" cy="464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2060848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 smtClean="0"/>
              <a:t>2.</a:t>
            </a:r>
            <a:r>
              <a:rPr lang="ru-RU" sz="2400" b="1" dirty="0" smtClean="0"/>
              <a:t> Проверка </a:t>
            </a:r>
            <a:r>
              <a:rPr lang="ru-RU" sz="2400" b="1" dirty="0" smtClean="0"/>
              <a:t>работоспособности </a:t>
            </a:r>
            <a:r>
              <a:rPr lang="ru-RU" sz="2400" b="1" dirty="0" smtClean="0"/>
              <a:t>преобразователя </a:t>
            </a:r>
            <a:r>
              <a:rPr lang="ru-RU" sz="2400" b="1" dirty="0" smtClean="0"/>
              <a:t>напряжения </a:t>
            </a:r>
            <a:r>
              <a:rPr lang="ru-RU" sz="2400" b="1" dirty="0" smtClean="0"/>
              <a:t>и счётчиков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22430631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376264" cy="400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220072" y="2020824"/>
            <a:ext cx="3600400" cy="21282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   </a:t>
            </a:r>
            <a:r>
              <a:rPr lang="ru-RU" sz="2400" dirty="0" smtClean="0"/>
              <a:t>Закрыть заднюю крышку и </a:t>
            </a:r>
            <a:r>
              <a:rPr lang="ru-RU" sz="2400" dirty="0" smtClean="0"/>
              <a:t>перевести переключатель </a:t>
            </a:r>
            <a:r>
              <a:rPr lang="ru-RU" sz="2400" dirty="0" smtClean="0"/>
              <a:t>«режим работы» </a:t>
            </a:r>
            <a:r>
              <a:rPr lang="ru-RU" sz="2400" dirty="0" smtClean="0"/>
              <a:t>в положение «Т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i="1" dirty="0" smtClean="0"/>
              <a:t>Работа в режиме поиск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2393561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92080" y="4365104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При установке переключателя </a:t>
            </a:r>
            <a:r>
              <a:rPr lang="ru-RU" i="1" dirty="0" smtClean="0"/>
              <a:t>«режим работы» в </a:t>
            </a:r>
            <a:r>
              <a:rPr lang="ru-RU" i="1" dirty="0" smtClean="0"/>
              <a:t>положение “Т”, таймер прибора не работает. Время отсчёта импульсов контролируется потребителем по секундомеру.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015554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2020824"/>
            <a:ext cx="3960440" cy="400507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Включить </a:t>
            </a:r>
            <a:r>
              <a:rPr lang="ru-RU" sz="2400" dirty="0" smtClean="0"/>
              <a:t>прибор, кратковременно </a:t>
            </a:r>
            <a:r>
              <a:rPr lang="ru-RU" sz="2400" dirty="0" smtClean="0"/>
              <a:t>нажать кнопку </a:t>
            </a:r>
            <a:r>
              <a:rPr lang="ru-RU" sz="2400" dirty="0" smtClean="0"/>
              <a:t>«пуск» </a:t>
            </a:r>
            <a:r>
              <a:rPr lang="ru-RU" sz="2400" dirty="0" smtClean="0"/>
              <a:t>и включить секундомер.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i="1" dirty="0" smtClean="0"/>
              <a:t>Работа в режиме поиск</a:t>
            </a: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829691" cy="476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446429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Через </a:t>
            </a:r>
            <a:r>
              <a:rPr lang="ru-RU" sz="2400" dirty="0" smtClean="0"/>
              <a:t>минуту нажать кнопку </a:t>
            </a:r>
            <a:r>
              <a:rPr lang="ru-RU" sz="2400" dirty="0" smtClean="0"/>
              <a:t> «стоп».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dirty="0" smtClean="0"/>
              <a:t>Записать показания </a:t>
            </a:r>
            <a:endParaRPr lang="ru-RU" sz="2400" dirty="0" smtClean="0"/>
          </a:p>
          <a:p>
            <a:r>
              <a:rPr lang="ru-RU" sz="2400" dirty="0" smtClean="0"/>
              <a:t>прибора   </a:t>
            </a:r>
            <a:r>
              <a:rPr lang="en-US" sz="2400" dirty="0" smtClean="0"/>
              <a:t>N</a:t>
            </a:r>
            <a:r>
              <a:rPr lang="be-BY" sz="2400" baseline="-25000" dirty="0" smtClean="0"/>
              <a:t>ф</a:t>
            </a:r>
            <a:r>
              <a:rPr lang="be-BY" sz="2400" dirty="0" smtClean="0"/>
              <a:t>  </a:t>
            </a:r>
          </a:p>
          <a:p>
            <a:r>
              <a:rPr lang="be-BY" sz="2400" dirty="0" smtClean="0"/>
              <a:t>(фоновое излучение)</a:t>
            </a:r>
            <a:endParaRPr lang="be-BY" sz="2400" dirty="0" smtClean="0"/>
          </a:p>
          <a:p>
            <a:pPr algn="just"/>
            <a:endParaRPr lang="be-BY" sz="2400" dirty="0" smtClean="0"/>
          </a:p>
          <a:p>
            <a:pPr algn="just"/>
            <a:endParaRPr lang="be-BY" sz="2400" dirty="0"/>
          </a:p>
          <a:p>
            <a:pPr algn="just"/>
            <a:r>
              <a:rPr lang="be-BY" i="1" dirty="0" smtClean="0"/>
              <a:t>Значение </a:t>
            </a:r>
            <a:r>
              <a:rPr lang="en-US" i="1" dirty="0"/>
              <a:t>N</a:t>
            </a:r>
            <a:r>
              <a:rPr lang="be-BY" i="1" baseline="-25000" dirty="0" smtClean="0"/>
              <a:t>ф </a:t>
            </a:r>
            <a:r>
              <a:rPr lang="be-BY" i="1" dirty="0" smtClean="0"/>
              <a:t> надо вычитать из всех последующих показаний прибора.</a:t>
            </a:r>
            <a:endParaRPr lang="ru-RU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114800" cy="701040"/>
          </a:xfrm>
        </p:spPr>
        <p:txBody>
          <a:bodyPr>
            <a:noAutofit/>
          </a:bodyPr>
          <a:lstStyle/>
          <a:p>
            <a:r>
              <a:rPr lang="ru-RU" sz="2200" i="1" dirty="0" smtClean="0"/>
              <a:t>Работа в режиме поиск</a:t>
            </a: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38" y="2020888"/>
            <a:ext cx="2558048" cy="400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622667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240360" cy="487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Выполнить предыдущие пункты с открытой </a:t>
            </a:r>
            <a:r>
              <a:rPr lang="ru-RU" sz="2400" dirty="0" smtClean="0"/>
              <a:t>задней крышкой.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Прибор в этом случае фиксирует импульсы от </a:t>
            </a:r>
            <a:endParaRPr lang="ru-RU" sz="2400" dirty="0" smtClean="0"/>
          </a:p>
          <a:p>
            <a:r>
              <a:rPr lang="el-GR" sz="2400" dirty="0" smtClean="0"/>
              <a:t>β</a:t>
            </a:r>
            <a:r>
              <a:rPr lang="ru-RU" sz="2400" dirty="0" smtClean="0"/>
              <a:t>- и </a:t>
            </a:r>
            <a:r>
              <a:rPr lang="ru-RU" sz="2400" dirty="0" smtClean="0"/>
              <a:t> </a:t>
            </a:r>
            <a:r>
              <a:rPr lang="el-GR" sz="2400" dirty="0" smtClean="0"/>
              <a:t>γ</a:t>
            </a:r>
            <a:r>
              <a:rPr lang="ru-RU" sz="2400" dirty="0" smtClean="0"/>
              <a:t>-излучений.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i="1" dirty="0" smtClean="0"/>
              <a:t>Работа в режиме поиск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9411611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387024" cy="3650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485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Закрыть </a:t>
            </a:r>
            <a:r>
              <a:rPr lang="ru-RU" dirty="0" smtClean="0"/>
              <a:t>заднюю крышку  прибора и </a:t>
            </a:r>
            <a:r>
              <a:rPr lang="ru-RU" dirty="0" smtClean="0"/>
              <a:t>поместить </a:t>
            </a:r>
            <a:r>
              <a:rPr lang="ru-RU" dirty="0" smtClean="0"/>
              <a:t>его </a:t>
            </a:r>
            <a:r>
              <a:rPr lang="ru-RU" dirty="0" smtClean="0"/>
              <a:t>над свинцовым домиком с радиоактивным препаратом (РП</a:t>
            </a:r>
            <a:r>
              <a:rPr lang="ru-RU" baseline="-25000" dirty="0" smtClean="0"/>
              <a:t>1</a:t>
            </a:r>
            <a:r>
              <a:rPr lang="ru-RU" dirty="0" smtClean="0"/>
              <a:t>). Открыть </a:t>
            </a:r>
            <a:r>
              <a:rPr lang="ru-RU" dirty="0" smtClean="0"/>
              <a:t>крышку РП.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Включить </a:t>
            </a:r>
            <a:r>
              <a:rPr lang="ru-RU" dirty="0"/>
              <a:t>прибор и кратковременно нажать кнопку </a:t>
            </a:r>
            <a:r>
              <a:rPr lang="ru-RU" dirty="0" smtClean="0"/>
              <a:t> «пуск».</a:t>
            </a:r>
            <a:endParaRPr lang="ru-RU" dirty="0"/>
          </a:p>
          <a:p>
            <a:r>
              <a:rPr lang="ru-RU" dirty="0"/>
              <a:t>Записать показания прибора </a:t>
            </a:r>
            <a:endParaRPr lang="en-US" dirty="0"/>
          </a:p>
          <a:p>
            <a:r>
              <a:rPr lang="en-US" dirty="0"/>
              <a:t>N</a:t>
            </a:r>
            <a:r>
              <a:rPr lang="el-GR" baseline="-25000" dirty="0"/>
              <a:t>γ</a:t>
            </a:r>
            <a:r>
              <a:rPr lang="ru-RU" baseline="-25000" dirty="0"/>
              <a:t>,</a:t>
            </a:r>
            <a:r>
              <a:rPr lang="en-US" baseline="-25000" dirty="0"/>
              <a:t>h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be-BY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be-BY" dirty="0" smtClean="0"/>
              <a:t>Открыть </a:t>
            </a:r>
            <a:r>
              <a:rPr lang="be-BY" dirty="0"/>
              <a:t>крышку</a:t>
            </a:r>
            <a:r>
              <a:rPr lang="ru-RU" dirty="0"/>
              <a:t> прибора и снять показания</a:t>
            </a:r>
          </a:p>
          <a:p>
            <a:r>
              <a:rPr lang="en-US" dirty="0"/>
              <a:t>N</a:t>
            </a:r>
            <a:r>
              <a:rPr lang="ru-RU" baseline="-25000" dirty="0"/>
              <a:t>(</a:t>
            </a:r>
            <a:r>
              <a:rPr lang="el-GR" baseline="-25000" dirty="0"/>
              <a:t>γ</a:t>
            </a:r>
            <a:r>
              <a:rPr lang="ru-RU" baseline="-25000" dirty="0"/>
              <a:t>+</a:t>
            </a:r>
            <a:r>
              <a:rPr lang="el-GR" baseline="-25000" dirty="0"/>
              <a:t>β</a:t>
            </a:r>
            <a:r>
              <a:rPr lang="ru-RU" baseline="-25000" dirty="0"/>
              <a:t>),</a:t>
            </a:r>
            <a:r>
              <a:rPr lang="en-US" baseline="-25000" dirty="0"/>
              <a:t>h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i="1" dirty="0" smtClean="0"/>
              <a:t>Работа в режиме поиск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4839749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21088"/>
            <a:ext cx="3281536" cy="246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Поместить между РП и прибором </a:t>
            </a:r>
            <a:r>
              <a:rPr lang="ru-RU" sz="2400" dirty="0" smtClean="0">
                <a:solidFill>
                  <a:srgbClr val="00B0F0"/>
                </a:solidFill>
              </a:rPr>
              <a:t>стекло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картон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dirty="0" smtClean="0"/>
              <a:t>Снять показания </a:t>
            </a:r>
            <a:endParaRPr lang="ru-RU" sz="2400" dirty="0"/>
          </a:p>
          <a:p>
            <a:r>
              <a:rPr lang="en-US" sz="2400" dirty="0">
                <a:solidFill>
                  <a:srgbClr val="00B0F0"/>
                </a:solidFill>
              </a:rPr>
              <a:t>N</a:t>
            </a:r>
            <a:r>
              <a:rPr lang="ru-RU" sz="2400" baseline="-25000" dirty="0">
                <a:solidFill>
                  <a:srgbClr val="00B0F0"/>
                </a:solidFill>
              </a:rPr>
              <a:t>(</a:t>
            </a:r>
            <a:r>
              <a:rPr lang="el-GR" sz="2400" baseline="-25000" dirty="0">
                <a:solidFill>
                  <a:srgbClr val="00B0F0"/>
                </a:solidFill>
              </a:rPr>
              <a:t>γ</a:t>
            </a:r>
            <a:r>
              <a:rPr lang="ru-RU" sz="2400" baseline="-25000" dirty="0">
                <a:solidFill>
                  <a:srgbClr val="00B0F0"/>
                </a:solidFill>
              </a:rPr>
              <a:t>+</a:t>
            </a:r>
            <a:r>
              <a:rPr lang="el-GR" sz="2400" baseline="-25000" dirty="0">
                <a:solidFill>
                  <a:srgbClr val="00B0F0"/>
                </a:solidFill>
              </a:rPr>
              <a:t>β</a:t>
            </a:r>
            <a:r>
              <a:rPr lang="ru-RU" sz="2400" baseline="-25000" dirty="0" smtClean="0">
                <a:solidFill>
                  <a:srgbClr val="00B0F0"/>
                </a:solidFill>
              </a:rPr>
              <a:t>),с 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smtClean="0">
                <a:solidFill>
                  <a:srgbClr val="FFFFFF"/>
                </a:solidFill>
              </a:rPr>
              <a:t>и  </a:t>
            </a:r>
            <a:r>
              <a:rPr lang="en-US" sz="2400" dirty="0" smtClean="0">
                <a:solidFill>
                  <a:srgbClr val="FFC000"/>
                </a:solidFill>
              </a:rPr>
              <a:t>N</a:t>
            </a:r>
            <a:r>
              <a:rPr lang="ru-RU" sz="2400" baseline="-25000" dirty="0">
                <a:solidFill>
                  <a:srgbClr val="FFC000"/>
                </a:solidFill>
              </a:rPr>
              <a:t>(</a:t>
            </a:r>
            <a:r>
              <a:rPr lang="el-GR" sz="2400" baseline="-25000" dirty="0">
                <a:solidFill>
                  <a:srgbClr val="FFC000"/>
                </a:solidFill>
              </a:rPr>
              <a:t>γ</a:t>
            </a:r>
            <a:r>
              <a:rPr lang="ru-RU" sz="2400" baseline="-25000" dirty="0">
                <a:solidFill>
                  <a:srgbClr val="FFC000"/>
                </a:solidFill>
              </a:rPr>
              <a:t>+</a:t>
            </a:r>
            <a:r>
              <a:rPr lang="el-GR" sz="2400" baseline="-25000" dirty="0">
                <a:solidFill>
                  <a:srgbClr val="FFC000"/>
                </a:solidFill>
              </a:rPr>
              <a:t>β</a:t>
            </a:r>
            <a:r>
              <a:rPr lang="ru-RU" sz="2400" baseline="-25000" dirty="0" smtClean="0">
                <a:solidFill>
                  <a:srgbClr val="FFC000"/>
                </a:solidFill>
              </a:rPr>
              <a:t>),к</a:t>
            </a:r>
            <a:endParaRPr lang="ru-RU" sz="24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i="1" dirty="0" smtClean="0"/>
              <a:t>Работа в режиме поиск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3" y="1650369"/>
            <a:ext cx="3312368" cy="234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20221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932110" cy="4546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576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be-BY" dirty="0" smtClean="0"/>
              <a:t>    Перевести </a:t>
            </a:r>
            <a:r>
              <a:rPr lang="be-BY" dirty="0" smtClean="0"/>
              <a:t>переключатель в режим «МД»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 Снять </a:t>
            </a:r>
            <a:r>
              <a:rPr lang="ru-RU" dirty="0"/>
              <a:t>показания прибора над РП с закрытой крышкой.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i="1" dirty="0"/>
          </a:p>
          <a:p>
            <a:r>
              <a:rPr lang="ru-RU" i="1" dirty="0"/>
              <a:t>Это показание соответствует мощности экспозиционной дозы </a:t>
            </a:r>
            <a:endParaRPr lang="ru-RU" i="1" dirty="0" smtClean="0"/>
          </a:p>
          <a:p>
            <a:r>
              <a:rPr lang="el-GR" i="1" dirty="0" smtClean="0"/>
              <a:t>γ</a:t>
            </a:r>
            <a:r>
              <a:rPr lang="ru-RU" i="1" dirty="0"/>
              <a:t>-излучения в </a:t>
            </a:r>
            <a:r>
              <a:rPr lang="ru-RU" i="1" dirty="0" err="1"/>
              <a:t>мР</a:t>
            </a:r>
            <a:r>
              <a:rPr lang="ru-RU" i="1" dirty="0"/>
              <a:t>/ч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Работа прибора в режиме измерения мощности экспозиционной дозы </a:t>
            </a:r>
            <a:r>
              <a:rPr lang="el-GR" sz="1400" cap="none" dirty="0" smtClean="0"/>
              <a:t>γ</a:t>
            </a:r>
            <a:r>
              <a:rPr lang="ru-RU" sz="1400" dirty="0" smtClean="0"/>
              <a:t>-излучения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629318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ЦЕЛЬ РАБОТЫ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Ознакомиться </a:t>
            </a:r>
            <a:r>
              <a:rPr lang="ru-RU" sz="4000" dirty="0" smtClean="0"/>
              <a:t>с </a:t>
            </a:r>
            <a:r>
              <a:rPr lang="ru-RU" sz="4000" dirty="0" smtClean="0"/>
              <a:t>основными понятиями дозиметрии; выработать навыки применения дозиметров-радиометров  для измерения некоторых параметров </a:t>
            </a:r>
            <a:r>
              <a:rPr lang="ru-RU" sz="4000" dirty="0" smtClean="0"/>
              <a:t>радиации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1737119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4" y="2160042"/>
            <a:ext cx="2232248" cy="400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220072" y="2020824"/>
            <a:ext cx="3466728" cy="4005072"/>
          </a:xfrm>
        </p:spPr>
        <p:txBody>
          <a:bodyPr>
            <a:normAutofit/>
          </a:bodyPr>
          <a:lstStyle/>
          <a:p>
            <a:pPr indent="17463"/>
            <a:r>
              <a:rPr lang="ru-RU" sz="2400" dirty="0" smtClean="0"/>
              <a:t>Закрыть заднюю крышку </a:t>
            </a:r>
            <a:r>
              <a:rPr lang="ru-RU" sz="2400" dirty="0" smtClean="0"/>
              <a:t>прибора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dirty="0" smtClean="0"/>
              <a:t>Перевести прибор в режим «МД»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Работа прибора в режиме измерения плотности потока </a:t>
            </a:r>
            <a:r>
              <a:rPr lang="ru-RU" sz="1400" cap="none" dirty="0" err="1" smtClean="0"/>
              <a:t>β</a:t>
            </a:r>
            <a:r>
              <a:rPr lang="ru-RU" sz="1400" dirty="0" err="1" smtClean="0"/>
              <a:t>-излучения </a:t>
            </a:r>
            <a:r>
              <a:rPr lang="ru-RU" sz="1400" dirty="0" smtClean="0"/>
              <a:t>с загрязнённых </a:t>
            </a:r>
            <a:r>
              <a:rPr lang="ru-RU" sz="1400" dirty="0" smtClean="0"/>
              <a:t>поверхностей</a:t>
            </a:r>
            <a:endParaRPr lang="ru-RU" sz="1400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2344883" cy="395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724732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157032" cy="43605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Поднести прибор к исследуемой поверхности </a:t>
            </a:r>
            <a:r>
              <a:rPr lang="ru-RU" sz="2200" dirty="0" smtClean="0"/>
              <a:t>(песок, вода, зола) на </a:t>
            </a:r>
            <a:r>
              <a:rPr lang="ru-RU" sz="2200" dirty="0" smtClean="0"/>
              <a:t>расстояние 0,5- 1 см.</a:t>
            </a:r>
          </a:p>
          <a:p>
            <a:r>
              <a:rPr lang="ru-RU" sz="2200" dirty="0" smtClean="0"/>
              <a:t>Включить прибор и нажать кнопку </a:t>
            </a:r>
            <a:r>
              <a:rPr lang="ru-RU" sz="2200" dirty="0" smtClean="0"/>
              <a:t>«пуск».</a:t>
            </a:r>
            <a:endParaRPr lang="ru-RU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Выполнить </a:t>
            </a:r>
            <a:r>
              <a:rPr lang="ru-RU" sz="2200" dirty="0"/>
              <a:t>измерения и записать показания </a:t>
            </a:r>
            <a:r>
              <a:rPr lang="ru-RU" sz="2200" dirty="0" smtClean="0"/>
              <a:t>прибора     </a:t>
            </a:r>
            <a:r>
              <a:rPr lang="en-US" sz="2200" dirty="0" smtClean="0"/>
              <a:t>N</a:t>
            </a:r>
            <a:r>
              <a:rPr lang="el-GR" sz="2200" baseline="-25000" dirty="0"/>
              <a:t>γ</a:t>
            </a:r>
            <a:endParaRPr lang="en-US" sz="2200" baseline="-25000" dirty="0"/>
          </a:p>
          <a:p>
            <a:r>
              <a:rPr lang="ru-RU" sz="2200" dirty="0"/>
              <a:t>(без учета запятой</a:t>
            </a:r>
            <a:r>
              <a:rPr lang="ru-RU" sz="2200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022725" cy="3017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699792" y="980728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Работа прибора в режиме измерения плотности потока </a:t>
            </a: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β</a:t>
            </a:r>
            <a:r>
              <a:rPr kumimoji="0" lang="ru-RU" sz="1400" b="1" i="0" u="none" strike="noStrike" kern="1200" cap="all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-излучения с загрязнённых поверхностей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9401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022725" cy="3017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699792" y="980728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Работа прибора в режиме измерения плотности потока </a:t>
            </a: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β</a:t>
            </a:r>
            <a:r>
              <a:rPr kumimoji="0" lang="ru-RU" sz="1400" b="1" i="0" u="none" strike="noStrike" kern="1200" cap="all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-излучения с загрязнённых поверхностей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Tunga" pitchFamily="2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4644008" y="2060848"/>
            <a:ext cx="4258816" cy="407517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Выполнить измерения с открытой крышкой.</a:t>
            </a:r>
          </a:p>
          <a:p>
            <a:r>
              <a:rPr lang="ru-RU" sz="2200" dirty="0" smtClean="0"/>
              <a:t>Записать </a:t>
            </a:r>
            <a:r>
              <a:rPr lang="ru-RU" sz="2200" dirty="0" smtClean="0"/>
              <a:t>показания  </a:t>
            </a:r>
            <a:r>
              <a:rPr lang="en-US" sz="2200" dirty="0" smtClean="0"/>
              <a:t>N</a:t>
            </a:r>
            <a:r>
              <a:rPr lang="el-GR" sz="2200" baseline="-25000" dirty="0" smtClean="0"/>
              <a:t>γ</a:t>
            </a:r>
            <a:r>
              <a:rPr lang="ru-RU" sz="2200" baseline="-25000" dirty="0" smtClean="0"/>
              <a:t>+</a:t>
            </a:r>
            <a:r>
              <a:rPr lang="el-GR" sz="2200" baseline="-25000" dirty="0" smtClean="0"/>
              <a:t>β</a:t>
            </a:r>
            <a:endParaRPr lang="en-US" sz="2200" baseline="-25000" dirty="0"/>
          </a:p>
          <a:p>
            <a:r>
              <a:rPr lang="ru-RU" sz="2200" dirty="0" smtClean="0"/>
              <a:t>(без учета запятой)</a:t>
            </a:r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После работы выключить прибор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69401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77281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Величину плотности потока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β-излучения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поверхности вычислить по формуле: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528" y="4581128"/>
            <a:ext cx="81369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где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– коэффициент счёта прибора част/(см</a:t>
            </a:r>
            <a:r>
              <a:rPr kumimoji="0" lang="ru-RU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·мин·импульс).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Коэффициент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для прибора составляет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0,5 част/(см</a:t>
            </a:r>
            <a:r>
              <a:rPr kumimoji="0" lang="ru-RU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·мин·импульс).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3319511" cy="115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61394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39552" y="2060848"/>
            <a:ext cx="8363272" cy="4075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По  результатам проведенного эксперимента сделайте выводы</a:t>
            </a:r>
            <a:endParaRPr kumimoji="0" lang="ru-RU" sz="40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87624" y="2020824"/>
            <a:ext cx="6912768" cy="40751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Дозиметр-радиометр АНРИ-01-02 «СОСНА», точечный и плоский радиоактивные препараты (РП) в свинцовых домиках, три кюветы из комплекта прибора, набор веществ для исследования (стеклянная пластинка, картон, песок, зола, вода), секундомер, штатив.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ПРИБОРЫ И ПРИНАДЛЕЖНОСТИ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724970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1484784"/>
            <a:ext cx="81369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Радиометры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предназначены для измерения активности или плотности потока излучения. С помощью этих приборов определяют степень радиоактивного заражения поверхности земли, воздуха и других сред главным образом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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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распадчиками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Дозиметры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– предназначены для определения поглощенной, эквивалентной и экспозиционной дозы и мощности экспозиционной дозы (главным образом рентгеновского и 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-излучения).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48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Дозиметр-радиометр бытовой АНРИ –01 –02 “СОСНА” </a:t>
            </a:r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1779687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Дозиметр-радиометр предназначен для индивидуального использования населением с целью контроля радиационной обстановки на местности, в жилых и рабочих помещениях.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Он используется для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измерения мощности экспозиционной дозы рентгеновского и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γ-излучения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миллирентгенах в час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/ч) от 0,01 до 9,999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микрозивертах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час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мкЗв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/ч) путём умножения показаний прибора на  10.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измерения плотности потока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β-излучения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загрязнённых поверхностей в единицах – частиц/(см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·мин) от 10 до 5000 или частиц/(м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·с) от 1,66·10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 8,33·10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оценки объёмной активности радионуклидов в растворах (по изотопу 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137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в Кюри на литр (Ки/л) от 10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 10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или Беккерель на литр (Бк/л) от 3,7·10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 3,7·10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Необходимые формулы указаны на задней крышке прибора.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360233" cy="440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="" xmlns:p14="http://schemas.microsoft.com/office/powerpoint/2010/main" val="756015951"/>
              </p:ext>
            </p:extLst>
          </p:nvPr>
        </p:nvGraphicFramePr>
        <p:xfrm>
          <a:off x="4211960" y="2204864"/>
          <a:ext cx="4392488" cy="3683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016"/>
                <a:gridCol w="376347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Цифровое табло</a:t>
                      </a:r>
                      <a:endParaRPr lang="ru-RU" sz="1800" b="0" dirty="0"/>
                    </a:p>
                  </a:txBody>
                  <a:tcPr/>
                </a:tc>
              </a:tr>
              <a:tr h="3348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Гнездо подключения выносных блоков детектирования</a:t>
                      </a:r>
                      <a:endParaRPr lang="ru-RU" sz="1800" b="0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Переключатель</a:t>
                      </a:r>
                      <a:r>
                        <a:rPr lang="ru-RU" sz="1800" baseline="0" dirty="0" smtClean="0"/>
                        <a:t> режимов работы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Кнопка контроля </a:t>
                      </a:r>
                      <a:r>
                        <a:rPr lang="ru-RU" sz="1800" dirty="0" err="1" smtClean="0"/>
                        <a:t>работоспособ-ности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smtClean="0"/>
                        <a:t>прибора</a:t>
                      </a:r>
                      <a:endParaRPr lang="ru-RU" sz="1800" b="0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Кнопка «пуск»</a:t>
                      </a:r>
                      <a:endParaRPr lang="ru-RU" sz="18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Выключатель питания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Кнопка «стоп»</a:t>
                      </a:r>
                      <a:endParaRPr lang="ru-RU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ОПИСАНИЕ ПРИБОРА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864887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148219" cy="4324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="" xmlns:p14="http://schemas.microsoft.com/office/powerpoint/2010/main" val="2788906133"/>
              </p:ext>
            </p:extLst>
          </p:nvPr>
        </p:nvGraphicFramePr>
        <p:xfrm>
          <a:off x="4139952" y="2132856"/>
          <a:ext cx="4608512" cy="275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948"/>
                <a:gridCol w="38065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Крышка отсека элемента питания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Задняя крышка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Фиксатор задней крышки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пломбировки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Защитная прокладка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Рамка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прибора (продолжение)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91310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365104"/>
            <a:ext cx="8536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ПОРЯДОК ВЫПОЛНЕНИЯ РАБОТЫ</a:t>
            </a:r>
            <a:endParaRPr lang="ru-RU" sz="4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211960" y="2204864"/>
            <a:ext cx="4392488" cy="1368152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1</a:t>
            </a:r>
            <a:r>
              <a:rPr lang="ru-RU" sz="2400" b="1" dirty="0" smtClean="0"/>
              <a:t>. Проверка </a:t>
            </a:r>
            <a:r>
              <a:rPr lang="ru-RU" sz="2400" b="1" dirty="0" smtClean="0"/>
              <a:t>исправности электронной пересчетной схемы </a:t>
            </a:r>
            <a:r>
              <a:rPr lang="ru-RU" sz="2400" b="1" dirty="0" smtClean="0"/>
              <a:t>и таймера</a:t>
            </a:r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Подготовка прибора </a:t>
            </a:r>
            <a:br>
              <a:rPr lang="ru-RU" sz="2200" dirty="0" smtClean="0"/>
            </a:br>
            <a:r>
              <a:rPr lang="ru-RU" sz="2200" dirty="0" smtClean="0"/>
              <a:t>к работе</a:t>
            </a:r>
            <a:endParaRPr lang="ru-RU" sz="2200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2644078" cy="4454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11960" y="3645024"/>
            <a:ext cx="44644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Перевести переключатель «режим работы» в положение «МД»</a:t>
            </a:r>
            <a:endParaRPr kumimoji="0" lang="ru-RU" sz="24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6365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334</TotalTime>
  <Words>855</Words>
  <Application>Microsoft Office PowerPoint</Application>
  <PresentationFormat>Экран (4:3)</PresentationFormat>
  <Paragraphs>143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BlackTie</vt:lpstr>
      <vt:lpstr>Слайд 1</vt:lpstr>
      <vt:lpstr>ЦЕЛЬ РАБОТЫ</vt:lpstr>
      <vt:lpstr>ПРИБОРЫ И ПРИНАДЛЕЖНОСТИ</vt:lpstr>
      <vt:lpstr>Слайд 4</vt:lpstr>
      <vt:lpstr>Дозиметр-радиометр бытовой АНРИ –01 –02 “СОСНА” </vt:lpstr>
      <vt:lpstr>ОПИСАНИЕ ПРИБОРА</vt:lpstr>
      <vt:lpstr>Описание прибора (продолжение)</vt:lpstr>
      <vt:lpstr>Слайд 8</vt:lpstr>
      <vt:lpstr>Подготовка прибора  к работе</vt:lpstr>
      <vt:lpstr>Подготовка прибора  к работе</vt:lpstr>
      <vt:lpstr>Подготовка прибора  к работе</vt:lpstr>
      <vt:lpstr>Подготовка прибора  к работе</vt:lpstr>
      <vt:lpstr>Работа в режиме поиск</vt:lpstr>
      <vt:lpstr>Работа в режиме поиск</vt:lpstr>
      <vt:lpstr>Работа в режиме поиск</vt:lpstr>
      <vt:lpstr>Работа в режиме поиск</vt:lpstr>
      <vt:lpstr>Работа в режиме поиск</vt:lpstr>
      <vt:lpstr>Работа в режиме поиск</vt:lpstr>
      <vt:lpstr>Работа прибора в режиме измерения мощности экспозиционной дозы γ-излучения</vt:lpstr>
      <vt:lpstr>Работа прибора в режиме измерения плотности потока β-излучения с загрязнённых поверхностей</vt:lpstr>
      <vt:lpstr>Слайд 21</vt:lpstr>
      <vt:lpstr>Слайд 22</vt:lpstr>
      <vt:lpstr>Ход работы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admin</cp:lastModifiedBy>
  <cp:revision>32</cp:revision>
  <dcterms:created xsi:type="dcterms:W3CDTF">2016-04-17T19:00:15Z</dcterms:created>
  <dcterms:modified xsi:type="dcterms:W3CDTF">2016-05-09T20:40:02Z</dcterms:modified>
</cp:coreProperties>
</file>