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6" r:id="rId6"/>
    <p:sldId id="268" r:id="rId7"/>
    <p:sldId id="270" r:id="rId8"/>
    <p:sldId id="269" r:id="rId9"/>
    <p:sldId id="271" r:id="rId10"/>
    <p:sldId id="272" r:id="rId11"/>
    <p:sldId id="273" r:id="rId12"/>
    <p:sldId id="257" r:id="rId13"/>
    <p:sldId id="274" r:id="rId14"/>
    <p:sldId id="283" r:id="rId15"/>
    <p:sldId id="275" r:id="rId16"/>
    <p:sldId id="258" r:id="rId17"/>
    <p:sldId id="285" r:id="rId18"/>
    <p:sldId id="276" r:id="rId19"/>
    <p:sldId id="284" r:id="rId20"/>
    <p:sldId id="277" r:id="rId21"/>
    <p:sldId id="278" r:id="rId22"/>
    <p:sldId id="287" r:id="rId23"/>
    <p:sldId id="289" r:id="rId24"/>
    <p:sldId id="286" r:id="rId25"/>
    <p:sldId id="288" r:id="rId26"/>
    <p:sldId id="259" r:id="rId27"/>
    <p:sldId id="290" r:id="rId28"/>
    <p:sldId id="291" r:id="rId29"/>
    <p:sldId id="260" r:id="rId30"/>
    <p:sldId id="292" r:id="rId31"/>
    <p:sldId id="293" r:id="rId32"/>
    <p:sldId id="281" r:id="rId33"/>
    <p:sldId id="280" r:id="rId34"/>
    <p:sldId id="294" r:id="rId35"/>
    <p:sldId id="279" r:id="rId36"/>
    <p:sldId id="295" r:id="rId37"/>
    <p:sldId id="296" r:id="rId38"/>
    <p:sldId id="297" r:id="rId39"/>
    <p:sldId id="261" r:id="rId40"/>
    <p:sldId id="298" r:id="rId41"/>
    <p:sldId id="299" r:id="rId42"/>
    <p:sldId id="26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660"/>
  </p:normalViewPr>
  <p:slideViewPr>
    <p:cSldViewPr>
      <p:cViewPr>
        <p:scale>
          <a:sx n="75" d="100"/>
          <a:sy n="75" d="100"/>
        </p:scale>
        <p:origin x="-21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9333-E441-4DF3-938B-D0C19B9CE77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615B-FE5F-4EF4-BCF4-1BFA5E517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060848"/>
            <a:ext cx="4104456" cy="4250903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i="1" dirty="0">
                <a:ln w="50800"/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ИЗМЕРЕНИЕ РАЗМЕРОВ МАЛЫХ ОБЪЕКТОВ</a:t>
            </a:r>
            <a:br>
              <a:rPr lang="ru-RU" sz="4000" b="1" i="1" dirty="0">
                <a:ln w="50800"/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50800"/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МИКРОСКОПА</a:t>
            </a:r>
            <a:r>
              <a:rPr lang="ru-RU" b="1" dirty="0">
                <a:ln w="50800"/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lumMod val="85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32848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Съёмная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микрофотонасадка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фотонасад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4032448" cy="505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59632" y="836712"/>
            <a:ext cx="45365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опорный хомут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вертикальная насадка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– кассета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фотокамера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крепежный винт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– корпус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визуальная трубка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8 - подвижный окуляр с диоптрийным механизмом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дымчатый светофильтр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10 - промежуточная надставка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11 - спусковой трос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060849"/>
            <a:ext cx="4104456" cy="367240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i="1" dirty="0" smtClean="0">
                <a:ln w="50800"/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endParaRPr lang="ru-RU" b="1" dirty="0">
              <a:ln w="50800"/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028384" cy="64807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микроскопа к работе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980728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Вращением револьвера установите рабочий объектив (либо 9х0,2; либо 8х0,2)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1-я цифра – увеличение объектива,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 цифра – числовая апертура – 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859.JPG"/>
          <p:cNvPicPr>
            <a:picLocks noChangeAspect="1"/>
          </p:cNvPicPr>
          <p:nvPr/>
        </p:nvPicPr>
        <p:blipFill>
          <a:blip r:embed="rId3" cstate="print"/>
          <a:srcRect l="25588" t="18501" r="26375" b="25850"/>
          <a:stretch>
            <a:fillRect/>
          </a:stretch>
        </p:blipFill>
        <p:spPr>
          <a:xfrm>
            <a:off x="2843808" y="2762040"/>
            <a:ext cx="4248472" cy="369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504056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микроскопа к работе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652046"/>
            <a:ext cx="7416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Включите осветитель,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зеркало микроскопа повернуть плоской поверхностью к осветителю под углом 45º к оси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конденсора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Направить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пучок света на зеркало и вращать его до тех пор, пока поле зрения не будет ярко и равномерно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освещено.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504056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микроскопа к работе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11660" y="1021378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Закройте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затвор фотокамеры поворотом переключателя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b="31232"/>
          <a:stretch/>
        </p:blipFill>
        <p:spPr>
          <a:xfrm>
            <a:off x="2319329" y="2132856"/>
            <a:ext cx="586852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0614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504056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микроскопа к работе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764704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открыть диафрагму конденсора и перемещением его добиться оптимальной равномерной освещённости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фотонасадки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4" b="15160"/>
          <a:stretch/>
        </p:blipFill>
        <p:spPr>
          <a:xfrm>
            <a:off x="2663788" y="2276872"/>
            <a:ext cx="5040560" cy="396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812360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микроскопа с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endParaRPr lang="ru-RU" sz="32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75656" y="2401677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 тетрадь: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выполнения работы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№1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микроскопа с </a:t>
            </a:r>
            <a:r>
              <a:rPr lang="ru-RU" sz="2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812360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микроскопа с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endParaRPr lang="ru-RU" sz="32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75656" y="1484785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оместить объект-микрометр на предметный столик и вращением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рукоятки добиться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резкого изображения сетки объект-микрометра на матовом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2395838" cy="319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79" y="3212976"/>
            <a:ext cx="2395838" cy="319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29" y="3212976"/>
            <a:ext cx="2395838" cy="319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78334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37512" cy="418058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микроскопа с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endParaRPr lang="ru-RU" sz="2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19672" y="1021378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сетки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объект-микрометра на матовом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стекле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2324" r="-346" b="-1478"/>
          <a:stretch/>
        </p:blipFill>
        <p:spPr>
          <a:xfrm>
            <a:off x="3131840" y="1829464"/>
            <a:ext cx="3672408" cy="445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37512" cy="418058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микроскопа с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endParaRPr lang="ru-RU" sz="2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51179" y="620688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змерить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линейкой на матовом стекле длину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целых увеличенных делений сетки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объект-микрометра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взять по возможности больше) – получим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340768"/>
            <a:ext cx="7042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рисунка записать в тетрадь длину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целых делений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и есть значение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ℓ.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69459" y="2348880"/>
            <a:ext cx="5472608" cy="4012158"/>
            <a:chOff x="1763688" y="2420888"/>
            <a:chExt cx="5472608" cy="401215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35" b="19479"/>
            <a:stretch/>
          </p:blipFill>
          <p:spPr>
            <a:xfrm>
              <a:off x="1763688" y="2420888"/>
              <a:ext cx="5472608" cy="40121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4860032" y="3089486"/>
              <a:ext cx="72008" cy="288032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491614">
              <a:off x="4929545" y="2974070"/>
              <a:ext cx="864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</a:rPr>
                <a:t>1 </a:t>
              </a:r>
              <a:r>
                <a:rPr lang="ru-RU" sz="900" b="1" dirty="0" smtClean="0">
                  <a:solidFill>
                    <a:schemeClr val="bg1"/>
                  </a:solidFill>
                </a:rPr>
                <a:t>деление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4644008" y="3177017"/>
              <a:ext cx="288032" cy="900055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491614">
              <a:off x="4773715" y="3403883"/>
              <a:ext cx="8640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ysClr val="windowText" lastClr="000000"/>
                  </a:solidFill>
                </a:rPr>
                <a:t>3</a:t>
              </a:r>
              <a:r>
                <a:rPr lang="en-US" sz="900" b="1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ru-RU" sz="900" b="1" dirty="0" smtClean="0">
                  <a:solidFill>
                    <a:sysClr val="windowText" lastClr="000000"/>
                  </a:solidFill>
                </a:rPr>
                <a:t>деления</a:t>
              </a:r>
              <a:endParaRPr lang="ru-RU" sz="9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94605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1412776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его разрешающей способности, ознакомление с возможностями его применения для решения практических задач.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Приборы и принадлежности: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биологический микроскоп, микрофотонасадка, объект-микрометр, объекты для исследований.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509520" cy="432048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увеличения микроскопа и микроскопа с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2"/>
              <p:cNvSpPr>
                <a:spLocks noChangeArrowheads="1"/>
              </p:cNvSpPr>
              <p:nvPr/>
            </p:nvSpPr>
            <p:spPr bwMode="auto">
              <a:xfrm>
                <a:off x="1475656" y="764704"/>
                <a:ext cx="734481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685800" algn="l"/>
                  </a:tabLst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Зная цену деления шкалы объект-микрометра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=0,2 мм</m:t>
                    </m:r>
                  </m:oMath>
                </a14:m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вычислить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истинную длину 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делений: </a:t>
                </a:r>
              </a:p>
            </p:txBody>
          </p:sp>
        </mc:Choice>
        <mc:Fallback>
          <p:sp>
            <p:nvSpPr>
              <p:cNvPr id="1536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764704"/>
                <a:ext cx="734481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45" t="-5109" r="-1328" b="-160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75656" y="3789040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увеличение микроскопа: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75656" y="21328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микроскопа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равно: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051761"/>
              </p:ext>
            </p:extLst>
          </p:nvPr>
        </p:nvGraphicFramePr>
        <p:xfrm>
          <a:off x="4340225" y="1700213"/>
          <a:ext cx="11477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1700213"/>
                        <a:ext cx="11477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995936" y="2780928"/>
          <a:ext cx="2160240" cy="98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7" imgW="939392" imgH="431613" progId="Equation.DSMT4">
                  <p:embed/>
                </p:oleObj>
              </mc:Choice>
              <mc:Fallback>
                <p:oleObj name="Equation" r:id="rId7" imgW="939392" imgH="43161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80928"/>
                        <a:ext cx="2160240" cy="981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283969" y="4365103"/>
          <a:ext cx="1492532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9" imgW="723586" imgH="418918" progId="Equation.DSMT4">
                  <p:embed/>
                </p:oleObj>
              </mc:Choice>
              <mc:Fallback>
                <p:oleObj name="Equation" r:id="rId9" imgW="723586" imgH="418918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9" y="4365103"/>
                        <a:ext cx="1492532" cy="86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91680" y="544522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и все вычисления записать в тетрадь.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5656" y="2586343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4: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 тетрадь: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№2.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03648" y="1340768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оместите на место объект-микрометра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проволоку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вращением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рукоятки добейтесь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резкого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изображения проволоки на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2289702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2289702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4"/>
            <a:ext cx="2289702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8527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03648" y="1525434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Добиться четкого изображения проволоки на матовом стекле.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8" b="18474"/>
          <a:stretch/>
        </p:blipFill>
        <p:spPr>
          <a:xfrm>
            <a:off x="2339752" y="2492896"/>
            <a:ext cx="5904656" cy="371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49017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63688" y="1347865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Измерьте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диаметр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ℓ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проволоки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 t="11606" r="17012" b="41056"/>
          <a:stretch/>
        </p:blipFill>
        <p:spPr>
          <a:xfrm rot="10800000">
            <a:off x="2339752" y="1952729"/>
            <a:ext cx="5256584" cy="366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47664" y="586798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данным рисунка записать в тетрадь значение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ℓ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1пр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78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11965" y="2276872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6: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Рассчитать по формуле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стинный диаметр первой проволоки.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Расчеты и полученные данные записать в тетрадь.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992296"/>
              </p:ext>
            </p:extLst>
          </p:nvPr>
        </p:nvGraphicFramePr>
        <p:xfrm>
          <a:off x="4389438" y="3933825"/>
          <a:ext cx="11588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4" imgW="571320" imgH="457200" progId="Equation.DSMT4">
                  <p:embed/>
                </p:oleObj>
              </mc:Choice>
              <mc:Fallback>
                <p:oleObj name="Equation" r:id="rId4" imgW="5713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933825"/>
                        <a:ext cx="11588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55892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микроскопа с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фотонасадкой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которое мы определили в предыдущем опыте.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6284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698976" cy="634082"/>
          </a:xfrm>
        </p:spPr>
        <p:txBody>
          <a:bodyPr>
            <a:noAutofit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31640" y="724054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диаметр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и третьей проволок.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 результаты запишите в тетрадь.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37593" r="25458" b="1121"/>
          <a:stretch/>
        </p:blipFill>
        <p:spPr>
          <a:xfrm>
            <a:off x="1691680" y="2060847"/>
            <a:ext cx="3168352" cy="448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t="30542" r="27332" b="12764"/>
          <a:stretch/>
        </p:blipFill>
        <p:spPr>
          <a:xfrm>
            <a:off x="5364088" y="2060848"/>
            <a:ext cx="3096344" cy="447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5698976" cy="634082"/>
          </a:xfrm>
        </p:spPr>
        <p:txBody>
          <a:bodyPr>
            <a:noAutofit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31640" y="724054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Поместите на место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образца с проволоками семена ликоподия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вращением микрометрического винта добиться резкого изображения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семян (фото справа).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25081" r="12449"/>
          <a:stretch/>
        </p:blipFill>
        <p:spPr>
          <a:xfrm>
            <a:off x="5584371" y="2132856"/>
            <a:ext cx="3020077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9695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микроскопа  с насадкой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11965" y="1412776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8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данным рисунка записать в тетрадь значение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ℓ</a:t>
            </a:r>
            <a:r>
              <a:rPr lang="ru-RU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диаметр одного семени. Р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ассчитать по формуле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стинный диаметр семени ликоподия.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Расчеты и полученные данные записать в тетрадь.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80685"/>
              </p:ext>
            </p:extLst>
          </p:nvPr>
        </p:nvGraphicFramePr>
        <p:xfrm>
          <a:off x="7308304" y="3933056"/>
          <a:ext cx="1081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4" imgW="533160" imgH="431640" progId="Equation.DSMT4">
                  <p:embed/>
                </p:oleObj>
              </mc:Choice>
              <mc:Fallback>
                <p:oleObj name="Equation" r:id="rId4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33056"/>
                        <a:ext cx="108108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37002" r="16313" b="33636"/>
          <a:stretch/>
        </p:blipFill>
        <p:spPr>
          <a:xfrm>
            <a:off x="1763688" y="3068960"/>
            <a:ext cx="5184576" cy="319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1838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11144" cy="11430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цены деления и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размеров предметов с помощью окулярной сетки (шкалы)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08650" y="2708920"/>
            <a:ext cx="74838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9: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 тетрадь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№3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цены деления и  размеров предметов с помощью окулярной сетки (шкалы)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9552" y="2420888"/>
            <a:ext cx="4824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Микроскоп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оптический прибор, предназначенный для получения увеличенных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изо-бражений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малых объектов, невидимых невооружённым глазом.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52939"/>
            <a:ext cx="3395472" cy="550506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11144" cy="11430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цены деления и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размеров предметов с помощью окулярной сетки (шкалы)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03648" y="1351221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найдите цену деления окулярной сетки (шкалы), для этого: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переключите микроскоп на визуальную трубку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отк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ройте затвор фотокамеры поворотом переключателя влево.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3" b="27233"/>
          <a:stretch/>
        </p:blipFill>
        <p:spPr>
          <a:xfrm>
            <a:off x="2627784" y="2852936"/>
            <a:ext cx="50735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1155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75656" y="1052736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предметный столик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объект-микрометр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вращением </a:t>
            </a: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рукоятки добейтесь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резкого изображения сетки объект-микрометра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окуляре.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60648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5978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59780"/>
            <a:ext cx="21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5" t="17193" r="8090" b="37890"/>
          <a:stretch/>
        </p:blipFill>
        <p:spPr>
          <a:xfrm>
            <a:off x="6084168" y="2959779"/>
            <a:ext cx="2800876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8553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75656" y="1237402"/>
            <a:ext cx="7344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Поворачивая объект-микрометр,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совместите в поле зрения две шкалы – окуляра и объект-микрометра;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60648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47664" y="2127407"/>
            <a:ext cx="4104456" cy="4081947"/>
            <a:chOff x="1547664" y="2127407"/>
            <a:chExt cx="4104456" cy="408194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76" t="38088" r="26437" b="44094"/>
            <a:stretch/>
          </p:blipFill>
          <p:spPr>
            <a:xfrm>
              <a:off x="1547664" y="2127407"/>
              <a:ext cx="4104456" cy="4081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Прямая со стрелкой 10"/>
            <p:cNvCxnSpPr/>
            <p:nvPr/>
          </p:nvCxnSpPr>
          <p:spPr>
            <a:xfrm>
              <a:off x="2051720" y="2780928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051720" y="2636912"/>
              <a:ext cx="16561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95736" y="270892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N=1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7784" y="234888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N=2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2879812" y="3284984"/>
              <a:ext cx="288032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879812" y="3429000"/>
              <a:ext cx="1044116" cy="0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71800" y="294643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n=5</a:t>
              </a:r>
              <a:endPara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9832" y="335699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n=20</a:t>
              </a:r>
              <a:endPara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849482" y="2829552"/>
            <a:ext cx="30243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данным рисунка рассчитать количество делений окулярной сетки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двумя делениями объекта-микрометра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= 2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 данные записать в тетрадь.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906888" cy="648072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75656" y="810725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делений сетки окуляра совпадают с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делениями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объект-микрометра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выполняется равенство: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492896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цена деления окулярной сетки (шкалы):</a:t>
            </a:r>
            <a:endParaRPr lang="ru-RU" sz="2400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923928" y="1988840"/>
          <a:ext cx="2032495" cy="43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quation" r:id="rId4" imgW="812520" imgH="228600" progId="Equation.DSMT4">
                  <p:embed/>
                </p:oleObj>
              </mc:Choice>
              <mc:Fallback>
                <p:oleObj name="Equation" r:id="rId4" imgW="81252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988840"/>
                        <a:ext cx="2032495" cy="431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067944" y="3068960"/>
          <a:ext cx="1714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6" imgW="685800" imgH="393480" progId="Equation.DSMT4">
                  <p:embed/>
                </p:oleObj>
              </mc:Choice>
              <mc:Fallback>
                <p:oleObj name="Equation" r:id="rId6" imgW="6858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068960"/>
                        <a:ext cx="17145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5656" y="4919101"/>
            <a:ext cx="7483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Рассчитать по формуле цену деления окулярной сетки </a:t>
            </a:r>
            <a:r>
              <a:rPr lang="el-GR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Расчеты записать в тетрадь.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691679" y="4542226"/>
                <a:ext cx="1437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/>
                          <a:cs typeface="Times New Roman" pitchFamily="18" charset="0"/>
                        </a:rPr>
                        <m:t>=0,2 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79" y="4542226"/>
                <a:ext cx="143744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шкалы)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03648" y="1340768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оместите на место объект-микрометра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проволоку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вращением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рукоятки добейтесь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резкого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изображения проволоки в окуляре.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2289702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2289702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4944"/>
            <a:ext cx="2289702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41850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75656" y="860287"/>
            <a:ext cx="7308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Перемещая проволочки на предметном столике совместите их с окулярной сеткой так, как показано на рисунке.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188640"/>
            <a:ext cx="49068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27203" r="11982" b="27137"/>
          <a:stretch/>
        </p:blipFill>
        <p:spPr>
          <a:xfrm>
            <a:off x="2501516" y="2204864"/>
            <a:ext cx="5256584" cy="411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50504" y="5402833"/>
            <a:ext cx="7308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11: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рисунку определите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делений шкалы сетки, укладывающееся в диаметре проволочки.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u-RU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формуле рассчитать истинный диаметр проволочки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188640"/>
            <a:ext cx="49068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45631"/>
              </p:ext>
            </p:extLst>
          </p:nvPr>
        </p:nvGraphicFramePr>
        <p:xfrm>
          <a:off x="7092280" y="5864498"/>
          <a:ext cx="1152128" cy="4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4" imgW="558800" imgH="228600" progId="Equation.DSMT4">
                  <p:embed/>
                </p:oleObj>
              </mc:Choice>
              <mc:Fallback>
                <p:oleObj name="Equation" r:id="rId4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864498"/>
                        <a:ext cx="1152128" cy="46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t="41035" r="37876" b="41199"/>
          <a:stretch/>
        </p:blipFill>
        <p:spPr>
          <a:xfrm>
            <a:off x="3056382" y="1124744"/>
            <a:ext cx="4467946" cy="407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4407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50504" y="1119227"/>
            <a:ext cx="7308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12: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Аналогичным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образом рассчитать диаметры 2 и 3 проволочек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188640"/>
            <a:ext cx="49068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6940"/>
              </p:ext>
            </p:extLst>
          </p:nvPr>
        </p:nvGraphicFramePr>
        <p:xfrm>
          <a:off x="4211960" y="1439688"/>
          <a:ext cx="892696" cy="3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4" imgW="558800" imgH="228600" progId="Equation.DSMT4">
                  <p:embed/>
                </p:oleObj>
              </mc:Choice>
              <mc:Fallback>
                <p:oleObj name="Equation" r:id="rId4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439688"/>
                        <a:ext cx="892696" cy="363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1" t="34971" r="34094" b="48733"/>
          <a:stretch/>
        </p:blipFill>
        <p:spPr>
          <a:xfrm>
            <a:off x="1789694" y="1916832"/>
            <a:ext cx="3100040" cy="469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36877" r="47976" b="48981"/>
          <a:stretch/>
        </p:blipFill>
        <p:spPr>
          <a:xfrm>
            <a:off x="5364088" y="1916832"/>
            <a:ext cx="3406338" cy="469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6244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50504" y="1257726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13: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Аналогичным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образом рассчитать диаметр 1- 2 ликоподий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1920" y="188640"/>
            <a:ext cx="49068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размеров предметов с помощью окулярной сетки (шкалы)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3571"/>
              </p:ext>
            </p:extLst>
          </p:nvPr>
        </p:nvGraphicFramePr>
        <p:xfrm>
          <a:off x="4211960" y="1439688"/>
          <a:ext cx="892696" cy="3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4" imgW="558800" imgH="228600" progId="Equation.DSMT4">
                  <p:embed/>
                </p:oleObj>
              </mc:Choice>
              <mc:Fallback>
                <p:oleObj name="Equation" r:id="rId4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439688"/>
                        <a:ext cx="892696" cy="363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7" t="27962" r="39067" b="55385"/>
          <a:stretch/>
        </p:blipFill>
        <p:spPr>
          <a:xfrm>
            <a:off x="3347864" y="2074023"/>
            <a:ext cx="3958208" cy="411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9228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52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разрешающей способности микроскопа</a:t>
            </a:r>
            <a:endParaRPr lang="ru-RU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78092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 тетрадь: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№4.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разрешающей способности микроскопа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лучей в микроскопе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фотонасадкой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rcRect l="15573" t="13748" r="42017" b="41408"/>
          <a:stretch>
            <a:fillRect/>
          </a:stretch>
        </p:blipFill>
        <p:spPr>
          <a:xfrm>
            <a:off x="1547664" y="2132856"/>
            <a:ext cx="7147123" cy="346335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52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разрешающей способности микроскопа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03648" y="1124744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в тетрадь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числовую апертуру А, нанесённую на объективе (цифра с запятой), по формуле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75656" y="2636912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555 нм, определить предел разрешения микроскопа и разрешающую способность: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067944" y="1916832"/>
          <a:ext cx="140503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Equation" r:id="rId4" imgW="761669" imgH="393529" progId="Equation.DSMT4">
                  <p:embed/>
                </p:oleObj>
              </mc:Choice>
              <mc:Fallback>
                <p:oleObj name="Equation" r:id="rId4" imgW="7616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916832"/>
                        <a:ext cx="1405034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355976" y="3501008"/>
          <a:ext cx="864096" cy="78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Equation" r:id="rId6" imgW="431613" imgH="393529" progId="Equation.DSMT4">
                  <p:embed/>
                </p:oleObj>
              </mc:Choice>
              <mc:Fallback>
                <p:oleObj name="Equation" r:id="rId6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864096" cy="78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IMG_0859.JPG"/>
          <p:cNvPicPr>
            <a:picLocks noChangeAspect="1"/>
          </p:cNvPicPr>
          <p:nvPr/>
        </p:nvPicPr>
        <p:blipFill>
          <a:blip r:embed="rId8" cstate="print"/>
          <a:srcRect l="25588" t="18501" r="26375" b="25850"/>
          <a:stretch>
            <a:fillRect/>
          </a:stretch>
        </p:blipFill>
        <p:spPr>
          <a:xfrm>
            <a:off x="1763688" y="4293096"/>
            <a:ext cx="2658176" cy="230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56268" y="43797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1-я цифра – увеличение объектива,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 цифра – числовая апертура – 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1168" y="5877272"/>
            <a:ext cx="4308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все вычисления записать в тетрадь.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552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52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разрешающей способности микроскопа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03648" y="1124744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Зная числовую апертуру А, нанесённую на объективе (цифра с запятой), по формуле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75656" y="2636912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555 нм, определить предел разрешения микроскопа и разрешающую способность: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067944" y="1916832"/>
          <a:ext cx="140503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Equation" r:id="rId4" imgW="761669" imgH="393529" progId="Equation.DSMT4">
                  <p:embed/>
                </p:oleObj>
              </mc:Choice>
              <mc:Fallback>
                <p:oleObj name="Equation" r:id="rId4" imgW="7616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916832"/>
                        <a:ext cx="1405034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355976" y="3501008"/>
          <a:ext cx="864096" cy="78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6" imgW="431613" imgH="393529" progId="Equation.DSMT4">
                  <p:embed/>
                </p:oleObj>
              </mc:Choice>
              <mc:Fallback>
                <p:oleObj name="Equation" r:id="rId6" imgW="4316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01008"/>
                        <a:ext cx="864096" cy="78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IMG_0859.JPG"/>
          <p:cNvPicPr>
            <a:picLocks noChangeAspect="1"/>
          </p:cNvPicPr>
          <p:nvPr/>
        </p:nvPicPr>
        <p:blipFill>
          <a:blip r:embed="rId8" cstate="print"/>
          <a:srcRect l="25588" t="18501" r="26375" b="25850"/>
          <a:stretch>
            <a:fillRect/>
          </a:stretch>
        </p:blipFill>
        <p:spPr>
          <a:xfrm>
            <a:off x="1763688" y="4293096"/>
            <a:ext cx="2658176" cy="230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60168" y="501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1-я цифра – увеличение объектива,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 цифра – числовая апертура – 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505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14096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вывод</a:t>
            </a:r>
            <a:endParaRPr lang="ru-RU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лучей в микроскопе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фотонасадки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rcRect l="15350" t="10477" r="45275" b="32816"/>
          <a:stretch>
            <a:fillRect/>
          </a:stretch>
        </p:blipFill>
        <p:spPr>
          <a:xfrm>
            <a:off x="1907704" y="1821781"/>
            <a:ext cx="6552728" cy="432480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4968552" cy="8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установки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556792"/>
            <a:ext cx="41044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микроскопе различают три основные части: </a:t>
            </a:r>
          </a:p>
          <a:p>
            <a:pPr indent="3603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механическую </a:t>
            </a:r>
          </a:p>
          <a:p>
            <a:pPr indent="3603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оптическую </a:t>
            </a:r>
          </a:p>
          <a:p>
            <a:pPr indent="3603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осветительную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Picture 4" descr="микроско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6672"/>
            <a:ext cx="4032448" cy="59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4968552" cy="8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установки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микроско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6672"/>
            <a:ext cx="4032448" cy="59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331640" y="1379622"/>
            <a:ext cx="34563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тубусодержатель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основание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предметный столик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– рукоятка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грубой фокусировки)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микрометрический винт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тонкой фокусировки)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наклонный тубус микроскопа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револьверный механизм, в котором закреплены сменные объективы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– крепежный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764704"/>
            <a:ext cx="42484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Механическая часть :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4968552" cy="8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установки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340768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Оптическая часть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 из окуляров и набора объективов с разным увеличением.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64502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комплекту-ется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сменными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окуля-рами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объективами.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микроско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6672"/>
            <a:ext cx="4032448" cy="59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4968552" cy="8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установки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микроско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6672"/>
            <a:ext cx="4032448" cy="591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141277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– подвижное плосковогнутое зеркало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– конденсор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– диафрагма с рукояткой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– съёмный светофильтр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– рукоятка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8072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Осветительная часть: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1194</Words>
  <Application>Microsoft Office PowerPoint</Application>
  <PresentationFormat>Экран (4:3)</PresentationFormat>
  <Paragraphs>148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MathType 6.0 Equation</vt:lpstr>
      <vt:lpstr>Equation</vt:lpstr>
      <vt:lpstr>ИЗМЕРЕНИЕ РАЗМЕРОВ МАЛЫХ ОБЪЕКТОВ С ПОМОЩЬЮ МИКРОСКОПА </vt:lpstr>
      <vt:lpstr>Презентация PowerPoint</vt:lpstr>
      <vt:lpstr>Презентация PowerPoint</vt:lpstr>
      <vt:lpstr>Ход лучей в микроскопе  с фотонасадкой</vt:lpstr>
      <vt:lpstr>Ход лучей в микроскопе  без фотонасадки</vt:lpstr>
      <vt:lpstr>Описание установки</vt:lpstr>
      <vt:lpstr>Описание установки</vt:lpstr>
      <vt:lpstr>Описание установки</vt:lpstr>
      <vt:lpstr>Описание установки</vt:lpstr>
      <vt:lpstr>Съёмная микрофотонасадка </vt:lpstr>
      <vt:lpstr>ПОРЯДОК ВЫПОЛНЕНИЯ РАБОТЫ</vt:lpstr>
      <vt:lpstr>Подготовка микроскопа к работе</vt:lpstr>
      <vt:lpstr>Подготовка микроскопа к работе</vt:lpstr>
      <vt:lpstr>Подготовка микроскопа к работе</vt:lpstr>
      <vt:lpstr>Подготовка микроскопа к работе</vt:lpstr>
      <vt:lpstr>Определение увеличения микроскопа и микроскопа с фотонасадкой</vt:lpstr>
      <vt:lpstr>Определение увеличения микроскопа и микроскопа с фотонасадкой</vt:lpstr>
      <vt:lpstr>Определение увеличения микроскопа и микроскопа с фотонасадкой</vt:lpstr>
      <vt:lpstr>Определение увеличения микроскопа и микроскопа с фотонасадкой</vt:lpstr>
      <vt:lpstr>Определение увеличения микроскопа и микроскопа с фотонасадкой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размеров предметов с помощью микроскопа  с насадкой</vt:lpstr>
      <vt:lpstr>Определение цены деления и  размеров предметов с помощью окулярной сетки (шкалы)</vt:lpstr>
      <vt:lpstr>Определение цены деления и  размеров предметов с помощью окулярной сетки (шкалы)</vt:lpstr>
      <vt:lpstr>Презентация PowerPoint</vt:lpstr>
      <vt:lpstr>Презентация PowerPoint</vt:lpstr>
      <vt:lpstr>Определение размеров предметов с помощью окулярной сетки (шкалы)</vt:lpstr>
      <vt:lpstr>Определение размеров предметов с помощью окулярной сетки (шкалы)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разрешающей способности микроскопа</vt:lpstr>
      <vt:lpstr>Определение разрешающей способности микроскопа</vt:lpstr>
      <vt:lpstr>Определение разрешающей способности микроскопа</vt:lpstr>
      <vt:lpstr>Сделайте вывод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РАЗМЕРОВ МАЛЫХ ОБЪЕКТОВ С ПОМОЩЬЮ МИКРОСКОПА</dc:title>
  <dc:creator>admin</dc:creator>
  <cp:lastModifiedBy>Администратор</cp:lastModifiedBy>
  <cp:revision>66</cp:revision>
  <dcterms:created xsi:type="dcterms:W3CDTF">2016-04-27T06:08:12Z</dcterms:created>
  <dcterms:modified xsi:type="dcterms:W3CDTF">2020-04-03T21:12:43Z</dcterms:modified>
</cp:coreProperties>
</file>