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83" r:id="rId14"/>
    <p:sldId id="269" r:id="rId15"/>
    <p:sldId id="270" r:id="rId16"/>
    <p:sldId id="271" r:id="rId17"/>
    <p:sldId id="272" r:id="rId18"/>
    <p:sldId id="284" r:id="rId19"/>
    <p:sldId id="273" r:id="rId20"/>
    <p:sldId id="285" r:id="rId21"/>
    <p:sldId id="286" r:id="rId22"/>
    <p:sldId id="287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4B1156A-380E-4F78-BDF5-A606A8083BF9}" styleName="Средний стиль 4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ED083AE6-46FA-4A59-8FB0-9F97EB10719F}" styleName="Светлый стиль 3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Светлый стиль 2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D27102A9-8310-4765-A935-A1911B00CA55}" styleName="Светлый стиль 1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43" autoAdjust="0"/>
    <p:restoredTop sz="94660"/>
  </p:normalViewPr>
  <p:slideViewPr>
    <p:cSldViewPr snapToGrid="0">
      <p:cViewPr varScale="1">
        <p:scale>
          <a:sx n="71" d="100"/>
          <a:sy n="71" d="100"/>
        </p:scale>
        <p:origin x="45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wmf"/><Relationship Id="rId1" Type="http://schemas.openxmlformats.org/officeDocument/2006/relationships/image" Target="../media/image1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image" Target="../media/image28.w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158984" y="1792224"/>
            <a:ext cx="990599" cy="304799"/>
          </a:xfrm>
        </p:spPr>
        <p:txBody>
          <a:bodyPr/>
          <a:lstStyle>
            <a:lvl1pPr algn="l">
              <a:defRPr b="0">
                <a:solidFill>
                  <a:schemeClr val="bg1"/>
                </a:solidFill>
              </a:defRPr>
            </a:lvl1pPr>
          </a:lstStyle>
          <a:p>
            <a:fld id="{E9462EF3-3C4F-43EE-ACEE-D4B806740EA3}" type="datetimeFigureOut">
              <a:rPr lang="en-US" dirty="0"/>
              <a:pPr/>
              <a:t>4/4/2020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1976" y="3227832"/>
            <a:ext cx="3867912" cy="310896"/>
          </a:xfrm>
        </p:spPr>
        <p:txBody>
          <a:bodyPr/>
          <a:lstStyle>
            <a:lvl1pPr>
              <a:defRPr sz="10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8" name="Rectangle 7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7" y="4969927"/>
            <a:ext cx="8825657" cy="5667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7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43B39-165A-4B68-AA5C-581F5336313C}" type="datetimeFigureOut">
              <a:rPr lang="en-US" dirty="0"/>
              <a:t>4/4/2020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0704"/>
            <a:ext cx="8833104" cy="1371600"/>
          </a:xfrm>
          <a:prstGeom prst="rect">
            <a:avLst/>
          </a:prstGeom>
        </p:spPr>
        <p:txBody>
          <a:bodyPr anchor="ctr" anchorCtr="0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2144" y="3547872"/>
            <a:ext cx="8825659" cy="2478024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C8C57-33F9-4259-AC4F-0E3F5BEC9B94}" type="datetimeFigureOut">
              <a:rPr lang="en-US" dirty="0"/>
              <a:t>4/4/2020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6" name="Rectangle 1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7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2" name="TextBox 11"/>
          <p:cNvSpPr txBox="1"/>
          <p:nvPr/>
        </p:nvSpPr>
        <p:spPr bwMode="gray">
          <a:xfrm>
            <a:off x="898295" y="596767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 bwMode="gray">
          <a:xfrm>
            <a:off x="9715063" y="2629300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980517"/>
            <a:ext cx="8460983" cy="2698249"/>
          </a:xfrm>
          <a:prstGeom prst="rect">
            <a:avLst/>
          </a:prstGeom>
        </p:spPr>
        <p:txBody>
          <a:bodyPr anchor="ctr" anchorCtr="0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 bwMode="gray">
          <a:xfrm>
            <a:off x="1945945" y="3679987"/>
            <a:ext cx="7725772" cy="342174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400" cap="small" dirty="0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8"/>
            <a:ext cx="8825659" cy="997858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8772B-8FA2-401F-A0A1-A59855EDBC3E}" type="datetimeFigureOut">
              <a:rPr lang="en-US" dirty="0"/>
              <a:t>4/4/2020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3525"/>
            <a:ext cx="8865623" cy="1819656"/>
          </a:xfrm>
          <a:prstGeom prst="rect">
            <a:avLst/>
          </a:prstGeo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9200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D5BDE-5A90-4611-82E9-0FC5746D30C5}" type="datetimeFigureOut">
              <a:rPr lang="en-US" dirty="0"/>
              <a:t>4/4/2020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3129168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79764"/>
            <a:ext cx="3129168" cy="284729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5380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4"/>
            <a:ext cx="3145380" cy="284729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595032"/>
            <a:ext cx="3161029" cy="58473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79764"/>
            <a:ext cx="3161029" cy="284729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4991" y="2603500"/>
            <a:ext cx="32564" cy="3423554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5824" y="2603500"/>
            <a:ext cx="0" cy="3423554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DA17D-0BEA-4E76-A7FC-F7C188BC48D1}" type="datetimeFigureOut">
              <a:rPr lang="en-US" dirty="0"/>
              <a:t>4/4/2020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  <a:prstGeom prst="rect">
            <a:avLst/>
          </a:prstGeom>
        </p:spPr>
        <p:txBody>
          <a:bodyPr anchor="ctr" anchorCtr="0"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5"/>
            <a:ext cx="3050438" cy="57626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10916"/>
            <a:ext cx="2691242" cy="1584094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7"/>
            <a:ext cx="3050438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2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09108"/>
            <a:ext cx="3050438" cy="91257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3" y="4532842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3" y="5109107"/>
            <a:ext cx="3050438" cy="91794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4245" y="2603500"/>
            <a:ext cx="1" cy="3461811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7352" y="2603500"/>
            <a:ext cx="0" cy="3461811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9AC7D-18CA-4236-82B9-D75EB1D66EAE}" type="datetimeFigureOut">
              <a:rPr lang="en-US" dirty="0"/>
              <a:t>4/4/2020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595033"/>
            <a:ext cx="8825659" cy="3424768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8300E-C023-45CD-A0BE-EDB7A8C6EA8B}" type="datetimeFigureOut">
              <a:rPr lang="en-US" dirty="0"/>
              <a:t>4/4/2020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Rectangle 12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6"/>
            <a:ext cx="1441567" cy="4748591"/>
          </a:xfrm>
          <a:prstGeom prst="rect">
            <a:avLst/>
          </a:prstGeo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5"/>
            <a:ext cx="6256025" cy="474859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20EAD-E369-4933-8469-ED7764B56A1B}" type="datetimeFigureOut">
              <a:rPr lang="en-US" dirty="0"/>
              <a:t>4/4/2020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  <a:prstGeom prst="rect">
            <a:avLst/>
          </a:prstGeom>
        </p:spPr>
        <p:txBody>
          <a:bodyPr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C0EF2-9919-473B-8215-8616BAF10692}" type="datetimeFigureOut">
              <a:rPr lang="en-US" dirty="0"/>
              <a:t>4/4/2020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 b="1"/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Rectangle 8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9192"/>
            <a:ext cx="4343400" cy="2286000"/>
          </a:xfrm>
          <a:prstGeom prst="rect">
            <a:avLst/>
          </a:prstGeom>
        </p:spPr>
        <p:txBody>
          <a:bodyPr anchor="ctr" anchorCtr="0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4576" y="2679192"/>
            <a:ext cx="3758184" cy="2286000"/>
          </a:xfrm>
        </p:spPr>
        <p:txBody>
          <a:bodyPr anchor="ctr" anchorCtr="0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472EB-AC54-4713-BFC2-BEB621108C63}" type="datetimeFigureOut">
              <a:rPr lang="en-US" dirty="0"/>
              <a:t>4/4/2020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 b="1"/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69264"/>
            <a:ext cx="8825659" cy="704088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8032" cy="3416301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76" y="2603500"/>
            <a:ext cx="4828032" cy="341630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55A0C-791E-4545-B787-F98AD45CD761}" type="datetimeFigureOut">
              <a:rPr lang="en-US" dirty="0"/>
              <a:t>4/4/2020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69264"/>
            <a:ext cx="8825659" cy="7040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6040"/>
            <a:ext cx="48280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98448"/>
            <a:ext cx="4828032" cy="284378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76" y="2606040"/>
            <a:ext cx="48280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1" y="3187921"/>
            <a:ext cx="4825160" cy="2854311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36B77-F4F4-4427-AC4F-9A623798AD82}" type="datetimeFigureOut">
              <a:rPr lang="en-US" dirty="0"/>
              <a:t>4/4/2020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2144" y="969264"/>
            <a:ext cx="8825659" cy="704088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E790C-34EB-4565-8437-CACF4CDB7822}" type="datetimeFigureOut">
              <a:rPr lang="en-US" dirty="0"/>
              <a:t>4/4/2020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A4C11-22B8-4A4E-8126-B3AF6B948A8E}" type="datetimeFigureOut">
              <a:rPr lang="en-US" dirty="0"/>
              <a:t>4/4/2020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Rectangle 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298448"/>
            <a:ext cx="2793159" cy="1597152"/>
          </a:xfrm>
          <a:prstGeom prst="rect">
            <a:avLst/>
          </a:prstGeo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79008" y="1447800"/>
            <a:ext cx="5195997" cy="45720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3" y="3129280"/>
            <a:ext cx="2793159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D06B6-C816-4861-964D-15A98395707D}" type="datetimeFigureOut">
              <a:rPr lang="en-US" dirty="0"/>
              <a:t>4/4/2020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59" cy="173566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1A8AB-EA7C-4B1B-9D73-E2551851FABE}" type="datetimeFigureOut">
              <a:rPr lang="en-US" dirty="0"/>
              <a:t>4/4/2020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7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30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2760" y="6391656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90786BE5-D2A3-4BF0-8B30-D7403E61B3DC}" type="datetimeFigureOut">
              <a:rPr lang="en-US" dirty="0"/>
              <a:t>4/4/2020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7784" y="6391656"/>
            <a:ext cx="3867912" cy="310896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4.w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9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18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26.w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7" Type="http://schemas.openxmlformats.org/officeDocument/2006/relationships/image" Target="../media/image29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30.jpg"/><Relationship Id="rId4" Type="http://schemas.openxmlformats.org/officeDocument/2006/relationships/image" Target="../media/image28.w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.png"/><Relationship Id="rId4" Type="http://schemas.openxmlformats.org/officeDocument/2006/relationships/image" Target="../media/image4.w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7.w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432613" y="2367169"/>
            <a:ext cx="515022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ПРАКТИЧЕСКОЕ ПРИМЕНЕНИЕ ЛАЗЕРА</a:t>
            </a:r>
            <a:endParaRPr 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397" y="958868"/>
            <a:ext cx="3292683" cy="49402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967655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07990" y="1064310"/>
            <a:ext cx="8825658" cy="2677648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ПОРЯДОК ВЫПОЛНЕНИЯ РАБОТЫ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76126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0026" y="1184417"/>
            <a:ext cx="8825659" cy="704088"/>
          </a:xfrm>
        </p:spPr>
        <p:txBody>
          <a:bodyPr/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ОПЫТ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ОПРЕДЕЛЕНИЕ ПОКАЗАТЕЛЯ ПРЕЛОМЛЕНИЯ    ДИЭЛЕКТРИКА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87187" y="2766990"/>
            <a:ext cx="6580095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1. Установите на оптической скамье лазер 1, стеклянную пластинку 2 и параллельно скамье – экран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120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 Вставьте  лазер 1 в держатель 4 так, чтобы кнопка 5 выключателя была сверху, а метки на корпусе лазера и держателя совмещались. Закрепите лазер в этом положении винтом 6, слегка повернув его по часовой стрелке.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4761" y="2490392"/>
            <a:ext cx="4263838" cy="3477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4536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25822" y="2516885"/>
            <a:ext cx="7669307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ru-RU" sz="2400" spc="-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3. Взявшись сверху за крепление стеклянной </a:t>
            </a:r>
            <a:r>
              <a:rPr lang="ru-RU" sz="2400" spc="-5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пластинки, </a:t>
            </a:r>
            <a:r>
              <a:rPr lang="ru-RU" sz="2400" spc="-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поворотом её вокруг вертикальной оси совместите нулевой штрих шкалы лимба </a:t>
            </a:r>
            <a:r>
              <a:rPr lang="ru-RU" sz="2400" spc="-5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spc="-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 визирной </a:t>
            </a:r>
            <a:r>
              <a:rPr lang="ru-RU" sz="2400" spc="-5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стрелкой. 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120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4. Включите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лазер.</a:t>
            </a: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690026" y="1184417"/>
            <a:ext cx="8825659" cy="704088"/>
          </a:xfrm>
        </p:spPr>
        <p:txBody>
          <a:bodyPr/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ОПЫТ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ОПРЕДЕЛЕНИЕ ПОКАЗАТЕЛЯ ПРЕЛОМЛЕНИЯ    ДИЭЛЕКТРИКА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9662" y="2260599"/>
            <a:ext cx="3266515" cy="43553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584911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66882" y="2563082"/>
            <a:ext cx="697902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5. Медленно вращая стеклянную пластинку по часовой стрелке, проследите за перемещением двух пятен по экрану (пятна образуются из-за отражения света от передней и задней поверхности пластинки). 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690026" y="1184417"/>
            <a:ext cx="8825659" cy="704088"/>
          </a:xfrm>
        </p:spPr>
        <p:txBody>
          <a:bodyPr/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ОПЫТ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ОПРЕДЕЛЕНИЕ ПОКАЗАТЕЛЯ ПРЕЛОМЛЕНИЯ    ДИЭЛЕКТРИКА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10" y="2473061"/>
            <a:ext cx="3043519" cy="4058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Выгнутая вверх стрелка 5"/>
          <p:cNvSpPr/>
          <p:nvPr/>
        </p:nvSpPr>
        <p:spPr>
          <a:xfrm>
            <a:off x="923544" y="2625011"/>
            <a:ext cx="766482" cy="403412"/>
          </a:xfrm>
          <a:prstGeom prst="curved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85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03007" y="2530332"/>
            <a:ext cx="11187953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какой-то момент пятна практически исчезнут, а потом вновь появятся на экране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Угол падения, при котором пятна «исчезают» соответствует углу </a:t>
            </a:r>
            <a:r>
              <a:rPr lang="ru-RU" sz="2400" b="1" dirty="0" err="1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Брюстера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120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6. </a:t>
            </a:r>
            <a:r>
              <a:rPr lang="ru-RU" sz="2400" spc="-2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Определите </a:t>
            </a:r>
            <a:r>
              <a:rPr lang="ru-RU" sz="2400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 лимбу </a:t>
            </a:r>
            <a:r>
              <a:rPr lang="ru-RU" sz="2400" spc="-2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угол</a:t>
            </a:r>
            <a:r>
              <a:rPr lang="ru-RU" sz="2400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при котором яркость пятен минимальна.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120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7. Повторите опыт несколько раз, поворачивая пластинку поочерёдно по  и  против часовой стрелке.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120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8.  Выключите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лазер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690026" y="1184417"/>
            <a:ext cx="8825659" cy="704088"/>
          </a:xfrm>
        </p:spPr>
        <p:txBody>
          <a:bodyPr/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ОПЫТ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ОПРЕДЕЛЕНИЕ ПОКАЗАТЕЛЯ ПРЕЛОМЛЕНИЯ    ДИЭЛЕКТРИКА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60877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89573" y="2612439"/>
            <a:ext cx="58343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9.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Результаты опытов  запишите в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таблицу: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769898"/>
              </p:ext>
            </p:extLst>
          </p:nvPr>
        </p:nvGraphicFramePr>
        <p:xfrm>
          <a:off x="2639431" y="3256768"/>
          <a:ext cx="7368991" cy="94129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{ED083AE6-46FA-4A59-8FB0-9F97EB10719F}</a:tableStyleId>
              </a:tblPr>
              <a:tblGrid>
                <a:gridCol w="1101795"/>
                <a:gridCol w="1247633"/>
                <a:gridCol w="1210200"/>
                <a:gridCol w="1347302"/>
                <a:gridCol w="1347302"/>
                <a:gridCol w="1114759"/>
              </a:tblGrid>
              <a:tr h="4972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en-US" sz="2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440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α</a:t>
                      </a:r>
                      <a:r>
                        <a:rPr lang="ru-RU" sz="240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endParaRPr lang="en-US" sz="2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i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2400" i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</a:t>
                      </a:r>
                      <a:endParaRPr lang="en-US" sz="2000" b="0" i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i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</a:t>
                      </a:r>
                      <a:endParaRPr lang="en-US" sz="2000" b="0" i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i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</a:t>
                      </a:r>
                      <a:r>
                        <a:rPr lang="ru-RU" sz="2400" i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0" i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i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</a:t>
                      </a:r>
                      <a:r>
                        <a:rPr lang="ru-RU" sz="2400" i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0" i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i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</a:t>
                      </a:r>
                      <a:r>
                        <a:rPr lang="ru-RU" sz="2400" i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0" i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587188" y="4602835"/>
            <a:ext cx="107890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10.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Определите среднее значение угла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Брюстера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и по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формуле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рассчитайте показатель преломления стекла.</a:t>
            </a:r>
            <a:endParaRPr lang="en-US" sz="2400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690026" y="1184417"/>
            <a:ext cx="8825659" cy="704088"/>
          </a:xfrm>
        </p:spPr>
        <p:txBody>
          <a:bodyPr/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ОПЫТ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ОПРЕДЕЛЕНИЕ ПОКАЗАТЕЛЯ ПРЕЛОМЛЕНИЯ    ДИЭЛЕКТРИКА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4860685"/>
              </p:ext>
            </p:extLst>
          </p:nvPr>
        </p:nvGraphicFramePr>
        <p:xfrm>
          <a:off x="4500288" y="5566325"/>
          <a:ext cx="3448847" cy="10952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8" r:id="rId3" imgW="1409088" imgH="444307" progId="Equation.3">
                  <p:embed/>
                </p:oleObj>
              </mc:Choice>
              <mc:Fallback>
                <p:oleObj r:id="rId3" imgW="1409088" imgH="44430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0288" y="5566325"/>
                        <a:ext cx="3448847" cy="109524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294363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7378" y="1049946"/>
            <a:ext cx="9417244" cy="704088"/>
          </a:xfrm>
        </p:spPr>
        <p:txBody>
          <a:bodyPr/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ОПЫТ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ОПРЕДЕЛЕНИЕ МОНОХРОМАТИЧЕСКОГО КОЭФФИЦИЕНТА   ПОГЛОЩЕНИЯ ВЕЩЕСТВА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endParaRPr lang="en-US" sz="24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93059" y="2520478"/>
            <a:ext cx="10990730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1200"/>
              </a:spcAft>
              <a:buFont typeface="+mj-lt"/>
              <a:buAutoNum type="arabicPeriod"/>
              <a:tabLst>
                <a:tab pos="228600" algn="l"/>
              </a:tabLs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Установите на оптической скамье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лазер,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держатель для установки рамок с поглощающим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веществом, 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фотоэлемента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 присоединённым к нему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микроамперметром. 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120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  Включите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лазер.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1328" y="4130769"/>
            <a:ext cx="4684770" cy="2377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23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24435" y="3276617"/>
            <a:ext cx="450476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  <a:tabLst>
                <a:tab pos="228600" algn="l"/>
              </a:tabLst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3. Регулируя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положение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фото-элемента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винтом </a:t>
            </a:r>
            <a:r>
              <a:rPr lang="ru-RU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рейтора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направьте луч лазера в диафрагму фотоэлемента. 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387378" y="1049946"/>
            <a:ext cx="9417244" cy="704088"/>
          </a:xfrm>
        </p:spPr>
        <p:txBody>
          <a:bodyPr/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ОПЫТ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ОПРЕДЕЛЕНИЕ МОНОХРОМАТИЧЕСКОГО КОЭФФИЦИЕНТА   ПОГЛОЩЕНИЯ ВЕЩЕСТВА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endParaRPr lang="en-US" sz="2400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309"/>
          <a:stretch/>
        </p:blipFill>
        <p:spPr>
          <a:xfrm>
            <a:off x="5217458" y="2393576"/>
            <a:ext cx="6461754" cy="4155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671127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24435" y="2577370"/>
            <a:ext cx="111072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114300" algn="l"/>
              </a:tabLst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 Запишите показание 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J</a:t>
            </a:r>
            <a:r>
              <a:rPr lang="en-US" sz="2400" baseline="-25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микроамперметра в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таблицу.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387378" y="1049946"/>
            <a:ext cx="9417244" cy="704088"/>
          </a:xfrm>
        </p:spPr>
        <p:txBody>
          <a:bodyPr/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ОПЫТ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ОПРЕДЕЛЕНИЕ МОНОХРОМАТИЧЕСКОГО КОЭФФИЦИЕНТА   ПОГЛОЩЕНИЯ ВЕЩЕСТВА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endParaRPr lang="en-US" sz="2400" b="1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7465605"/>
              </p:ext>
            </p:extLst>
          </p:nvPr>
        </p:nvGraphicFramePr>
        <p:xfrm>
          <a:off x="524435" y="3357215"/>
          <a:ext cx="7368990" cy="169784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{ED083AE6-46FA-4A59-8FB0-9F97EB10719F}</a:tableStyleId>
              </a:tblPr>
              <a:tblGrid>
                <a:gridCol w="957020"/>
                <a:gridCol w="1083695"/>
                <a:gridCol w="1051181"/>
                <a:gridCol w="1170267"/>
                <a:gridCol w="1170267"/>
                <a:gridCol w="968280"/>
                <a:gridCol w="968280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4300" algn="l"/>
                        </a:tabLst>
                      </a:pP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440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4300" algn="l"/>
                        </a:tabLst>
                      </a:pP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lang="ru-RU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мм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 sz="2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n-US" sz="2400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n-US" sz="2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n-US" sz="2400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n-US" sz="2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0" i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400" b="0" i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440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4300" algn="l"/>
                        </a:tabLst>
                      </a:pPr>
                      <a:r>
                        <a:rPr lang="en-US" sz="2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J, </a:t>
                      </a:r>
                      <a:r>
                        <a:rPr lang="ru-RU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μА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400" b="0" i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400" b="0" i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400" b="0" i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400" b="0" i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400" b="0" i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0" i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55</a:t>
                      </a:r>
                      <a:endParaRPr lang="en-US" sz="2400" b="0" i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440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4300" algn="l"/>
                        </a:tabLst>
                      </a:pPr>
                      <a:r>
                        <a:rPr lang="ru-RU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400" b="0" i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400" b="0" i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400" b="0" i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400" b="0" i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400" b="0" i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400" b="0" i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43" t="14352" r="33824" b="29903"/>
          <a:stretch/>
        </p:blipFill>
        <p:spPr>
          <a:xfrm>
            <a:off x="8068237" y="2873188"/>
            <a:ext cx="3886200" cy="25651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Выгнутая вверх стрелка 3"/>
          <p:cNvSpPr/>
          <p:nvPr/>
        </p:nvSpPr>
        <p:spPr>
          <a:xfrm rot="10800000">
            <a:off x="7362263" y="4671817"/>
            <a:ext cx="2803712" cy="766483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3424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60293" y="2436772"/>
            <a:ext cx="527573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114300" algn="l"/>
              </a:tabLs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  Вставьте в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держатель рамку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№1 с одной пластинкой поглощающего вещества и запишите в таблицу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показание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микроамперметра –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ru-RU" sz="2400" baseline="-25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387378" y="1049946"/>
            <a:ext cx="9417244" cy="704088"/>
          </a:xfrm>
        </p:spPr>
        <p:txBody>
          <a:bodyPr/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ОПЫТ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ОПРЕДЕЛЕНИЕ МОНОХРОМАТИЧЕСКОГО КОЭФФИЦИЕНТА   ПОГЛОЩЕНИЯ ВЕЩЕСТВА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endParaRPr lang="en-US" sz="2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052"/>
          <a:stretch/>
        </p:blipFill>
        <p:spPr>
          <a:xfrm>
            <a:off x="5952163" y="2436772"/>
            <a:ext cx="5827462" cy="32782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22" t="26554" r="30294" b="29424"/>
          <a:stretch/>
        </p:blipFill>
        <p:spPr>
          <a:xfrm>
            <a:off x="1174375" y="4075886"/>
            <a:ext cx="4289612" cy="24742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641929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15215" y="942370"/>
            <a:ext cx="8825659" cy="704088"/>
          </a:xfrm>
        </p:spPr>
        <p:txBody>
          <a:bodyPr/>
          <a:lstStyle/>
          <a:p>
            <a:pPr algn="ctr"/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ЦЕЛЬ РАБОТЫ</a:t>
            </a:r>
            <a:endParaRPr lang="en-US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99248" y="2738735"/>
            <a:ext cx="1099969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Ознакомиться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 использованием некоторых свойства излучения лазера для определения физических характеристик веществ.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70062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46846" y="2660775"/>
            <a:ext cx="111924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114300" algn="l"/>
              </a:tabLst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6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 Выполните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пункт 5 с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другими рамками. Количество пластинок в рамке соответствует её номеру.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Данные занесите в таблицу.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 bwMode="gray">
          <a:xfrm>
            <a:off x="1387378" y="1049946"/>
            <a:ext cx="9417244" cy="7040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ОПЫТ </a:t>
            </a:r>
            <a:r>
              <a:rPr 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ОПРЕДЕЛЕНИЕ МОНОХРОМАТИЧЕСКОГО КОЭФФИЦИЕНТА   ПОГЛОЩЕНИЯ ВЕЩЕСТВА</a:t>
            </a:r>
            <a:r>
              <a:rPr lang="en-US" sz="2400" b="1" smtClean="0"/>
              <a:t/>
            </a:r>
            <a:br>
              <a:rPr lang="en-US" sz="2400" b="1" smtClean="0"/>
            </a:br>
            <a:endParaRPr lang="en-US" sz="2400" b="1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6547429"/>
              </p:ext>
            </p:extLst>
          </p:nvPr>
        </p:nvGraphicFramePr>
        <p:xfrm>
          <a:off x="690282" y="3921991"/>
          <a:ext cx="7368990" cy="169784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{ED083AE6-46FA-4A59-8FB0-9F97EB10719F}</a:tableStyleId>
              </a:tblPr>
              <a:tblGrid>
                <a:gridCol w="957020"/>
                <a:gridCol w="1083695"/>
                <a:gridCol w="1051181"/>
                <a:gridCol w="1170267"/>
                <a:gridCol w="1170267"/>
                <a:gridCol w="968280"/>
                <a:gridCol w="968280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4300" algn="l"/>
                        </a:tabLst>
                      </a:pP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440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4300" algn="l"/>
                        </a:tabLst>
                      </a:pP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lang="ru-RU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мм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 sz="2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n-US" sz="2400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n-US" sz="2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n-US" sz="2400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n-US" sz="2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0" i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400" b="0" i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440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4300" algn="l"/>
                        </a:tabLst>
                      </a:pPr>
                      <a:r>
                        <a:rPr lang="en-US" sz="2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J, </a:t>
                      </a:r>
                      <a:r>
                        <a:rPr lang="ru-RU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μА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0" i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52</a:t>
                      </a:r>
                      <a:endParaRPr lang="en-US" sz="2400" b="0" i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0" i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400" b="0" i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0" i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400" b="0" i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0" i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400" b="0" i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0" i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400" b="0" i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0" i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55</a:t>
                      </a:r>
                      <a:endParaRPr lang="en-US" sz="2400" b="0" i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440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4300" algn="l"/>
                        </a:tabLst>
                      </a:pPr>
                      <a:r>
                        <a:rPr lang="ru-RU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400" b="0" i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400" b="0" i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400" b="0" i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400" b="0" i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400" b="0" i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400" b="0" i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20" t="24622" r="28039"/>
          <a:stretch/>
        </p:blipFill>
        <p:spPr>
          <a:xfrm rot="5400000">
            <a:off x="8389475" y="3729538"/>
            <a:ext cx="2944909" cy="23831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772071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13139" y="2768351"/>
            <a:ext cx="111589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7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 Измерить микрометром толщину одной пластинки. Толщины поглощающих слоёв в рамках будут кратны их номерам. 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 bwMode="gray">
          <a:xfrm>
            <a:off x="1387378" y="1049946"/>
            <a:ext cx="9417244" cy="7040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ОПЫТ </a:t>
            </a:r>
            <a:r>
              <a:rPr 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ОПРЕДЕЛЕНИЕ МОНОХРОМАТИЧЕСКОГО КОЭФФИЦИЕНТА   ПОГЛОЩЕНИЯ ВЕЩЕСТВА</a:t>
            </a:r>
            <a:r>
              <a:rPr lang="en-US" sz="2400" b="1" smtClean="0"/>
              <a:t/>
            </a:r>
            <a:br>
              <a:rPr lang="en-US" sz="2400" b="1" smtClean="0"/>
            </a:br>
            <a:endParaRPr lang="en-US" sz="24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3" t="7415" r="13199" b="18180"/>
          <a:stretch/>
        </p:blipFill>
        <p:spPr>
          <a:xfrm>
            <a:off x="2942575" y="3599348"/>
            <a:ext cx="6300036" cy="30518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489012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13139" y="2768351"/>
            <a:ext cx="111589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8.  Занесите все измерения в таблицу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 bwMode="gray">
          <a:xfrm>
            <a:off x="1387378" y="1049946"/>
            <a:ext cx="9417244" cy="7040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ОПЫТ </a:t>
            </a:r>
            <a:r>
              <a:rPr 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ОПРЕДЕЛЕНИЕ МОНОХРОМАТИЧЕСКОГО КОЭФФИЦИЕНТА   ПОГЛОЩЕНИЯ ВЕЩЕСТВА</a:t>
            </a:r>
            <a:r>
              <a:rPr lang="en-US" sz="2400" b="1" smtClean="0"/>
              <a:t/>
            </a:r>
            <a:br>
              <a:rPr lang="en-US" sz="2400" b="1" smtClean="0"/>
            </a:br>
            <a:endParaRPr lang="en-US" sz="2400" b="1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2027499"/>
              </p:ext>
            </p:extLst>
          </p:nvPr>
        </p:nvGraphicFramePr>
        <p:xfrm>
          <a:off x="2408098" y="3518579"/>
          <a:ext cx="7368990" cy="169784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{ED083AE6-46FA-4A59-8FB0-9F97EB10719F}</a:tableStyleId>
              </a:tblPr>
              <a:tblGrid>
                <a:gridCol w="957020"/>
                <a:gridCol w="1083695"/>
                <a:gridCol w="1051181"/>
                <a:gridCol w="1170267"/>
                <a:gridCol w="1170267"/>
                <a:gridCol w="968280"/>
                <a:gridCol w="968280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4300" algn="l"/>
                        </a:tabLst>
                      </a:pP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440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4300" algn="l"/>
                        </a:tabLst>
                      </a:pP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lang="ru-RU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мм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0,12</a:t>
                      </a:r>
                      <a:endParaRPr lang="en-US" sz="2400" b="0" i="1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0,24</a:t>
                      </a:r>
                      <a:endParaRPr lang="en-US" sz="2400" b="0" i="1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0,36</a:t>
                      </a:r>
                      <a:endParaRPr lang="en-US" sz="2400" b="0" i="1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0,48</a:t>
                      </a:r>
                      <a:endParaRPr lang="en-US" sz="2400" b="0" i="1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0,60</a:t>
                      </a:r>
                      <a:endParaRPr lang="en-US" sz="2400" b="0" i="1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0" i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400" b="0" i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440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4300" algn="l"/>
                        </a:tabLst>
                      </a:pPr>
                      <a:r>
                        <a:rPr lang="en-US" sz="2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J, </a:t>
                      </a:r>
                      <a:r>
                        <a:rPr lang="ru-RU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μА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0" i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52</a:t>
                      </a:r>
                      <a:endParaRPr lang="en-US" sz="2400" b="0" i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0" i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  <a:endParaRPr lang="en-US" sz="2400" b="0" i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0" i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endParaRPr lang="en-US" sz="2400" b="0" i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0" i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  <a:endParaRPr lang="en-US" sz="2400" b="0" i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0" i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  <a:endParaRPr lang="en-US" sz="2400" b="0" i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0" i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55</a:t>
                      </a:r>
                      <a:endParaRPr lang="en-US" sz="2400" b="0" i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440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4300" algn="l"/>
                        </a:tabLst>
                      </a:pPr>
                      <a:r>
                        <a:rPr lang="ru-RU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400" b="0" i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400" b="0" i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400" b="0" i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400" b="0" i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400" b="0" i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400" b="0" i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698194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34520" y="2668833"/>
            <a:ext cx="1112295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Aft>
                <a:spcPts val="1200"/>
              </a:spcAft>
              <a:buAutoNum type="arabicPeriod" startAt="9"/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Постройте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график зависимости 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J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= f(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l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). </a:t>
            </a:r>
            <a:endParaRPr lang="en-US" sz="2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120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Так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как регистрируемая сила тока пропорциональна интенсивности пучка лазерного излучения, то  зависимость 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= f(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l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 будет аналогична 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J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= f(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l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). 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1200"/>
              </a:spcAft>
            </a:pP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10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 графике 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J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= f(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l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 разделите ординату 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J</a:t>
            </a:r>
            <a:r>
              <a:rPr lang="en-US" sz="2400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пополам и найдите толщину δ слоя ослабляющего интенсивность в два раза. 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387378" y="1049946"/>
            <a:ext cx="9417244" cy="704088"/>
          </a:xfrm>
        </p:spPr>
        <p:txBody>
          <a:bodyPr/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ОПЫТ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ОПРЕДЕЛЕНИЕ МОНОХРОМАТИЧЕСКОГО КОЭФФИЦИЕНТА   ПОГЛОЩЕНИЯ ВЕЩЕСТВА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3165604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71918" y="2537732"/>
            <a:ext cx="11248163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11. Рассчитайте μ по формуле:</a:t>
            </a:r>
            <a:endParaRPr lang="en-US" sz="2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120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12.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Рассчитайте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оптическую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плотность вещества 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для каждого опыта и построите график зависимости D = f(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l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  <a:endParaRPr lang="en-US" sz="2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1200"/>
              </a:spcAft>
            </a:pP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120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 графику D = f(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l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 определить тангенс угла наклона линии графика к оси абсцисс, который численно равен μ с поправкой на коэффициент 0,43, т.е. 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1200"/>
              </a:spcAft>
            </a:pPr>
            <a:endParaRPr lang="en-US" sz="2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1200"/>
              </a:spcAft>
            </a:pP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1200"/>
              </a:spcAft>
            </a:pPr>
            <a:endParaRPr lang="en-US" sz="2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1200"/>
              </a:spcAft>
            </a:pP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endParaRPr lang="en-US" sz="2400" dirty="0"/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1387378" y="1049946"/>
            <a:ext cx="9417244" cy="704088"/>
          </a:xfrm>
        </p:spPr>
        <p:txBody>
          <a:bodyPr/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ОПЫТ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ОПРЕДЕЛЕНИЕ МОНОХРОМАТИЧЕСКОГО КОЭФФИЦИЕНТА   ПОГЛОЩЕНИЯ ВЕЩЕСТВА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endParaRPr lang="en-US" sz="2400" b="1" dirty="0"/>
          </a:p>
        </p:txBody>
      </p:sp>
      <p:graphicFrame>
        <p:nvGraphicFramePr>
          <p:cNvPr id="11" name="Объ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4215322"/>
              </p:ext>
            </p:extLst>
          </p:nvPr>
        </p:nvGraphicFramePr>
        <p:xfrm>
          <a:off x="4889694" y="2358922"/>
          <a:ext cx="1462088" cy="781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2" name="Equation" r:id="rId3" imgW="736560" imgH="393480" progId="Equation.DSMT4">
                  <p:embed/>
                </p:oleObj>
              </mc:Choice>
              <mc:Fallback>
                <p:oleObj name="Equation" r:id="rId3" imgW="73656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89694" y="2358922"/>
                        <a:ext cx="1462088" cy="7810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Объект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1598306"/>
              </p:ext>
            </p:extLst>
          </p:nvPr>
        </p:nvGraphicFramePr>
        <p:xfrm>
          <a:off x="4586483" y="3673741"/>
          <a:ext cx="2344737" cy="781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3" name="Equation" r:id="rId5" imgW="1180800" imgH="393480" progId="Equation.DSMT4">
                  <p:embed/>
                </p:oleObj>
              </mc:Choice>
              <mc:Fallback>
                <p:oleObj name="Equation" r:id="rId5" imgW="118080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86483" y="3673741"/>
                        <a:ext cx="2344737" cy="7810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Объект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3134440"/>
              </p:ext>
            </p:extLst>
          </p:nvPr>
        </p:nvGraphicFramePr>
        <p:xfrm>
          <a:off x="5165920" y="5287113"/>
          <a:ext cx="1185862" cy="830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4" name="Equation" r:id="rId7" imgW="596880" imgH="419040" progId="Equation.DSMT4">
                  <p:embed/>
                </p:oleObj>
              </mc:Choice>
              <mc:Fallback>
                <p:oleObj name="Equation" r:id="rId7" imgW="596880" imgH="419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65920" y="5287113"/>
                        <a:ext cx="1185862" cy="8302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580951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3085" y="1130629"/>
            <a:ext cx="8825659" cy="704088"/>
          </a:xfrm>
        </p:spPr>
        <p:txBody>
          <a:bodyPr/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ОПЫТ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ОПРЕДЕЛЕНИЕ ДЛИНЫ ВОЛНЫ ЛАЗЕРНОГО  ИЗЛУЧЕНИЯ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93060" y="2479213"/>
            <a:ext cx="598842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ru-RU" sz="2400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становите лазер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на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оптической скамье на определённом расстоянии от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экрана.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  <a:tabLst>
                <a:tab pos="228600" algn="l"/>
              </a:tabLst>
            </a:pPr>
            <a:r>
              <a:rPr lang="ru-RU" sz="2400" cap="all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2. у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становите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 подставке дифракционную решётку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вблизи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выходного окна перпендикулярно оси лазера.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17255" b="19748"/>
          <a:stretch/>
        </p:blipFill>
        <p:spPr>
          <a:xfrm>
            <a:off x="1071373" y="4440006"/>
            <a:ext cx="4616644" cy="19852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57" t="937"/>
          <a:stretch/>
        </p:blipFill>
        <p:spPr>
          <a:xfrm rot="5400000">
            <a:off x="7047231" y="1984002"/>
            <a:ext cx="4652682" cy="50953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390465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73740" y="2439247"/>
            <a:ext cx="6539753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1200"/>
              </a:spcAft>
              <a:tabLst>
                <a:tab pos="228600" algn="l"/>
                <a:tab pos="457200" algn="l"/>
              </a:tabLst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3. Включите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лазер. На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экране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появляется дифракционная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картина.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spcAft>
                <a:spcPts val="1200"/>
              </a:spcAft>
              <a:tabLst>
                <a:tab pos="228600" algn="l"/>
                <a:tab pos="457200" algn="l"/>
              </a:tabLst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4. Добейтесь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чтобы на экране были чётко видны максимумы не менее 3-х порядков. 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413085" y="1130629"/>
            <a:ext cx="8825659" cy="704088"/>
          </a:xfrm>
        </p:spPr>
        <p:txBody>
          <a:bodyPr/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ОПЫТ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ОПРЕДЕЛЕНИЕ ДЛИНЫ ВОЛНЫ ЛАЗЕРНОГО  ИЗЛУЧЕНИЯ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06" t="8900"/>
          <a:stretch/>
        </p:blipFill>
        <p:spPr>
          <a:xfrm rot="5400000">
            <a:off x="7466731" y="2316510"/>
            <a:ext cx="4282385" cy="43702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5730" y="4162796"/>
            <a:ext cx="2915771" cy="2533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6984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33400" y="3258427"/>
            <a:ext cx="6499412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1200"/>
              </a:spcAft>
              <a:tabLst>
                <a:tab pos="228600" algn="l"/>
                <a:tab pos="457200" algn="l"/>
              </a:tabLst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5. Измерьте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линейкой расстояние 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L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между решёткой и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экраном.</a:t>
            </a:r>
          </a:p>
          <a:p>
            <a:pPr lvl="0" algn="just">
              <a:spcAft>
                <a:spcPts val="1200"/>
              </a:spcAft>
              <a:tabLst>
                <a:tab pos="228600" algn="l"/>
                <a:tab pos="457200" algn="l"/>
              </a:tabLst>
            </a:pPr>
            <a:r>
              <a:rPr lang="ru-RU" sz="2400" spc="-2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6. Измерьте </a:t>
            </a:r>
            <a:r>
              <a:rPr lang="ru-RU" sz="2400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расстояние </a:t>
            </a:r>
            <a:r>
              <a:rPr lang="ru-RU" sz="2400" i="1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х</a:t>
            </a:r>
            <a:r>
              <a:rPr lang="ru-RU" sz="2400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между максимумами первого </a:t>
            </a:r>
            <a:r>
              <a:rPr lang="ru-RU" sz="2400" spc="-2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порядка.</a:t>
            </a:r>
            <a:endParaRPr lang="ru-RU" sz="2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413085" y="1130629"/>
            <a:ext cx="8825659" cy="704088"/>
          </a:xfrm>
        </p:spPr>
        <p:txBody>
          <a:bodyPr/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ОПЫТ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ОПРЕДЕЛЕНИЕ ДЛИНЫ ВОЛНЫ ЛАЗЕРНОГО  ИЗЛУЧЕНИЯ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3350" y="2570673"/>
            <a:ext cx="4602924" cy="36956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043993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52716" y="2268260"/>
            <a:ext cx="111386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  <a:tabLst>
                <a:tab pos="228600" algn="l"/>
                <a:tab pos="457200" algn="l"/>
              </a:tabLst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7. Результаты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измерений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занесите 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таблицу: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7073446"/>
              </p:ext>
            </p:extLst>
          </p:nvPr>
        </p:nvGraphicFramePr>
        <p:xfrm>
          <a:off x="2286787" y="2803086"/>
          <a:ext cx="7470503" cy="1675307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935781"/>
                <a:gridCol w="1707430"/>
                <a:gridCol w="1816876"/>
                <a:gridCol w="1505860"/>
                <a:gridCol w="1504556"/>
              </a:tblGrid>
              <a:tr h="578027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60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79705" indent="180975" algn="ctr">
                        <a:spcAft>
                          <a:spcPts val="60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х, см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79705" indent="180975" algn="ctr"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см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79705" indent="180975" algn="ctr"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мм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79705" indent="180975" algn="ctr">
                        <a:spcAft>
                          <a:spcPts val="60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λ, нм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02776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60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600"/>
                        </a:spcAft>
                      </a:pPr>
                      <a:r>
                        <a:rPr lang="ru-RU" sz="2400" i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2400" i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3,5</a:t>
                      </a:r>
                      <a:endParaRPr lang="en-US" sz="2000" i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600"/>
                        </a:spcAft>
                      </a:pPr>
                      <a:r>
                        <a:rPr lang="ru-RU" sz="2400" i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r>
                        <a:rPr lang="ru-RU" sz="2400" i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i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600"/>
                        </a:spcAft>
                      </a:pPr>
                      <a:r>
                        <a:rPr lang="ru-RU" sz="2400" i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0,01</a:t>
                      </a:r>
                      <a:r>
                        <a:rPr lang="ru-RU" sz="2400" i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i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79705" indent="180975" algn="ctr">
                        <a:spcAft>
                          <a:spcPts val="60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98475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600"/>
                        </a:spcAft>
                        <a:tabLst/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600"/>
                        </a:spcAft>
                      </a:pPr>
                      <a:r>
                        <a:rPr lang="ru-RU" sz="2400" i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2400" i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7,2</a:t>
                      </a:r>
                      <a:endParaRPr lang="en-US" sz="2000" i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600"/>
                        </a:spcAft>
                      </a:pPr>
                      <a:r>
                        <a:rPr lang="ru-RU" sz="2400" i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en-US" sz="2000" i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600"/>
                        </a:spcAft>
                      </a:pPr>
                      <a:r>
                        <a:rPr lang="ru-RU" sz="2400" i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0,01</a:t>
                      </a:r>
                      <a:endParaRPr lang="en-US" sz="2000" i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79705" indent="180975" algn="ctr">
                        <a:spcAft>
                          <a:spcPts val="60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19979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60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600"/>
                        </a:spcAft>
                      </a:pPr>
                      <a:r>
                        <a:rPr lang="ru-RU" sz="2400" i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2400" i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10,3</a:t>
                      </a:r>
                      <a:endParaRPr lang="en-US" sz="2000" i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600"/>
                        </a:spcAft>
                      </a:pPr>
                      <a:r>
                        <a:rPr lang="ru-RU" sz="2400" i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en-US" sz="2000" i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600"/>
                        </a:spcAft>
                      </a:pPr>
                      <a:r>
                        <a:rPr lang="ru-RU" sz="2400" i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0,01</a:t>
                      </a:r>
                      <a:endParaRPr lang="en-US" sz="2000" i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79705" indent="180975" algn="ctr">
                        <a:spcAft>
                          <a:spcPts val="60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5148046"/>
              </p:ext>
            </p:extLst>
          </p:nvPr>
        </p:nvGraphicFramePr>
        <p:xfrm>
          <a:off x="5359650" y="4886190"/>
          <a:ext cx="1466264" cy="8136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3" r:id="rId3" imgW="647419" imgH="393529" progId="Equation.3">
                  <p:embed/>
                </p:oleObj>
              </mc:Choice>
              <mc:Fallback>
                <p:oleObj r:id="rId3" imgW="647419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59650" y="4886190"/>
                        <a:ext cx="1466264" cy="81363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460971" y="4551554"/>
            <a:ext cx="11130392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  <a:tabLst>
                <a:tab pos="228600" algn="l"/>
                <a:tab pos="457200" algn="l"/>
              </a:tabLst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8.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Рассчитайте длину волны λ</a:t>
            </a:r>
            <a:r>
              <a:rPr lang="ru-RU" sz="2400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излучения лазера для максимумов первого порядка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spcAft>
                <a:spcPts val="1200"/>
              </a:spcAft>
              <a:tabLst>
                <a:tab pos="228600" algn="l"/>
                <a:tab pos="457200" algn="l"/>
              </a:tabLst>
            </a:pPr>
            <a:endParaRPr lang="ru-RU" sz="2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spcAft>
                <a:spcPts val="1200"/>
              </a:spcAft>
              <a:tabLst>
                <a:tab pos="228600" algn="l"/>
                <a:tab pos="457200" algn="l"/>
              </a:tabLst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9.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Провести аналогичные измерения и вычисления для максимумов второго и третьего порядков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Вычислите среднюю длину волны излучения лазера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2413085" y="1130629"/>
            <a:ext cx="8825659" cy="704088"/>
          </a:xfrm>
        </p:spPr>
        <p:txBody>
          <a:bodyPr/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ОПЫТ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ОПРЕДЕЛЕНИЕ ДЛИНЫ ВОЛНЫ ЛАЗЕРНОГО  ИЗЛУЧЕНИЯ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92200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22792" y="1130629"/>
            <a:ext cx="8825659" cy="704088"/>
          </a:xfrm>
        </p:spPr>
        <p:txBody>
          <a:bodyPr/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ОПЫТ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ОПРЕДЕЛЕНИЕ РАЗМЕРОВ МЕЛКИХ ЧАСТИЦ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3474" y="4846921"/>
            <a:ext cx="5278110" cy="186213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87188" y="2682969"/>
            <a:ext cx="1138069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1. Установите на оптической скамье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лазер,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держатель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и экран.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Расстояние от держателя до экрана примерно 1 м. 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120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 Вставьте в держатель рамку препаратом ликоподия.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120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ru-RU" sz="24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Включите лазер и, перемещая ликоподий с помощью вращения винта </a:t>
            </a:r>
            <a:r>
              <a:rPr lang="ru-RU" sz="2400" spc="-3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рейтора</a:t>
            </a:r>
            <a:r>
              <a:rPr lang="ru-RU" sz="24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добейтесь на экране четкой  дифракционной картины.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58309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1391" y="928923"/>
            <a:ext cx="8825659" cy="704088"/>
          </a:xfrm>
        </p:spPr>
        <p:txBody>
          <a:bodyPr/>
          <a:lstStyle/>
          <a:p>
            <a:pPr algn="ctr"/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ПРИБОРЫ И ПРИНАДЛЕЖНОСТИ</a:t>
            </a:r>
            <a:endParaRPr lang="en-US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08212" y="2440232"/>
            <a:ext cx="1073523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олупроводниковый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лазер, оптическая скамья с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рейторами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фотоэлемент, микроамперметр на 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50 – 150 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А, набор рамок с фотопленками, рамка с препаратом ликоподия, дифракционная решетка, стеклянная пластинка, переносной экран, рулетка до 3м, линейка, микрометр.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07534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56371" y="2504089"/>
            <a:ext cx="6570569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4. Измерьте на экране диаметры 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 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первого и второго тёмных колец.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120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5.  Р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ассчитайте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средний размер частиц 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а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Угол φ определяют по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формулам:</a:t>
            </a:r>
            <a:endParaRPr lang="en-US" sz="2400" dirty="0"/>
          </a:p>
        </p:txBody>
      </p:sp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8191137"/>
              </p:ext>
            </p:extLst>
          </p:nvPr>
        </p:nvGraphicFramePr>
        <p:xfrm>
          <a:off x="2259501" y="4444533"/>
          <a:ext cx="4995747" cy="7729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2" r:id="rId3" imgW="2527300" imgH="393700" progId="Equation.3">
                  <p:embed/>
                </p:oleObj>
              </mc:Choice>
              <mc:Fallback>
                <p:oleObj r:id="rId3" imgW="25273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59501" y="4444533"/>
                        <a:ext cx="4995747" cy="77292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556371" y="5529432"/>
            <a:ext cx="46938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ru-RU" sz="20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L – </a:t>
            </a:r>
            <a:r>
              <a:rPr lang="ru-RU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расстояние от препарата до экрана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622792" y="1130629"/>
            <a:ext cx="8825659" cy="704088"/>
          </a:xfrm>
        </p:spPr>
        <p:txBody>
          <a:bodyPr/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ОПЫТ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ОПРЕДЕЛЕНИЕ РАЗМЕРОВ МЕЛКИХ ЧАСТИЦ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02" t="14531"/>
          <a:stretch/>
        </p:blipFill>
        <p:spPr>
          <a:xfrm rot="5400000">
            <a:off x="7349378" y="2246500"/>
            <a:ext cx="4464424" cy="43960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2" name="Объект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2447348"/>
              </p:ext>
            </p:extLst>
          </p:nvPr>
        </p:nvGraphicFramePr>
        <p:xfrm>
          <a:off x="556371" y="4444533"/>
          <a:ext cx="1234494" cy="8680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3" r:id="rId6" imgW="609336" imgH="431613" progId="Equation.3">
                  <p:embed/>
                </p:oleObj>
              </mc:Choice>
              <mc:Fallback>
                <p:oleObj r:id="rId6" imgW="609336" imgH="43161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371" y="4444533"/>
                        <a:ext cx="1234494" cy="86800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3852453"/>
              </p:ext>
            </p:extLst>
          </p:nvPr>
        </p:nvGraphicFramePr>
        <p:xfrm>
          <a:off x="378012" y="6043514"/>
          <a:ext cx="6493435" cy="741680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1298687"/>
                <a:gridCol w="1298687"/>
                <a:gridCol w="1298687"/>
                <a:gridCol w="1298687"/>
                <a:gridCol w="129868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k1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k2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d1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см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d2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см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см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1,22</a:t>
                      </a:r>
                      <a:endParaRPr lang="en-US" i="1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2,23</a:t>
                      </a:r>
                      <a:endParaRPr lang="en-US" i="1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2,2</a:t>
                      </a:r>
                      <a:endParaRPr lang="en-US" i="1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i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i="1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i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en-US" i="1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933633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00414" y="1965262"/>
            <a:ext cx="8825658" cy="2677648"/>
          </a:xfrm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 результатам лабораторной работы сделайте вывод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76932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4532" y="1009605"/>
            <a:ext cx="8825659" cy="704088"/>
          </a:xfrm>
        </p:spPr>
        <p:txBody>
          <a:bodyPr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КРАТКАЯ  ТЕОРИЯ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91670" y="2611014"/>
            <a:ext cx="730175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450215" algn="l"/>
              </a:tabLs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При падении света на границу раздела двух диэлектриков под углом не равным нулю отражённый и преломленный лучи оказываются </a:t>
            </a:r>
            <a:r>
              <a:rPr lang="ru-RU" sz="2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частично </a:t>
            </a: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поляризованными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Причём, в отражённом луче преобладают колебания, перпендикулярные плоскости падения (показаны точками), а в преломлённом – параллельные ей (показаны двусторонними стрелками). Степень поляризации в этом случае зависит от угла падения α. </a:t>
            </a:r>
            <a:endParaRPr lang="en-US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5611" t="9499" r="11629" b="6027"/>
          <a:stretch/>
        </p:blipFill>
        <p:spPr>
          <a:xfrm>
            <a:off x="8182620" y="2363229"/>
            <a:ext cx="3590365" cy="3911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3172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32011" y="2312254"/>
            <a:ext cx="75169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450215" algn="l"/>
              </a:tabLst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При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падения пучка естественного света под углом α</a:t>
            </a:r>
            <a:r>
              <a:rPr lang="ru-RU" sz="2400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 удовлетворяющем условию: </a:t>
            </a:r>
            <a:endParaRPr lang="en-US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9906001"/>
              </p:ext>
            </p:extLst>
          </p:nvPr>
        </p:nvGraphicFramePr>
        <p:xfrm>
          <a:off x="3639676" y="3047287"/>
          <a:ext cx="2377853" cy="7551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r:id="rId3" imgW="1409088" imgH="444307" progId="Equation.3">
                  <p:embed/>
                </p:oleObj>
              </mc:Choice>
              <mc:Fallback>
                <p:oleObj r:id="rId3" imgW="1409088" imgH="44430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9676" y="3047287"/>
                        <a:ext cx="2377853" cy="75512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632011" y="3771675"/>
            <a:ext cx="71000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отражённый луч оказывается полностью </a:t>
            </a:r>
            <a:r>
              <a:rPr lang="ru-RU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поляризо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-ванным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а преломлённый достигает максимума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поляризации. </a:t>
            </a:r>
            <a:r>
              <a:rPr lang="ru-RU" sz="2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Это закон </a:t>
            </a:r>
            <a:r>
              <a:rPr lang="ru-RU" sz="24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Брюстера</a:t>
            </a:r>
            <a:r>
              <a:rPr lang="ru-RU" sz="2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32011" y="5318827"/>
            <a:ext cx="1038113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450215" algn="l"/>
              </a:tabLst>
            </a:pPr>
            <a:r>
              <a:rPr lang="ru-RU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ru-RU" sz="2000" i="1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2,1</a:t>
            </a:r>
            <a:r>
              <a:rPr lang="ru-RU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относительный показатель преломления среды 2  относительно среды 1; </a:t>
            </a:r>
            <a:endParaRPr lang="ru-RU" sz="2000" i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  <a:tabLst>
                <a:tab pos="450215" algn="l"/>
              </a:tabLst>
            </a:pPr>
            <a:r>
              <a:rPr lang="en-US" sz="20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ru-RU" sz="2000" i="1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 </a:t>
            </a:r>
            <a:r>
              <a:rPr lang="ru-RU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и  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ru-RU" sz="2000" i="1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 </a:t>
            </a:r>
            <a:r>
              <a:rPr lang="ru-RU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абсолютные показатели преломления сред 2 и 1, соответственно; </a:t>
            </a:r>
            <a:endParaRPr lang="ru-RU" sz="2000" i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  <a:tabLst>
                <a:tab pos="450215" algn="l"/>
              </a:tabLst>
            </a:pPr>
            <a:r>
              <a:rPr lang="ru-RU" sz="20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υ</a:t>
            </a:r>
            <a:r>
              <a:rPr lang="ru-RU" sz="2000" i="1" baseline="-25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 </a:t>
            </a:r>
            <a:r>
              <a:rPr lang="ru-RU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 υ</a:t>
            </a:r>
            <a:r>
              <a:rPr lang="ru-RU" sz="2000" i="1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 </a:t>
            </a:r>
            <a:r>
              <a:rPr lang="ru-RU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фазовые скорости света в средах 2 и 1. </a:t>
            </a:r>
            <a:endParaRPr lang="ru-RU" sz="2000" i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 bwMode="gray">
          <a:xfrm>
            <a:off x="1304544" y="979742"/>
            <a:ext cx="8825659" cy="7040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КРАТКАЯ  ТЕОРИЯ РАБОТЫ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48917" y="2716937"/>
            <a:ext cx="3749670" cy="2942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9526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654424" y="2615043"/>
            <a:ext cx="648596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Луч лазера по своей природе поляризован, следовательно, если его направить на диэлектрик так, чтобы его электрический вектор   лежал в плоскости падения, то при угле падения равном углу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Брюстера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отражённый луч не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образуется.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На этом явлении основан </a:t>
            </a:r>
            <a:r>
              <a:rPr lang="ru-RU" sz="2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метод по определению показателя преломления диэлектриков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gray">
          <a:xfrm>
            <a:off x="1304544" y="979742"/>
            <a:ext cx="8825659" cy="7040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КРАТКАЯ  ТЕОРИЯ РАБОТЫ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4432" y="2615043"/>
            <a:ext cx="4243589" cy="3382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1593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97541" y="2430585"/>
            <a:ext cx="112551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Убыль интенсивности по мере продвижения пучка в веществе описывается законом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Бугера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–Ламберта: 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6880506"/>
              </p:ext>
            </p:extLst>
          </p:nvPr>
        </p:nvGraphicFramePr>
        <p:xfrm>
          <a:off x="5312899" y="3271774"/>
          <a:ext cx="2158892" cy="736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3" r:id="rId3" imgW="812447" imgH="279279" progId="Equation.3">
                  <p:embed/>
                </p:oleObj>
              </mc:Choice>
              <mc:Fallback>
                <p:oleObj r:id="rId3" imgW="812447" imgH="27927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12899" y="3271774"/>
                        <a:ext cx="2158892" cy="73656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591671" y="4277902"/>
            <a:ext cx="11161058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ru-RU" sz="22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интенсивность  плоской монохроматической световой волны, прошедшей слой вещества толщиной </a:t>
            </a:r>
            <a:r>
              <a:rPr lang="en-US" sz="2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l </a:t>
            </a:r>
            <a:r>
              <a:rPr lang="ru-RU" sz="2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(м). </a:t>
            </a:r>
            <a:endParaRPr lang="ru-RU" sz="2200" i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2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ru-RU" sz="2200" i="1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</a:t>
            </a:r>
            <a:r>
              <a:rPr lang="ru-RU" sz="2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интенсивность волны на входе в вещество;  </a:t>
            </a:r>
            <a:endParaRPr lang="ru-RU" sz="2200" i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22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коэффициент </a:t>
            </a:r>
            <a:r>
              <a:rPr lang="ru-RU" sz="2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μ  зависит от свойств вещества и длины волны и называется монохроматическим, натуральным показателем поглощения, [μ] = 1/м. </a:t>
            </a:r>
            <a:endParaRPr lang="en-US" sz="2200" i="1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 bwMode="gray">
          <a:xfrm>
            <a:off x="1304544" y="979742"/>
            <a:ext cx="8825659" cy="7040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КРАТКАЯ  ТЕОРИЯ РАБОТЫ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0091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87188" y="2626072"/>
            <a:ext cx="11098305" cy="30623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450215" algn="l"/>
              </a:tabLs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	Способность вещества поглощать свет характеризуют также </a:t>
            </a:r>
            <a:r>
              <a:rPr lang="ru-RU" sz="2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коэффициентом светопропускания (прозрачностью</a:t>
            </a: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pPr algn="ctr">
              <a:spcAft>
                <a:spcPts val="0"/>
              </a:spcAft>
              <a:tabLst>
                <a:tab pos="450215" algn="l"/>
              </a:tabLst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τ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= 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/ 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ru-RU" sz="2400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0	</a:t>
            </a:r>
            <a:endParaRPr lang="en-US"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  <a:tabLst>
                <a:tab pos="450215" algn="l"/>
              </a:tabLs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   </a:t>
            </a:r>
            <a:r>
              <a:rPr lang="ru-RU" sz="2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оптической плотностью </a:t>
            </a: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вещества</a:t>
            </a:r>
          </a:p>
          <a:p>
            <a:pPr algn="ctr">
              <a:lnSpc>
                <a:spcPts val="6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2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ts val="600"/>
              </a:lnSpc>
              <a:spcAft>
                <a:spcPts val="0"/>
              </a:spcAft>
              <a:tabLst>
                <a:tab pos="450215" algn="l"/>
              </a:tabLst>
            </a:pPr>
            <a:endParaRPr lang="ru-RU" sz="2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ts val="600"/>
              </a:lnSpc>
              <a:spcAft>
                <a:spcPts val="0"/>
              </a:spcAft>
              <a:tabLst>
                <a:tab pos="450215" algn="l"/>
              </a:tabLst>
            </a:pPr>
            <a:endParaRPr lang="ru-RU" sz="2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ts val="600"/>
              </a:lnSpc>
              <a:spcAft>
                <a:spcPts val="0"/>
              </a:spcAft>
              <a:tabLst>
                <a:tab pos="450215" algn="l"/>
              </a:tabLst>
            </a:pP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ts val="6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D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=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lg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ru-RU" sz="2400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0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/ 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 = 0,43μ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l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2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  <a:tabLst>
                <a:tab pos="450215" algn="l"/>
                <a:tab pos="450215" algn="l"/>
                <a:tab pos="2497455" algn="ctr"/>
                <a:tab pos="4669155" algn="l"/>
              </a:tabLst>
            </a:pPr>
            <a:endParaRPr lang="ru-RU" sz="2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  <a:tabLst>
                <a:tab pos="450215" algn="l"/>
                <a:tab pos="450215" algn="l"/>
                <a:tab pos="2497455" algn="ctr"/>
                <a:tab pos="4669155" algn="l"/>
              </a:tabLst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Луч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лазера из-за своей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монохроматичности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и малой расходимости идеально соответствует условиям выполнения закона </a:t>
            </a:r>
            <a:r>
              <a:rPr lang="ru-RU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Бугера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 bwMode="gray">
          <a:xfrm>
            <a:off x="1304544" y="979742"/>
            <a:ext cx="8825659" cy="7040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КРАТКАЯ  ТЕОРИЯ РАБОТЫ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9966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78224" y="3536140"/>
            <a:ext cx="111476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ctr">
              <a:spcAft>
                <a:spcPts val="0"/>
              </a:spcAft>
            </a:pPr>
            <a:r>
              <a:rPr lang="ru-RU" sz="36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 выполнении лабораторной работы не направляйте </a:t>
            </a:r>
            <a:r>
              <a:rPr lang="ru-RU" sz="36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лазерный луч  в глаза себе и соседям, можно повредить сетчатку </a:t>
            </a:r>
            <a:r>
              <a:rPr lang="ru-RU" sz="36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глаза!</a:t>
            </a:r>
            <a:endParaRPr lang="en-US" sz="3600" b="1" i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38726" y="1065910"/>
            <a:ext cx="35830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ВНИМАНИЕ!!!</a:t>
            </a:r>
            <a:r>
              <a:rPr lang="ru-RU" sz="36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21954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 (конференц-зал)">
  <a:themeElements>
    <a:clrScheme name="Ion Boardroom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EC7F02AD-9687-440F-A9DF-FAA6F22270D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266</TotalTime>
  <Words>1256</Words>
  <Application>Microsoft Office PowerPoint</Application>
  <PresentationFormat>Широкоэкранный</PresentationFormat>
  <Paragraphs>194</Paragraphs>
  <Slides>31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31</vt:i4>
      </vt:variant>
    </vt:vector>
  </HeadingPairs>
  <TitlesOfParts>
    <vt:vector size="38" baseType="lpstr">
      <vt:lpstr>Arial</vt:lpstr>
      <vt:lpstr>Century Gothic</vt:lpstr>
      <vt:lpstr>Times New Roman</vt:lpstr>
      <vt:lpstr>Wingdings 3</vt:lpstr>
      <vt:lpstr>Ион (конференц-зал)</vt:lpstr>
      <vt:lpstr>Equation.3</vt:lpstr>
      <vt:lpstr>Equation</vt:lpstr>
      <vt:lpstr>Презентация PowerPoint</vt:lpstr>
      <vt:lpstr>ЦЕЛЬ РАБОТЫ</vt:lpstr>
      <vt:lpstr>ПРИБОРЫ И ПРИНАДЛЕЖНОСТИ</vt:lpstr>
      <vt:lpstr>КРАТКАЯ  ТЕОРИЯ РАБОТЫ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ПОРЯДОК ВЫПОЛНЕНИЯ РАБОТЫ</vt:lpstr>
      <vt:lpstr>ОПЫТ I.  ОПРЕДЕЛЕНИЕ ПОКАЗАТЕЛЯ ПРЕЛОМЛЕНИЯ    ДИЭЛЕКТРИКА </vt:lpstr>
      <vt:lpstr>ОПЫТ I.  ОПРЕДЕЛЕНИЕ ПОКАЗАТЕЛЯ ПРЕЛОМЛЕНИЯ    ДИЭЛЕКТРИКА </vt:lpstr>
      <vt:lpstr>ОПЫТ I.  ОПРЕДЕЛЕНИЕ ПОКАЗАТЕЛЯ ПРЕЛОМЛЕНИЯ    ДИЭЛЕКТРИКА </vt:lpstr>
      <vt:lpstr>ОПЫТ I.  ОПРЕДЕЛЕНИЕ ПОКАЗАТЕЛЯ ПРЕЛОМЛЕНИЯ    ДИЭЛЕКТРИКА </vt:lpstr>
      <vt:lpstr>ОПЫТ I.  ОПРЕДЕЛЕНИЕ ПОКАЗАТЕЛЯ ПРЕЛОМЛЕНИЯ    ДИЭЛЕКТРИКА </vt:lpstr>
      <vt:lpstr>ОПЫТ II. ОПРЕДЕЛЕНИЕ МОНОХРОМАТИЧЕСКОГО КОЭФФИЦИЕНТА   ПОГЛОЩЕНИЯ ВЕЩЕСТВА </vt:lpstr>
      <vt:lpstr>ОПЫТ II. ОПРЕДЕЛЕНИЕ МОНОХРОМАТИЧЕСКОГО КОЭФФИЦИЕНТА   ПОГЛОЩЕНИЯ ВЕЩЕСТВА </vt:lpstr>
      <vt:lpstr>ОПЫТ II. ОПРЕДЕЛЕНИЕ МОНОХРОМАТИЧЕСКОГО КОЭФФИЦИЕНТА   ПОГЛОЩЕНИЯ ВЕЩЕСТВА </vt:lpstr>
      <vt:lpstr>ОПЫТ II. ОПРЕДЕЛЕНИЕ МОНОХРОМАТИЧЕСКОГО КОЭФФИЦИЕНТА   ПОГЛОЩЕНИЯ ВЕЩЕСТВА </vt:lpstr>
      <vt:lpstr>Презентация PowerPoint</vt:lpstr>
      <vt:lpstr>Презентация PowerPoint</vt:lpstr>
      <vt:lpstr>Презентация PowerPoint</vt:lpstr>
      <vt:lpstr>ОПЫТ II. ОПРЕДЕЛЕНИЕ МОНОХРОМАТИЧЕСКОГО КОЭФФИЦИЕНТА   ПОГЛОЩЕНИЯ ВЕЩЕСТВА </vt:lpstr>
      <vt:lpstr>ОПЫТ II. ОПРЕДЕЛЕНИЕ МОНОХРОМАТИЧЕСКОГО КОЭФФИЦИЕНТА   ПОГЛОЩЕНИЯ ВЕЩЕСТВА </vt:lpstr>
      <vt:lpstr>ОПЫТ III.  ОПРЕДЕЛЕНИЕ ДЛИНЫ ВОЛНЫ ЛАЗЕРНОГО  ИЗЛУЧЕНИЯ </vt:lpstr>
      <vt:lpstr>ОПЫТ III.  ОПРЕДЕЛЕНИЕ ДЛИНЫ ВОЛНЫ ЛАЗЕРНОГО  ИЗЛУЧЕНИЯ </vt:lpstr>
      <vt:lpstr>ОПЫТ III.  ОПРЕДЕЛЕНИЕ ДЛИНЫ ВОЛНЫ ЛАЗЕРНОГО  ИЗЛУЧЕНИЯ </vt:lpstr>
      <vt:lpstr>ОПЫТ III.  ОПРЕДЕЛЕНИЕ ДЛИНЫ ВОЛНЫ ЛАЗЕРНОГО  ИЗЛУЧЕНИЯ </vt:lpstr>
      <vt:lpstr>ОПЫТ IV. ОПРЕДЕЛЕНИЕ РАЗМЕРОВ МЕЛКИХ ЧАСТИЦ </vt:lpstr>
      <vt:lpstr>ОПЫТ IV. ОПРЕДЕЛЕНИЕ РАЗМЕРОВ МЕЛКИХ ЧАСТИЦ </vt:lpstr>
      <vt:lpstr>По результатам лабораторной работы сделайте вывод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28</cp:revision>
  <dcterms:created xsi:type="dcterms:W3CDTF">2020-04-04T09:10:59Z</dcterms:created>
  <dcterms:modified xsi:type="dcterms:W3CDTF">2020-04-04T13:51:51Z</dcterms:modified>
</cp:coreProperties>
</file>