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F6E0E8E6-B6EB-498A-BC29-48D81AAAA5B6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B59-FD8C-464E-A2E0-D2DB42977C43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0685-9E9F-46AF-8733-3458A4A5B67E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78A0-4252-4A4F-8A4C-4F80F1AD91FF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071-3364-4AF2-8784-696D9E530376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C83B-2A0D-4895-8D19-F0DA28872F64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ACF0-C7E7-4CC8-840E-A2809FB4BDF6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64FF-53E9-4519-AFEB-B5EAE0A6C098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05F-0999-49B8-97E8-A9F5FE66FD89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1493-8214-4CD3-9E66-4A7CE0239274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397E-FD2D-4D0A-B33C-2E5AEFAED143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092E-80DC-4992-A0D4-E74F7FC3042B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A4C6-EA06-4AF0-A839-1839C57399A0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C016-2580-485A-AC4B-4452BC379743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C8E6-7044-439E-9AE7-82A0C81AB0F0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F70E-5DFF-42EC-93B3-07D70D7ED1BD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20B5-A0C9-4D15-A71B-70A075D52D64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1EAF71F-1A43-41B7-B605-0710A83174B7}" type="datetimeFigureOut">
              <a:rPr lang="en-US" dirty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817034" y="1088835"/>
            <a:ext cx="9755187" cy="200365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ГРАДУИРОВКА ВЕНТИЛЬНОГО СЕЛЕНОВОГО ФОТОЭЛЕМЕНТА В КАЧЕСТВЕ ЛЮКСМЕТРА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44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1692" y="1200526"/>
            <a:ext cx="10842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измерений представлены в таблице.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58396" y="111949"/>
            <a:ext cx="78409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</a:t>
            </a:r>
            <a:r>
              <a:rPr kumimoji="0" lang="ru-RU" altLang="en-US" sz="2800" b="1" i="0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ГРАДУИРОВКА ФОТОЭЛЕМЕНТА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1" i="0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КАЧЕСТВЕ ЛЮКСМЕТРА </a:t>
            </a:r>
            <a:endParaRPr kumimoji="0" lang="ru-RU" altLang="en-US" sz="2800" b="0" i="0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439561"/>
              </p:ext>
            </p:extLst>
          </p:nvPr>
        </p:nvGraphicFramePr>
        <p:xfrm>
          <a:off x="331692" y="1963272"/>
          <a:ext cx="11084867" cy="139849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65103"/>
                <a:gridCol w="537883"/>
                <a:gridCol w="645458"/>
                <a:gridCol w="632012"/>
                <a:gridCol w="658906"/>
                <a:gridCol w="618565"/>
                <a:gridCol w="658906"/>
                <a:gridCol w="599575"/>
                <a:gridCol w="652051"/>
                <a:gridCol w="652051"/>
                <a:gridCol w="652051"/>
                <a:gridCol w="652051"/>
                <a:gridCol w="652051"/>
                <a:gridCol w="652051"/>
                <a:gridCol w="652051"/>
                <a:gridCol w="652051"/>
                <a:gridCol w="652051"/>
              </a:tblGrid>
              <a:tr h="54253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r,  </a:t>
                      </a:r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2798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I,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27982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Е,</a:t>
                      </a:r>
                      <a:r>
                        <a:rPr lang="ru-RU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лк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930260" y="4522228"/>
            <a:ext cx="84972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 !!!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Результаты, представленные в таблице, являются приблизительными  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7173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58396" y="111949"/>
            <a:ext cx="78409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</a:t>
            </a:r>
            <a:r>
              <a:rPr kumimoji="0" lang="ru-RU" altLang="en-US" sz="2800" b="1" i="0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ГРАДУИРОВКА ФОТОЭЛЕМЕНТА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1" i="0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КАЧЕСТВЕ ЛЮКСМЕТРА </a:t>
            </a:r>
            <a:endParaRPr kumimoji="0" lang="ru-RU" altLang="en-US" sz="2800" b="0" i="0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129" y="1267617"/>
            <a:ext cx="7177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Освещенность фотоэлемента  рассчитать по формуле</a:t>
            </a:r>
            <a:endParaRPr lang="en-US" sz="2400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792716"/>
              </p:ext>
            </p:extLst>
          </p:nvPr>
        </p:nvGraphicFramePr>
        <p:xfrm>
          <a:off x="4612342" y="1930843"/>
          <a:ext cx="1116106" cy="953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3" imgW="457002" imgH="393529" progId="Equation.3">
                  <p:embed/>
                </p:oleObj>
              </mc:Choice>
              <mc:Fallback>
                <p:oleObj r:id="rId3" imgW="45700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2342" y="1930843"/>
                        <a:ext cx="1116106" cy="9533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85129" y="2904144"/>
            <a:ext cx="6043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=20 кд – сила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света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источника (лампочки)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129" y="3828213"/>
            <a:ext cx="5615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Построить график зависимости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561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3669" y="160930"/>
            <a:ext cx="97804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ОПЫТ </a:t>
            </a:r>
            <a:r>
              <a:rPr lang="en-US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2800" b="1" cap="al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распределение освещенности вокруг лампы </a:t>
            </a: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накаливания</a:t>
            </a:r>
            <a:endParaRPr lang="en-US" sz="16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7541" y="1270338"/>
            <a:ext cx="109055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Распределение освещенности вокруг лампы накаливания будем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изучать с помощью изображенной на 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рисунке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установки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541" y="2508996"/>
            <a:ext cx="3049543" cy="20898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17259" y="2101335"/>
            <a:ext cx="79203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основании 1 закреплена круговая шкала, в центре которой на стойке расположена лампа накаливания 3. При повороте стойки вокруг оси вращения, проходящей через центр круговой шкалы, ориентация нити накаливания лампы меняется.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Количественно положение нити накаливания относительно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«нуля»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шкалы выражается углом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фиксируется с помощью стрелки 4, жестко связанной со стойкой. На расстоянии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центра круговой шкалы на основании 1 установлен неподвижно держатель фотоэлемента 6.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65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3669" y="160930"/>
            <a:ext cx="97804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ОПЫТ </a:t>
            </a:r>
            <a:r>
              <a:rPr lang="en-US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2800" b="1" cap="al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распределение освещенности вокруг лампы </a:t>
            </a: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накаливания</a:t>
            </a:r>
            <a:endParaRPr lang="en-US" sz="16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t="18658" r="6581"/>
          <a:stretch/>
        </p:blipFill>
        <p:spPr>
          <a:xfrm>
            <a:off x="739588" y="1115037"/>
            <a:ext cx="10623177" cy="4330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159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3669" y="160930"/>
            <a:ext cx="97804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ОПЫТ </a:t>
            </a:r>
            <a:r>
              <a:rPr lang="en-US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2800" b="1" cap="al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распределение освещенности вокруг лампы </a:t>
            </a: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накаливания</a:t>
            </a:r>
            <a:endParaRPr lang="en-US" sz="16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482" y="1224606"/>
            <a:ext cx="109503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Установить в держателе фотоэлемент,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которому подсоединен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микроамперметр,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к лампочке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источник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питания.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Записать фототок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вызванный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«естественным» освещением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(без включенной лампочки).</a:t>
            </a:r>
            <a:endParaRPr lang="en-US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9" t="11242" r="28419" b="12199"/>
          <a:stretch/>
        </p:blipFill>
        <p:spPr>
          <a:xfrm>
            <a:off x="7274858" y="2534504"/>
            <a:ext cx="3724835" cy="230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t="18658" r="6581"/>
          <a:stretch/>
        </p:blipFill>
        <p:spPr>
          <a:xfrm>
            <a:off x="699247" y="2534504"/>
            <a:ext cx="5661211" cy="2307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525012" y="5087004"/>
            <a:ext cx="49581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Снять показание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занести в таблицу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!!!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9739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3669" y="160930"/>
            <a:ext cx="97804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ОПЫТ </a:t>
            </a:r>
            <a:r>
              <a:rPr lang="en-US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2800" b="1" cap="al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распределение освещенности вокруг лампы </a:t>
            </a: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накаливания</a:t>
            </a:r>
            <a:endParaRPr lang="en-US" sz="16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976" y="1242083"/>
            <a:ext cx="10641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Включить лампу 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изменяя её угловое положение через 30</a:t>
            </a:r>
            <a:r>
              <a:rPr lang="ru-RU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начиная с 0</a:t>
            </a:r>
            <a:r>
              <a:rPr lang="ru-RU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отметить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каждого положения величину фототока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</a:t>
            </a:r>
            <a:r>
              <a:rPr lang="ru-RU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Поворот стойки при этом совершается против часовой стрелки 0</a:t>
            </a:r>
            <a:r>
              <a:rPr lang="ru-RU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 360</a:t>
            </a:r>
            <a:r>
              <a:rPr lang="ru-RU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47" y="2569458"/>
            <a:ext cx="5970495" cy="2752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1621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3669" y="160930"/>
            <a:ext cx="97804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ОПЫТ </a:t>
            </a:r>
            <a:r>
              <a:rPr lang="en-US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2800" b="1" cap="al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распределение освещенности вокруг лампы </a:t>
            </a: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накаливания</a:t>
            </a:r>
            <a:endParaRPr lang="en-US" sz="16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1720" r="28530" b="-1199"/>
          <a:stretch/>
        </p:blipFill>
        <p:spPr>
          <a:xfrm>
            <a:off x="363068" y="1210235"/>
            <a:ext cx="2743203" cy="2914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5" t="3824" r="21912" b="5500"/>
          <a:stretch/>
        </p:blipFill>
        <p:spPr>
          <a:xfrm>
            <a:off x="8397887" y="1210235"/>
            <a:ext cx="2714704" cy="2914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5" t="21529" r="33713" b="21529"/>
          <a:stretch/>
        </p:blipFill>
        <p:spPr>
          <a:xfrm>
            <a:off x="3701932" y="2867247"/>
            <a:ext cx="4354186" cy="251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527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3669" y="160930"/>
            <a:ext cx="97804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ОПЫТ </a:t>
            </a:r>
            <a:r>
              <a:rPr lang="en-US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2800" b="1" cap="al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распределение освещенности вокруг лампы </a:t>
            </a: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накаливания</a:t>
            </a:r>
            <a:endParaRPr lang="en-US" sz="16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328" y="931585"/>
            <a:ext cx="10842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измерений представлены в таблице.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15106" y="5584545"/>
            <a:ext cx="84972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 !!!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Результаты, представленные в таблице, являются приблизительными  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456783"/>
              </p:ext>
            </p:extLst>
          </p:nvPr>
        </p:nvGraphicFramePr>
        <p:xfrm>
          <a:off x="1936376" y="1465293"/>
          <a:ext cx="7678270" cy="406144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102659"/>
                <a:gridCol w="1506071"/>
                <a:gridCol w="1519518"/>
                <a:gridCol w="2014368"/>
                <a:gridCol w="1535654"/>
              </a:tblGrid>
              <a:tr h="4038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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град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</a:t>
                      </a:r>
                      <a:r>
                        <a:rPr lang="ru-RU" sz="20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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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</a:t>
                      </a:r>
                      <a:r>
                        <a:rPr lang="ru-RU" sz="20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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20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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лк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4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4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4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4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4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4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4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4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4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4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4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4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459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6471" y="2241194"/>
            <a:ext cx="48723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полярной системе координат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построить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график распределения освещенности вокруг лампы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нака-ливания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Е =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53669" y="160930"/>
            <a:ext cx="97804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ОПЫТ </a:t>
            </a:r>
            <a:r>
              <a:rPr lang="en-US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2800" b="1" cap="al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распределение освещенности вокруг лампы </a:t>
            </a: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накаливания</a:t>
            </a:r>
            <a:endParaRPr lang="en-US" sz="16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2080"/>
          <a:stretch/>
        </p:blipFill>
        <p:spPr>
          <a:xfrm>
            <a:off x="6494738" y="1115037"/>
            <a:ext cx="4639426" cy="425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8494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2612" y="214717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ОПЫТ </a:t>
            </a:r>
            <a:r>
              <a:rPr lang="en-US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2800" b="1" cap="al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определение чувствительности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cap="al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cap="all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фотоэлемента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4458" y="1324998"/>
            <a:ext cx="110041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Используя данные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первого опыта, произвести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расчёт интегральной чувствительности μ для различных измерений по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формуле: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535496"/>
              </p:ext>
            </p:extLst>
          </p:nvPr>
        </p:nvGraphicFramePr>
        <p:xfrm>
          <a:off x="3200401" y="2312169"/>
          <a:ext cx="5656053" cy="119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r:id="rId3" imgW="3289300" imgH="698500" progId="Equation.3">
                  <p:embed/>
                </p:oleObj>
              </mc:Choice>
              <mc:Fallback>
                <p:oleObj r:id="rId3" imgW="32893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1" y="2312169"/>
                        <a:ext cx="5656053" cy="1196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88894" y="3854841"/>
            <a:ext cx="952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J</a:t>
            </a:r>
            <a:r>
              <a:rPr lang="ru-RU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- фототок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расстояния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от лампы до фотоэлемента;</a:t>
            </a:r>
            <a:endParaRPr lang="en-US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ru-RU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=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 мм </a:t>
            </a:r>
            <a:r>
              <a:rPr lang="ru-RU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диаметр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рабочей части фотоэлемента.</a:t>
            </a:r>
            <a:endParaRPr lang="en-US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=20 кд – сила 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света </a:t>
            </a:r>
            <a:r>
              <a:rPr lang="ru-RU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источника (лампочки).</a:t>
            </a:r>
            <a:endParaRPr lang="en-US" sz="2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956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1659" y="763378"/>
            <a:ext cx="1054697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ЦЕЛЬ РАБОТЫ: </a:t>
            </a:r>
          </a:p>
          <a:p>
            <a:pPr algn="just">
              <a:spcAft>
                <a:spcPts val="120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изучение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принципа действия вентильного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фотоэлемента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измерение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освещенности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 algn="ctr">
              <a:spcAft>
                <a:spcPts val="120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ПРИБОРЫ И ПРИНАДЛЕЖНОСТИ: </a:t>
            </a:r>
          </a:p>
          <a:p>
            <a:pPr algn="just">
              <a:spcAft>
                <a:spcPts val="120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оптическая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скамья, фотоэлемент, фонарь с электрической лампочкой, рубильник, микроамперметр, стабилизированный источник питания, соединительные провода, масштабная линейка.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2963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958438" y="864362"/>
            <a:ext cx="9755187" cy="276652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лабораторной работы сделайте вывод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14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1367" y="151511"/>
            <a:ext cx="4747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ОПИСАНИЕ УСТАНОВКИ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674731"/>
            <a:ext cx="1120867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>
              <a:spcAft>
                <a:spcPts val="0"/>
              </a:spcAft>
            </a:pPr>
            <a:r>
              <a:rPr lang="ru-RU" sz="2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данной 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работе используется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селеновый фотоэлемент с запирающим </a:t>
            </a:r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слоем</a:t>
            </a:r>
            <a:r>
              <a:rPr lang="ru-RU" sz="2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Он состоит из опорной полированной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железной пластинки 4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на которую нанесён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слой селена 3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обладающий дырочной проводимостью. На поверхность селена нанесена тонкая, прозрачная для световых лучей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плёнка серебра 1 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(толщиной от 0,1 до </a:t>
            </a:r>
            <a:r>
              <a:rPr lang="ru-RU" sz="2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0,001мк).</a:t>
            </a:r>
          </a:p>
          <a:p>
            <a:pPr indent="363538" algn="just">
              <a:spcAft>
                <a:spcPts val="0"/>
              </a:spcAft>
            </a:pPr>
            <a:r>
              <a:rPr lang="ru-RU" sz="2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результате диффузий атомов серебра внутрь селена образуется слой селена с примесью, который обладает электронной проводимостью. Таким образом, создаётся контакт между чистым селеном и селеном с примесью, т.е. возникает запирающий слой (пунктирная линия), препятствующий движению основных носителей зарядов. </a:t>
            </a:r>
            <a:endParaRPr lang="en-US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1367" y="3322695"/>
            <a:ext cx="4515780" cy="24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52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1367" y="151511"/>
            <a:ext cx="4747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ОПИСАНИЕ УСТАНОВКИ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674731"/>
            <a:ext cx="1120867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>
              <a:spcAft>
                <a:spcPts val="0"/>
              </a:spcAft>
            </a:pPr>
            <a:r>
              <a:rPr lang="ru-RU" sz="2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освещении фотоэлемента, свет легко проходит через тонкую плёнку серебра, образуя электронно-дырочные пары. Образовавшиеся электроны могут свободно двигаться только к плёнке серебра, заряжая её отрицательно, а нижний слой селена, обладающий </a:t>
            </a:r>
            <a:r>
              <a:rPr lang="en-US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-проводимостью, и основание (железная пластинка) заряжаются положительно. Если соединить проводниками серебряную плёнку и железную пластинку, то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гальванометр 2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включённый в цепь, покажет силу тока, текущего от железа к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верхнему электроду 5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представляющего металлическое кольцо, плотно прилегающее к серебряной плёнке.</a:t>
            </a:r>
            <a:endParaRPr lang="en-US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1367" y="3148989"/>
            <a:ext cx="4937477" cy="26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47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1997" y="1008094"/>
            <a:ext cx="1050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выполнения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опыта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собирают установку, изображённую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рисунке: </a:t>
            </a:r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7" t="4300" r="-1167" b="-4300"/>
          <a:stretch/>
        </p:blipFill>
        <p:spPr>
          <a:xfrm>
            <a:off x="-94130" y="1962201"/>
            <a:ext cx="7956493" cy="2590792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58396" y="111949"/>
            <a:ext cx="78409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</a:t>
            </a:r>
            <a:r>
              <a:rPr kumimoji="0" lang="ru-RU" altLang="en-US" sz="2800" b="1" i="0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ГРАДУИРОВКА ФОТОЭЛЕМЕНТА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1" i="0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КАЧЕСТВЕ ЛЮКСМЕТРА </a:t>
            </a:r>
            <a:endParaRPr kumimoji="0" lang="ru-RU" altLang="en-US" sz="2800" b="0" i="0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669581"/>
              </p:ext>
            </p:extLst>
          </p:nvPr>
        </p:nvGraphicFramePr>
        <p:xfrm>
          <a:off x="7658812" y="1831751"/>
          <a:ext cx="3609820" cy="30497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7804"/>
                <a:gridCol w="3282016"/>
              </a:tblGrid>
              <a:tr h="762873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Фотоэлемент,</a:t>
                      </a:r>
                      <a:r>
                        <a:rPr lang="ru-RU" sz="1800" b="0" baseline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соединенный с гальванометром</a:t>
                      </a:r>
                      <a:endParaRPr lang="en-US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41982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Труба</a:t>
                      </a:r>
                      <a:endParaRPr lang="en-US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41982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Электрическая лампочка</a:t>
                      </a:r>
                      <a:endParaRPr lang="en-US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41982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Нить, скрепленная с указателем</a:t>
                      </a:r>
                      <a:endParaRPr lang="en-US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2873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Указатель расстояния от лампочки до</a:t>
                      </a:r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фотоэлемента</a:t>
                      </a:r>
                      <a:endParaRPr lang="en-US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7561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58396" y="111949"/>
            <a:ext cx="78409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</a:t>
            </a:r>
            <a:r>
              <a:rPr kumimoji="0" lang="ru-RU" altLang="en-US" sz="2800" b="1" i="0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ГРАДУИРОВКА ФОТОЭЛЕМЕНТА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1" i="0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КАЧЕСТВЕ ЛЮКСМЕТРА </a:t>
            </a:r>
            <a:endParaRPr kumimoji="0" lang="ru-RU" altLang="en-US" sz="2800" b="0" i="0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4"/>
          <a:stretch/>
        </p:blipFill>
        <p:spPr>
          <a:xfrm>
            <a:off x="389964" y="1223665"/>
            <a:ext cx="11116235" cy="4585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2523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0633" y="1066056"/>
            <a:ext cx="10614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Фотоэлемент,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соединенный с гальванометром, вставляется в торец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трубы. </a:t>
            </a:r>
            <a:endParaRPr lang="en-US" sz="24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58396" y="111949"/>
            <a:ext cx="78409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</a:t>
            </a:r>
            <a:r>
              <a:rPr kumimoji="0" lang="ru-RU" altLang="en-US" sz="2800" b="1" i="0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ГРАДУИРОВКА ФОТОЭЛЕМЕНТА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1" i="0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КАЧЕСТВЕ ЛЮКСМЕТРА </a:t>
            </a:r>
            <a:endParaRPr kumimoji="0" lang="ru-RU" altLang="en-US" sz="2800" b="0" i="0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3585" r="26324" b="11720"/>
          <a:stretch/>
        </p:blipFill>
        <p:spPr>
          <a:xfrm>
            <a:off x="519241" y="1712145"/>
            <a:ext cx="5827771" cy="3228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 t="10524" r="30735" b="11720"/>
          <a:stretch/>
        </p:blipFill>
        <p:spPr>
          <a:xfrm>
            <a:off x="6871903" y="1712146"/>
            <a:ext cx="4221922" cy="322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Выгнутая вниз стрелка 7"/>
          <p:cNvSpPr/>
          <p:nvPr/>
        </p:nvSpPr>
        <p:spPr>
          <a:xfrm rot="20794943">
            <a:off x="5572750" y="4271581"/>
            <a:ext cx="4217375" cy="1311403"/>
          </a:xfrm>
          <a:prstGeom prst="curvedUpArrow">
            <a:avLst>
              <a:gd name="adj1" fmla="val 14297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11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1692" y="1200526"/>
            <a:ext cx="108428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Внутри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трубы расположена электрическая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лампочка,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перемещаемая с помощью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нити,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скрепленной с указателем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расстояния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лампочки до фотоэлемента.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3538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Перемещая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лампочку,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отметить её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фотоэлемента и показания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гальванометра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Данные занести в таблицу.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58396" y="111949"/>
            <a:ext cx="78409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</a:t>
            </a:r>
            <a:r>
              <a:rPr kumimoji="0" lang="ru-RU" altLang="en-US" sz="2800" b="1" i="0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ГРАДУИРОВКА ФОТОЭЛЕМЕНТА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1" i="0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КАЧЕСТВЕ ЛЮКСМЕТРА </a:t>
            </a:r>
            <a:endParaRPr kumimoji="0" lang="ru-RU" altLang="en-US" sz="2800" b="0" i="0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688554"/>
              </p:ext>
            </p:extLst>
          </p:nvPr>
        </p:nvGraphicFramePr>
        <p:xfrm>
          <a:off x="331685" y="3321424"/>
          <a:ext cx="11084867" cy="139849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65103"/>
                <a:gridCol w="537883"/>
                <a:gridCol w="645458"/>
                <a:gridCol w="632012"/>
                <a:gridCol w="658906"/>
                <a:gridCol w="618565"/>
                <a:gridCol w="658906"/>
                <a:gridCol w="599575"/>
                <a:gridCol w="652051"/>
                <a:gridCol w="652051"/>
                <a:gridCol w="652051"/>
                <a:gridCol w="652051"/>
                <a:gridCol w="652051"/>
                <a:gridCol w="652051"/>
                <a:gridCol w="652051"/>
                <a:gridCol w="652051"/>
                <a:gridCol w="652051"/>
              </a:tblGrid>
              <a:tr h="54253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r,  </a:t>
                      </a:r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0,85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2798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J,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</a:tr>
              <a:tr h="427982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Е,</a:t>
                      </a:r>
                      <a:r>
                        <a:rPr lang="ru-RU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лк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1296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58396" y="111949"/>
            <a:ext cx="78409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</a:t>
            </a:r>
            <a:r>
              <a:rPr kumimoji="0" lang="ru-RU" altLang="en-US" sz="2800" b="1" i="0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ГРАДУИРОВКА ФОТОЭЛЕМЕНТА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800" b="1" i="0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КАЧЕСТВЕ ЛЮКСМЕТРА </a:t>
            </a:r>
            <a:endParaRPr kumimoji="0" lang="ru-RU" altLang="en-US" sz="2800" b="0" i="0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236" r="17169" b="13156"/>
          <a:stretch/>
        </p:blipFill>
        <p:spPr>
          <a:xfrm>
            <a:off x="309283" y="1385047"/>
            <a:ext cx="3778624" cy="193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9" t="6935" r="24117" b="31817"/>
          <a:stretch/>
        </p:blipFill>
        <p:spPr>
          <a:xfrm>
            <a:off x="4829598" y="1761565"/>
            <a:ext cx="6331460" cy="332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5"/>
          <a:stretch/>
        </p:blipFill>
        <p:spPr>
          <a:xfrm>
            <a:off x="309284" y="3641520"/>
            <a:ext cx="3778624" cy="200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18308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134</TotalTime>
  <Words>851</Words>
  <Application>Microsoft Office PowerPoint</Application>
  <PresentationFormat>Широкоэкранный</PresentationFormat>
  <Paragraphs>177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Impact</vt:lpstr>
      <vt:lpstr>Symbol</vt:lpstr>
      <vt:lpstr>Times New Roman</vt:lpstr>
      <vt:lpstr>Главное мероприятие</vt:lpstr>
      <vt:lpstr>Equation.3</vt:lpstr>
      <vt:lpstr>ГРАДУИРОВКА ВЕНТИЛЬНОГО СЕЛЕНОВОГО ФОТОЭЛЕМЕНТА В КАЧЕСТВЕ ЛЮКСМЕТРА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 результатам лабораторной работы сделайте вывод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ГРАДУИРОВКА ВЕНТИЛЬНОГО СЕЛЕНОВОГО ФОТОЭЛЕМЕНТА В КАЧЕСТВЕ ЛЮКСМЕТРА </dc:title>
  <dc:creator>Admin</dc:creator>
  <cp:lastModifiedBy>Admin</cp:lastModifiedBy>
  <cp:revision>13</cp:revision>
  <dcterms:created xsi:type="dcterms:W3CDTF">2020-04-05T09:35:26Z</dcterms:created>
  <dcterms:modified xsi:type="dcterms:W3CDTF">2020-04-05T11:49:28Z</dcterms:modified>
</cp:coreProperties>
</file>