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3" r:id="rId2"/>
    <p:sldId id="256" r:id="rId3"/>
    <p:sldId id="260" r:id="rId4"/>
    <p:sldId id="282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2C767-A134-4137-B903-FE0A412C253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E0D2C-0F9F-427B-B7D1-A4098F67C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818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823065-5A59-4CC7-972D-C2FD1EE227A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1FC167-96A4-4D0D-8B1E-001FBC067F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Юпатов</a:t>
            </a:r>
            <a:r>
              <a:rPr lang="ru-RU" dirty="0" smtClean="0"/>
              <a:t> Г.И., заведующий кафедрой пропедевтики внутренних болезней, д.м.н., профессор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175351" cy="3744416"/>
          </a:xfrm>
        </p:spPr>
        <p:txBody>
          <a:bodyPr/>
          <a:lstStyle/>
          <a:p>
            <a:r>
              <a:rPr lang="ru-RU" dirty="0" smtClean="0"/>
              <a:t>Симптоматология и диагностика хронического гепатита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96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6093296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7488832" cy="464169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критерии неалкогольного </a:t>
            </a:r>
            <a:r>
              <a:rPr lang="ru-RU" dirty="0" err="1"/>
              <a:t>стеатогепатита</a:t>
            </a:r>
            <a:r>
              <a:rPr lang="ru-RU" dirty="0"/>
              <a:t>:</a:t>
            </a:r>
          </a:p>
          <a:p>
            <a:r>
              <a:rPr lang="ru-RU" dirty="0"/>
              <a:t>признаки </a:t>
            </a:r>
            <a:r>
              <a:rPr lang="ru-RU" dirty="0" err="1"/>
              <a:t>стеатоза</a:t>
            </a:r>
            <a:r>
              <a:rPr lang="ru-RU" dirty="0"/>
              <a:t> печени в сочетании с повышенным уровнем </a:t>
            </a:r>
            <a:r>
              <a:rPr lang="ru-RU" dirty="0" err="1"/>
              <a:t>трансаминаз</a:t>
            </a:r>
            <a:r>
              <a:rPr lang="ru-RU" dirty="0"/>
              <a:t>;</a:t>
            </a:r>
          </a:p>
          <a:p>
            <a:r>
              <a:rPr lang="ru-RU" dirty="0"/>
              <a:t>употребление алкоголя в дозах, не превышающих 10 г/</a:t>
            </a:r>
            <a:r>
              <a:rPr lang="ru-RU" dirty="0" err="1"/>
              <a:t>сут</a:t>
            </a:r>
            <a:r>
              <a:rPr lang="ru-RU" dirty="0"/>
              <a:t> этанола для женщин и 20 г/</a:t>
            </a:r>
            <a:r>
              <a:rPr lang="ru-RU" dirty="0" err="1"/>
              <a:t>сут</a:t>
            </a:r>
            <a:r>
              <a:rPr lang="ru-RU" dirty="0"/>
              <a:t> – для мужчин;</a:t>
            </a:r>
          </a:p>
          <a:p>
            <a:r>
              <a:rPr lang="ru-RU" dirty="0"/>
              <a:t>наличие факторов риска неалкогольной жировой болезни печени (избыточная масса тела или ожирение, </a:t>
            </a:r>
            <a:r>
              <a:rPr lang="ru-RU" dirty="0" err="1"/>
              <a:t>гиперлипидемия</a:t>
            </a:r>
            <a:r>
              <a:rPr lang="ru-RU" dirty="0"/>
              <a:t>, сахарный диабет 2 типа);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493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805264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88640"/>
            <a:ext cx="7992888" cy="612068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/>
              <a:t>цели лечения хронического </a:t>
            </a:r>
            <a:r>
              <a:rPr lang="ru-RU" dirty="0" smtClean="0"/>
              <a:t>гепатита</a:t>
            </a:r>
            <a:endParaRPr lang="ru-RU" dirty="0"/>
          </a:p>
          <a:p>
            <a:r>
              <a:rPr lang="ru-RU" dirty="0"/>
              <a:t>	снижение активности воспалительного процесса в печени;</a:t>
            </a:r>
          </a:p>
          <a:p>
            <a:r>
              <a:rPr lang="ru-RU" dirty="0"/>
              <a:t>	замедление прогрессирования фиброза;</a:t>
            </a:r>
          </a:p>
          <a:p>
            <a:r>
              <a:rPr lang="ru-RU" dirty="0"/>
              <a:t>предотвращение развития цирроза </a:t>
            </a:r>
            <a:r>
              <a:rPr lang="ru-RU" dirty="0" smtClean="0"/>
              <a:t>печени</a:t>
            </a:r>
          </a:p>
          <a:p>
            <a:pPr marL="45720" indent="0">
              <a:buNone/>
            </a:pPr>
            <a:r>
              <a:rPr lang="ru-RU" dirty="0"/>
              <a:t>показания для госпитализации пациента с хроническим гепатитом включают:</a:t>
            </a:r>
          </a:p>
          <a:p>
            <a:r>
              <a:rPr lang="ru-RU" dirty="0"/>
              <a:t>гепатит с высокой активностью (госпитализация пациента в гастроэнтерологическое </a:t>
            </a:r>
            <a:r>
              <a:rPr lang="ru-RU" dirty="0" smtClean="0"/>
              <a:t>отделение);</a:t>
            </a:r>
            <a:endParaRPr lang="ru-RU" dirty="0"/>
          </a:p>
          <a:p>
            <a:r>
              <a:rPr lang="ru-RU" dirty="0"/>
              <a:t>отрицательная динамика биохимических показателей функции печени с ухудшением общего состояния пациента (госпитализация пациента в гастроэнтерологическое </a:t>
            </a:r>
            <a:r>
              <a:rPr lang="ru-RU" dirty="0" smtClean="0"/>
              <a:t>отделение);</a:t>
            </a:r>
            <a:endParaRPr lang="ru-RU" dirty="0"/>
          </a:p>
          <a:p>
            <a:r>
              <a:rPr lang="ru-RU" dirty="0"/>
              <a:t>необходимость выполнения биопсии печени (госпитализация пациента в гастроэнтерологическое или хирургическое отделения городской организации </a:t>
            </a:r>
            <a:r>
              <a:rPr lang="ru-RU" dirty="0" smtClean="0"/>
              <a:t>здравоохранения, </a:t>
            </a:r>
            <a:r>
              <a:rPr lang="ru-RU" dirty="0"/>
              <a:t>областной организации здравоохранения </a:t>
            </a:r>
          </a:p>
        </p:txBody>
      </p:sp>
    </p:spTree>
    <p:extLst>
      <p:ext uri="{BB962C8B-B14F-4D97-AF65-F5344CB8AC3E}">
        <p14:creationId xmlns:p14="http://schemas.microsoft.com/office/powerpoint/2010/main" val="83306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effectLst/>
              </a:rPr>
              <a:t>лечение хронического гепатита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7560840" cy="3816424"/>
          </a:xfrm>
        </p:spPr>
        <p:txBody>
          <a:bodyPr/>
          <a:lstStyle/>
          <a:p>
            <a:r>
              <a:rPr lang="ru-RU" dirty="0"/>
              <a:t>общие мероприятия: ограничение физической активности при высокой активности гепатита и наличии субъективной симптоматики; исключение алкоголя; в зависимости от тяжести гепатита и нарушения статуса питания используют обычное полноценное питание либо назначают дополнительно </a:t>
            </a:r>
            <a:r>
              <a:rPr lang="ru-RU" dirty="0" err="1"/>
              <a:t>энтеральное</a:t>
            </a:r>
            <a:r>
              <a:rPr lang="ru-RU" dirty="0"/>
              <a:t> питание (при признаках недостаточности питания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897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715000"/>
            <a:ext cx="6512511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неспецифическую терапию: </a:t>
            </a:r>
            <a:endParaRPr lang="ru-RU" dirty="0" smtClean="0"/>
          </a:p>
          <a:p>
            <a:r>
              <a:rPr lang="ru-RU" dirty="0" err="1" smtClean="0"/>
              <a:t>силимарин</a:t>
            </a:r>
            <a:r>
              <a:rPr lang="ru-RU" dirty="0" smtClean="0"/>
              <a:t> </a:t>
            </a:r>
            <a:r>
              <a:rPr lang="ru-RU" dirty="0"/>
              <a:t>210 - 420 мг/</a:t>
            </a:r>
            <a:r>
              <a:rPr lang="ru-RU" dirty="0" err="1"/>
              <a:t>сут</a:t>
            </a:r>
            <a:r>
              <a:rPr lang="ru-RU" dirty="0"/>
              <a:t> </a:t>
            </a:r>
            <a:r>
              <a:rPr lang="ru-RU" dirty="0" smtClean="0"/>
              <a:t>длительно</a:t>
            </a:r>
          </a:p>
          <a:p>
            <a:r>
              <a:rPr lang="ru-RU" dirty="0" smtClean="0"/>
              <a:t> </a:t>
            </a:r>
            <a:r>
              <a:rPr lang="ru-RU" dirty="0"/>
              <a:t>или препараты разветвленных аминокислот – до 0,25 г/кг/</a:t>
            </a:r>
            <a:r>
              <a:rPr lang="ru-RU" dirty="0" err="1"/>
              <a:t>сут</a:t>
            </a:r>
            <a:r>
              <a:rPr lang="ru-RU" dirty="0"/>
              <a:t> длительно, </a:t>
            </a:r>
            <a:endParaRPr lang="ru-RU" dirty="0" smtClean="0"/>
          </a:p>
          <a:p>
            <a:r>
              <a:rPr lang="ru-RU" dirty="0" smtClean="0"/>
              <a:t>или </a:t>
            </a:r>
            <a:r>
              <a:rPr lang="ru-RU" dirty="0" err="1"/>
              <a:t>урсодеоксихолевая</a:t>
            </a:r>
            <a:r>
              <a:rPr lang="ru-RU" dirty="0"/>
              <a:t> кислота 10-12 мг/кг/</a:t>
            </a:r>
            <a:r>
              <a:rPr lang="ru-RU" dirty="0" err="1"/>
              <a:t>сут</a:t>
            </a:r>
            <a:r>
              <a:rPr lang="ru-RU" dirty="0"/>
              <a:t> длительно, </a:t>
            </a:r>
            <a:endParaRPr lang="ru-RU" dirty="0" smtClean="0"/>
          </a:p>
          <a:p>
            <a:r>
              <a:rPr lang="ru-RU" dirty="0" smtClean="0"/>
              <a:t>или </a:t>
            </a:r>
            <a:r>
              <a:rPr lang="ru-RU" dirty="0" err="1"/>
              <a:t>адеметионин</a:t>
            </a:r>
            <a:r>
              <a:rPr lang="ru-RU" dirty="0"/>
              <a:t> 800-1600 мг/</a:t>
            </a:r>
            <a:r>
              <a:rPr lang="ru-RU" dirty="0" err="1"/>
              <a:t>сут</a:t>
            </a:r>
            <a:r>
              <a:rPr lang="ru-RU" dirty="0"/>
              <a:t> длительно;</a:t>
            </a:r>
          </a:p>
        </p:txBody>
      </p:sp>
    </p:spTree>
    <p:extLst>
      <p:ext uri="{BB962C8B-B14F-4D97-AF65-F5344CB8AC3E}">
        <p14:creationId xmlns:p14="http://schemas.microsoft.com/office/powerpoint/2010/main" val="46796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564904"/>
            <a:ext cx="7416824" cy="309634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согласно МКБ-10 Хронический гепатит классифицируется как:</a:t>
            </a:r>
          </a:p>
          <a:p>
            <a:r>
              <a:rPr lang="ru-RU" dirty="0"/>
              <a:t>B18 хронический вирусный гепатит;</a:t>
            </a:r>
          </a:p>
          <a:p>
            <a:r>
              <a:rPr lang="ru-RU" dirty="0"/>
              <a:t>K70.1 алкогольный гепатит;</a:t>
            </a:r>
          </a:p>
          <a:p>
            <a:r>
              <a:rPr lang="ru-RU" dirty="0"/>
              <a:t>K71.3-К71.5 токсическое  поражение  печени,  протекающее  по  типу  хронического  гепатита;</a:t>
            </a:r>
          </a:p>
          <a:p>
            <a:r>
              <a:rPr lang="ru-RU" dirty="0"/>
              <a:t>K73 хронический гепатит, не классифицированный в других рубриках;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43744"/>
          </a:xfrm>
        </p:spPr>
        <p:txBody>
          <a:bodyPr/>
          <a:lstStyle/>
          <a:p>
            <a:r>
              <a:rPr lang="ru-RU" dirty="0"/>
              <a:t>Хронический гепатит</a:t>
            </a:r>
          </a:p>
        </p:txBody>
      </p:sp>
    </p:spTree>
    <p:extLst>
      <p:ext uri="{BB962C8B-B14F-4D97-AF65-F5344CB8AC3E}">
        <p14:creationId xmlns:p14="http://schemas.microsoft.com/office/powerpoint/2010/main" val="267025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32656"/>
            <a:ext cx="7389440" cy="5688632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2600" dirty="0" smtClean="0"/>
              <a:t>Этиологическая </a:t>
            </a:r>
            <a:r>
              <a:rPr lang="ru-RU" sz="2600" dirty="0"/>
              <a:t>классификация хронического гепатита</a:t>
            </a:r>
            <a:r>
              <a:rPr lang="ru-RU" dirty="0"/>
              <a:t>:</a:t>
            </a:r>
          </a:p>
          <a:p>
            <a:r>
              <a:rPr lang="ru-RU" dirty="0"/>
              <a:t>хронический вирусный гепатит (В, С, D);</a:t>
            </a:r>
          </a:p>
          <a:p>
            <a:r>
              <a:rPr lang="ru-RU" dirty="0"/>
              <a:t>хронический вирусный гепатит (не характеризуемый иным образом);</a:t>
            </a:r>
          </a:p>
          <a:p>
            <a:r>
              <a:rPr lang="ru-RU" dirty="0"/>
              <a:t>хронический аутоиммунный гепатит;</a:t>
            </a:r>
          </a:p>
          <a:p>
            <a:r>
              <a:rPr lang="ru-RU" dirty="0"/>
              <a:t>хронический гепатит, не классифицируемый как вирусный или как аутоиммунный;</a:t>
            </a:r>
          </a:p>
          <a:p>
            <a:r>
              <a:rPr lang="ru-RU" dirty="0"/>
              <a:t>хронический лекарственный </a:t>
            </a:r>
            <a:r>
              <a:rPr lang="ru-RU" dirty="0" smtClean="0"/>
              <a:t>гепатит (</a:t>
            </a:r>
            <a:r>
              <a:rPr lang="ru-RU" dirty="0" err="1" smtClean="0"/>
              <a:t>гепатотоксичные</a:t>
            </a:r>
            <a:r>
              <a:rPr lang="ru-RU" dirty="0" smtClean="0"/>
              <a:t> </a:t>
            </a:r>
            <a:r>
              <a:rPr lang="ru-RU" dirty="0"/>
              <a:t>препараты: антибиотики – тетрациклины, </a:t>
            </a:r>
            <a:r>
              <a:rPr lang="ru-RU" dirty="0" err="1"/>
              <a:t>аминогликозиды</a:t>
            </a:r>
            <a:r>
              <a:rPr lang="ru-RU" dirty="0"/>
              <a:t>, противотуберкулезные АБ (</a:t>
            </a:r>
            <a:r>
              <a:rPr lang="ru-RU" dirty="0" err="1"/>
              <a:t>рифампицин</a:t>
            </a:r>
            <a:r>
              <a:rPr lang="ru-RU" dirty="0"/>
              <a:t>, </a:t>
            </a:r>
            <a:r>
              <a:rPr lang="ru-RU" dirty="0" err="1"/>
              <a:t>изониазиды</a:t>
            </a:r>
            <a:r>
              <a:rPr lang="ru-RU" dirty="0"/>
              <a:t>); </a:t>
            </a:r>
            <a:r>
              <a:rPr lang="ru-RU" dirty="0" err="1"/>
              <a:t>салуретики</a:t>
            </a:r>
            <a:r>
              <a:rPr lang="ru-RU" dirty="0"/>
              <a:t> (</a:t>
            </a:r>
            <a:r>
              <a:rPr lang="ru-RU" dirty="0" err="1"/>
              <a:t>тиазидные</a:t>
            </a:r>
            <a:r>
              <a:rPr lang="ru-RU" dirty="0"/>
              <a:t>); психотропные (</a:t>
            </a:r>
            <a:r>
              <a:rPr lang="ru-RU" dirty="0" err="1"/>
              <a:t>галоперидол</a:t>
            </a:r>
            <a:r>
              <a:rPr lang="ru-RU" dirty="0"/>
              <a:t>, </a:t>
            </a:r>
            <a:r>
              <a:rPr lang="ru-RU" dirty="0" err="1"/>
              <a:t>фенозепам</a:t>
            </a:r>
            <a:r>
              <a:rPr lang="ru-RU" dirty="0"/>
              <a:t> и т.д.); НПВС (салицилаты, парацетамол, </a:t>
            </a:r>
            <a:r>
              <a:rPr lang="ru-RU" dirty="0" err="1"/>
              <a:t>индометацин</a:t>
            </a:r>
            <a:r>
              <a:rPr lang="ru-RU" dirty="0"/>
              <a:t>); </a:t>
            </a:r>
            <a:r>
              <a:rPr lang="ru-RU" dirty="0" err="1"/>
              <a:t>цитостатики</a:t>
            </a:r>
            <a:r>
              <a:rPr lang="ru-RU" dirty="0"/>
              <a:t> (</a:t>
            </a:r>
            <a:r>
              <a:rPr lang="ru-RU" dirty="0" err="1"/>
              <a:t>метотрексат</a:t>
            </a:r>
            <a:r>
              <a:rPr lang="ru-RU" dirty="0"/>
              <a:t> и др.); гормональные </a:t>
            </a:r>
            <a:r>
              <a:rPr lang="ru-RU" dirty="0" smtClean="0"/>
              <a:t>контрацептивы)</a:t>
            </a:r>
            <a:endParaRPr lang="ru-RU" dirty="0"/>
          </a:p>
          <a:p>
            <a:r>
              <a:rPr lang="ru-RU" dirty="0"/>
              <a:t>первичный </a:t>
            </a:r>
            <a:r>
              <a:rPr lang="ru-RU" dirty="0" err="1"/>
              <a:t>билиарный</a:t>
            </a:r>
            <a:r>
              <a:rPr lang="ru-RU" dirty="0"/>
              <a:t> цирроз;</a:t>
            </a:r>
          </a:p>
          <a:p>
            <a:r>
              <a:rPr lang="ru-RU" dirty="0"/>
              <a:t>первичный </a:t>
            </a:r>
            <a:r>
              <a:rPr lang="ru-RU" dirty="0" err="1"/>
              <a:t>склерозирующий</a:t>
            </a:r>
            <a:r>
              <a:rPr lang="ru-RU" dirty="0"/>
              <a:t> холангит;</a:t>
            </a:r>
          </a:p>
          <a:p>
            <a:r>
              <a:rPr lang="ru-RU" dirty="0"/>
              <a:t>болезнь Вильсона-Коновалова;</a:t>
            </a:r>
          </a:p>
          <a:p>
            <a:r>
              <a:rPr lang="ru-RU" dirty="0"/>
              <a:t>болезнь печени, вызванная недостаточностью α1 –</a:t>
            </a:r>
            <a:r>
              <a:rPr lang="ru-RU" dirty="0" err="1"/>
              <a:t>антитрипсина</a:t>
            </a:r>
            <a:r>
              <a:rPr lang="ru-RU" dirty="0" smtClean="0"/>
              <a:t>;</a:t>
            </a:r>
          </a:p>
          <a:p>
            <a:r>
              <a:rPr lang="ru-RU" dirty="0"/>
              <a:t>ХГ возникает при ежедневном употреблении более 40 мл чистого этанола на протяжении 6-8 лет</a:t>
            </a:r>
          </a:p>
        </p:txBody>
      </p:sp>
    </p:spTree>
    <p:extLst>
      <p:ext uri="{BB962C8B-B14F-4D97-AF65-F5344CB8AC3E}">
        <p14:creationId xmlns:p14="http://schemas.microsoft.com/office/powerpoint/2010/main" val="299787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0"/>
            <a:ext cx="6512511" cy="476672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8568952" cy="6120680"/>
          </a:xfrm>
        </p:spPr>
        <p:txBody>
          <a:bodyPr>
            <a:normAutofit/>
          </a:bodyPr>
          <a:lstStyle/>
          <a:p>
            <a:r>
              <a:rPr lang="ru-RU" sz="1600" dirty="0"/>
              <a:t>Проблема эпидемиологии гепатитов обусловлена растущей заболеваемостью во всех его формах, особенно хронических вирусных, среди которых ведущими являются гепатиты В и С. Эти вирусы способствуют формированию тяжелых хронических патологических процессов в печени, зачастую поздно диагностируемых, резистентных к этиотропной терапии, приводящих к тяжелым функциональным нарушениям.</a:t>
            </a:r>
          </a:p>
          <a:p>
            <a:r>
              <a:rPr lang="ru-RU" sz="1600" dirty="0"/>
              <a:t>В мире насчитывается 350 млн. носителей </a:t>
            </a:r>
            <a:r>
              <a:rPr lang="ru-RU" sz="1600" dirty="0" err="1"/>
              <a:t>HBs</a:t>
            </a:r>
            <a:r>
              <a:rPr lang="ru-RU" sz="1600" dirty="0"/>
              <a:t> </a:t>
            </a:r>
            <a:r>
              <a:rPr lang="ru-RU" sz="1600" dirty="0" err="1"/>
              <a:t>Ag</a:t>
            </a:r>
            <a:r>
              <a:rPr lang="ru-RU" sz="1600" dirty="0"/>
              <a:t>, у 3-7% по данным биопсии выявляется цирроз печени, у 30-35% больных констатируется хронический гепатит.</a:t>
            </a:r>
          </a:p>
          <a:p>
            <a:r>
              <a:rPr lang="ru-RU" sz="1600" dirty="0"/>
              <a:t>По данным ВОЗ 100 млн. лиц имеют признаки гепатита С, в этой категории у 60-70% выявляются хроническая форма заболевания. Согласно статистике около 2 млн. инфицированных ежегодно умирает от активных форм вирусных гепатитов, из них 100 тыс. человек от молниеносной формы, 500 тыс. в течение 6 месяцев с момента инфицирования, 700 тыс. от цирроза печени, 300 тыс. от карциномы печени.</a:t>
            </a:r>
          </a:p>
          <a:p>
            <a:r>
              <a:rPr lang="ru-RU" sz="1600" dirty="0"/>
              <a:t>Ежегодный экономический ущерб от вирусных гепатитов на территории бывшего СССР составляет около 1 млрд. долларов США – около половины потерь, связанных с инфекционной заболеваемостью в целом.</a:t>
            </a:r>
          </a:p>
          <a:p>
            <a:r>
              <a:rPr lang="ru-RU" sz="1600" dirty="0"/>
              <a:t>Что касается аутоиммунной формы гепатита, то, несмотря на редкую заболеваемость – 170 на 1 млн. населения (Северная Европа), она часто вызывает развитие грубых морфологических и, соответственно, функциональных нарушений в печени.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1237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819472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208912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хронический гепатит – клинический и патологический синдром, который имеет множество причин и характеризуется различной степенью гепатоцеллюлярного некроза и воспаления с </a:t>
            </a:r>
            <a:r>
              <a:rPr lang="ru-RU" dirty="0" err="1"/>
              <a:t>персистированием</a:t>
            </a:r>
            <a:r>
              <a:rPr lang="ru-RU" dirty="0"/>
              <a:t> без улучшения более 6 месяцев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/>
              <a:t>Хронический гепатит (ХГ)– </a:t>
            </a:r>
            <a:r>
              <a:rPr lang="ru-RU" dirty="0" err="1"/>
              <a:t>полиэтиологический</a:t>
            </a:r>
            <a:r>
              <a:rPr lang="ru-RU" dirty="0"/>
              <a:t> диффузный процесс в печени, продолжающийся более 6 месяцев, характеризующейся воспалительной инфильтрацией портальных полей, </a:t>
            </a:r>
            <a:r>
              <a:rPr lang="ru-RU" dirty="0" err="1"/>
              <a:t>гипреплазией</a:t>
            </a:r>
            <a:r>
              <a:rPr lang="ru-RU" dirty="0"/>
              <a:t> звездчатых </a:t>
            </a:r>
            <a:r>
              <a:rPr lang="ru-RU" dirty="0" err="1" smtClean="0"/>
              <a:t>ретикулоэндотелиоцитов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сочетании с дистрофией </a:t>
            </a:r>
            <a:r>
              <a:rPr lang="ru-RU" dirty="0" err="1"/>
              <a:t>гепатоцитов</a:t>
            </a:r>
            <a:r>
              <a:rPr lang="ru-RU" dirty="0"/>
              <a:t> при сохранении архитектоники печени.</a:t>
            </a:r>
          </a:p>
          <a:p>
            <a:endParaRPr lang="en-US" dirty="0" smtClean="0"/>
          </a:p>
          <a:p>
            <a:r>
              <a:rPr lang="ru-RU" sz="3000" dirty="0"/>
              <a:t>клиническими критериями хронического гепатита являются:</a:t>
            </a:r>
          </a:p>
          <a:p>
            <a:r>
              <a:rPr lang="ru-RU" dirty="0"/>
              <a:t>усталость, общее недомогание, реже – тошнота, боли в животе, боли в суставах и мышцах;</a:t>
            </a:r>
          </a:p>
          <a:p>
            <a:r>
              <a:rPr lang="ru-RU" dirty="0"/>
              <a:t>увеличенная печень;</a:t>
            </a:r>
          </a:p>
          <a:p>
            <a:r>
              <a:rPr lang="ru-RU" dirty="0"/>
              <a:t>при прогрессировании – желтуха,  темная моча, кожный зуд, плохой аппетит,  снижение массы тела;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16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диагностика </a:t>
            </a:r>
            <a:r>
              <a:rPr lang="ru-RU" sz="2400" dirty="0">
                <a:effectLst/>
              </a:rPr>
              <a:t>хронического гепатита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628800"/>
            <a:ext cx="7632848" cy="4176464"/>
          </a:xfrm>
        </p:spPr>
        <p:txBody>
          <a:bodyPr>
            <a:normAutofit fontScale="92500" lnSpcReduction="10000"/>
          </a:bodyPr>
          <a:lstStyle/>
          <a:p>
            <a:pPr fontAlgn="base" hangingPunct="0"/>
            <a:r>
              <a:rPr lang="ru-RU" dirty="0"/>
              <a:t>Сбор алкогольного анамнеза с оценкой среднесуточной дозы </a:t>
            </a:r>
            <a:r>
              <a:rPr lang="ru-RU" dirty="0" smtClean="0"/>
              <a:t>алкоголя, </a:t>
            </a:r>
            <a:r>
              <a:rPr lang="ru-RU" dirty="0"/>
              <a:t>анализ лекарственного, эпидемиологического, наследственного, токсического анамнеза.</a:t>
            </a:r>
          </a:p>
          <a:p>
            <a:pPr fontAlgn="base" hangingPunct="0"/>
            <a:r>
              <a:rPr lang="ru-RU" dirty="0"/>
              <a:t>ОАК, включая определение тромбоцитов.</a:t>
            </a:r>
          </a:p>
          <a:p>
            <a:pPr fontAlgn="base" hangingPunct="0"/>
            <a:r>
              <a:rPr lang="ru-RU" dirty="0"/>
              <a:t>БИК: билирубин, </a:t>
            </a:r>
            <a:r>
              <a:rPr lang="ru-RU" dirty="0" err="1"/>
              <a:t>АсАТ</a:t>
            </a:r>
            <a:r>
              <a:rPr lang="ru-RU" dirty="0"/>
              <a:t>, </a:t>
            </a:r>
            <a:r>
              <a:rPr lang="ru-RU" dirty="0" err="1"/>
              <a:t>АлАТ</a:t>
            </a:r>
            <a:r>
              <a:rPr lang="ru-RU" dirty="0"/>
              <a:t>, ЩФ, ГГТП, ТГ, ХС, глюкоза, общий белок.</a:t>
            </a:r>
          </a:p>
          <a:p>
            <a:pPr fontAlgn="base" hangingPunct="0"/>
            <a:r>
              <a:rPr lang="ru-RU" dirty="0"/>
              <a:t>ОАМ.</a:t>
            </a:r>
          </a:p>
          <a:p>
            <a:pPr fontAlgn="base" hangingPunct="0"/>
            <a:r>
              <a:rPr lang="ru-RU" dirty="0"/>
              <a:t>Маркеры ВГ (</a:t>
            </a:r>
            <a:r>
              <a:rPr lang="ru-RU" dirty="0" err="1"/>
              <a:t>HBsAg</a:t>
            </a:r>
            <a:r>
              <a:rPr lang="ru-RU" dirty="0"/>
              <a:t>, </a:t>
            </a:r>
            <a:r>
              <a:rPr lang="ru-RU" dirty="0" err="1"/>
              <a:t>anti</a:t>
            </a:r>
            <a:r>
              <a:rPr lang="ru-RU" dirty="0"/>
              <a:t>-HCV).</a:t>
            </a:r>
          </a:p>
          <a:p>
            <a:pPr fontAlgn="base" hangingPunct="0"/>
            <a:r>
              <a:rPr lang="ru-RU" dirty="0"/>
              <a:t>Электрокардиограмма (далее – ЭКГ).</a:t>
            </a:r>
          </a:p>
          <a:p>
            <a:pPr fontAlgn="base" hangingPunct="0"/>
            <a:r>
              <a:rPr lang="ru-RU" dirty="0"/>
              <a:t>УЗИ ОБП.</a:t>
            </a:r>
          </a:p>
          <a:p>
            <a:pPr fontAlgn="base" hangingPunct="0"/>
            <a:r>
              <a:rPr lang="ru-RU" dirty="0"/>
              <a:t>ЭГДС.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28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512511" cy="864096"/>
          </a:xfrm>
        </p:spPr>
        <p:txBody>
          <a:bodyPr/>
          <a:lstStyle/>
          <a:p>
            <a:r>
              <a:rPr lang="ru-RU" sz="2400" dirty="0">
                <a:effectLst/>
              </a:rPr>
              <a:t>общие критерии хронического гепатита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836712"/>
            <a:ext cx="7704856" cy="4968552"/>
          </a:xfrm>
        </p:spPr>
        <p:txBody>
          <a:bodyPr>
            <a:normAutofit/>
          </a:bodyPr>
          <a:lstStyle/>
          <a:p>
            <a:r>
              <a:rPr lang="ru-RU" dirty="0" err="1"/>
              <a:t>персистирование</a:t>
            </a:r>
            <a:r>
              <a:rPr lang="ru-RU" dirty="0"/>
              <a:t> повышенных значений </a:t>
            </a:r>
            <a:r>
              <a:rPr lang="ru-RU" dirty="0" err="1"/>
              <a:t>АлАТ</a:t>
            </a:r>
            <a:r>
              <a:rPr lang="ru-RU" dirty="0"/>
              <a:t>, </a:t>
            </a:r>
            <a:r>
              <a:rPr lang="ru-RU" dirty="0" err="1"/>
              <a:t>АсАТ</a:t>
            </a:r>
            <a:r>
              <a:rPr lang="ru-RU" dirty="0"/>
              <a:t> более 6 месяцев – основной критерий;</a:t>
            </a:r>
          </a:p>
          <a:p>
            <a:r>
              <a:rPr lang="ru-RU" dirty="0"/>
              <a:t>возможно повышение активности ЩФ, ГГТП (тяжелое обострение заболевания, алкогольная болезнь печени);</a:t>
            </a:r>
          </a:p>
          <a:p>
            <a:r>
              <a:rPr lang="ru-RU" dirty="0"/>
              <a:t>морфологические признаки: комбинация инфильтрации портального тракта с пограничным (</a:t>
            </a:r>
            <a:r>
              <a:rPr lang="ru-RU" dirty="0" err="1"/>
              <a:t>перипортальным</a:t>
            </a:r>
            <a:r>
              <a:rPr lang="ru-RU" dirty="0"/>
              <a:t>) гепатитом, внутридольковой инфильтрацией и некрозами и, во многих случаях, фиброзом</a:t>
            </a:r>
          </a:p>
        </p:txBody>
      </p:sp>
    </p:spTree>
    <p:extLst>
      <p:ext uri="{BB962C8B-B14F-4D97-AF65-F5344CB8AC3E}">
        <p14:creationId xmlns:p14="http://schemas.microsoft.com/office/powerpoint/2010/main" val="1661269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093296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08912" cy="5289768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критерии вирусного гепатита:</a:t>
            </a:r>
          </a:p>
          <a:p>
            <a:r>
              <a:rPr lang="ru-RU" dirty="0" smtClean="0"/>
              <a:t>положительные </a:t>
            </a:r>
            <a:r>
              <a:rPr lang="ru-RU" dirty="0"/>
              <a:t>маркеры вирусов </a:t>
            </a:r>
            <a:r>
              <a:rPr lang="ru-RU" dirty="0" smtClean="0"/>
              <a:t>гепатита</a:t>
            </a:r>
          </a:p>
          <a:p>
            <a:pPr marL="45720" indent="0">
              <a:buNone/>
            </a:pPr>
            <a:r>
              <a:rPr lang="ru-RU" dirty="0"/>
              <a:t>критерии алкогольного гепатита:</a:t>
            </a:r>
          </a:p>
          <a:p>
            <a:r>
              <a:rPr lang="ru-RU" dirty="0"/>
              <a:t>исключение других этиологических факторов и</a:t>
            </a:r>
          </a:p>
          <a:p>
            <a:pPr marL="45720" indent="0">
              <a:buNone/>
            </a:pPr>
            <a:r>
              <a:rPr lang="ru-RU" dirty="0"/>
              <a:t>употребление алкоголя в дозах, превышающих режим низкого риска (10 г этанола в сутки для женщин и 20 г – для мужчин) в сочетании с признаками алкогольного поражения </a:t>
            </a:r>
            <a:r>
              <a:rPr lang="ru-RU" dirty="0" smtClean="0"/>
              <a:t>печени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критерии токсического гепатита:</a:t>
            </a:r>
          </a:p>
          <a:p>
            <a:r>
              <a:rPr lang="ru-RU" dirty="0"/>
              <a:t>контакт с токсическим веществом, прием лекарств, имеющих в качестве побочных эффектов токсический гепатит, повышение </a:t>
            </a:r>
            <a:r>
              <a:rPr lang="ru-RU" dirty="0" err="1"/>
              <a:t>АсАТ</a:t>
            </a:r>
            <a:r>
              <a:rPr lang="ru-RU" dirty="0"/>
              <a:t> или </a:t>
            </a:r>
            <a:r>
              <a:rPr lang="ru-RU" dirty="0" err="1"/>
              <a:t>АлАТ</a:t>
            </a:r>
            <a:r>
              <a:rPr lang="ru-RU" dirty="0"/>
              <a:t>, </a:t>
            </a:r>
            <a:r>
              <a:rPr lang="ru-RU" dirty="0" err="1"/>
              <a:t>холестаз</a:t>
            </a:r>
            <a:r>
              <a:rPr lang="ru-RU" dirty="0"/>
              <a:t>;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02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28650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507374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критерии аутоиммунного гепатита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женский </a:t>
            </a:r>
            <a:r>
              <a:rPr lang="ru-RU" dirty="0"/>
              <a:t>пол;</a:t>
            </a:r>
          </a:p>
          <a:p>
            <a:r>
              <a:rPr lang="ru-RU" dirty="0"/>
              <a:t>повышение </a:t>
            </a:r>
            <a:r>
              <a:rPr lang="ru-RU" dirty="0" err="1"/>
              <a:t>АсАТ</a:t>
            </a:r>
            <a:r>
              <a:rPr lang="ru-RU" dirty="0"/>
              <a:t>, </a:t>
            </a:r>
            <a:r>
              <a:rPr lang="ru-RU" dirty="0" err="1"/>
              <a:t>АлАТ</a:t>
            </a:r>
            <a:r>
              <a:rPr lang="ru-RU" dirty="0"/>
              <a:t> при невысоком уровне ЩФ;</a:t>
            </a:r>
          </a:p>
          <a:p>
            <a:r>
              <a:rPr lang="ru-RU" dirty="0"/>
              <a:t>повышение гамма-глобулинов, </a:t>
            </a:r>
            <a:r>
              <a:rPr lang="ru-RU" dirty="0" err="1"/>
              <a:t>IgG</a:t>
            </a:r>
            <a:r>
              <a:rPr lang="ru-RU" dirty="0"/>
              <a:t>;</a:t>
            </a:r>
          </a:p>
          <a:p>
            <a:r>
              <a:rPr lang="ru-RU" dirty="0"/>
              <a:t>наличие </a:t>
            </a:r>
            <a:r>
              <a:rPr lang="ru-RU" dirty="0" err="1"/>
              <a:t>аутоантител</a:t>
            </a:r>
            <a:r>
              <a:rPr lang="en-US" dirty="0"/>
              <a:t>: ANA, SMA, anti-LKM1, anti-SLA/LP;</a:t>
            </a:r>
            <a:endParaRPr lang="ru-RU" dirty="0"/>
          </a:p>
          <a:p>
            <a:r>
              <a:rPr lang="ru-RU" dirty="0"/>
              <a:t>отсутствие AMA;</a:t>
            </a:r>
          </a:p>
          <a:p>
            <a:r>
              <a:rPr lang="ru-RU" dirty="0"/>
              <a:t>отсутствие маркеров ВГ;</a:t>
            </a:r>
          </a:p>
          <a:p>
            <a:r>
              <a:rPr lang="ru-RU" dirty="0"/>
              <a:t>неотягощенный алкогольный и лекарственный </a:t>
            </a:r>
            <a:r>
              <a:rPr lang="ru-RU" dirty="0" smtClean="0"/>
              <a:t>анамнез</a:t>
            </a:r>
          </a:p>
          <a:p>
            <a:r>
              <a:rPr lang="ru-RU" dirty="0"/>
              <a:t>наличие других аутоиммунных заболеваний у пациента или его родственников;</a:t>
            </a:r>
          </a:p>
          <a:p>
            <a:r>
              <a:rPr lang="ru-RU" dirty="0"/>
              <a:t>ответ на терапию кортикостероидами;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78770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</TotalTime>
  <Words>899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Симптоматология и диагностика хронического гепатита</vt:lpstr>
      <vt:lpstr>Хронический гепатит</vt:lpstr>
      <vt:lpstr>Презентация PowerPoint</vt:lpstr>
      <vt:lpstr>эпидемиология</vt:lpstr>
      <vt:lpstr>Презентация PowerPoint</vt:lpstr>
      <vt:lpstr> диагностика хронического гепатита </vt:lpstr>
      <vt:lpstr>общие критерии хронического гепатита</vt:lpstr>
      <vt:lpstr>Презентация PowerPoint</vt:lpstr>
      <vt:lpstr>Презентация PowerPoint</vt:lpstr>
      <vt:lpstr>Презентация PowerPoint</vt:lpstr>
      <vt:lpstr>Презентация PowerPoint</vt:lpstr>
      <vt:lpstr>лечение хронического гепатита 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Хронический гепатит</dc:title>
  <dc:creator>Family</dc:creator>
  <cp:lastModifiedBy>User</cp:lastModifiedBy>
  <cp:revision>26</cp:revision>
  <dcterms:created xsi:type="dcterms:W3CDTF">2017-03-06T16:17:25Z</dcterms:created>
  <dcterms:modified xsi:type="dcterms:W3CDTF">2020-04-05T16:33:20Z</dcterms:modified>
</cp:coreProperties>
</file>