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72" r:id="rId3"/>
    <p:sldId id="273" r:id="rId4"/>
    <p:sldId id="274" r:id="rId5"/>
    <p:sldId id="276" r:id="rId6"/>
    <p:sldId id="277" r:id="rId7"/>
    <p:sldId id="263" r:id="rId8"/>
    <p:sldId id="278" r:id="rId9"/>
    <p:sldId id="279" r:id="rId10"/>
    <p:sldId id="280" r:id="rId11"/>
    <p:sldId id="281" r:id="rId12"/>
    <p:sldId id="283" r:id="rId13"/>
    <p:sldId id="271" r:id="rId14"/>
    <p:sldId id="284" r:id="rId15"/>
    <p:sldId id="285" r:id="rId16"/>
    <p:sldId id="286" r:id="rId17"/>
    <p:sldId id="287" r:id="rId18"/>
    <p:sldId id="264" r:id="rId19"/>
    <p:sldId id="288" r:id="rId20"/>
    <p:sldId id="266" r:id="rId21"/>
    <p:sldId id="289" r:id="rId22"/>
    <p:sldId id="290" r:id="rId23"/>
    <p:sldId id="275" r:id="rId24"/>
    <p:sldId id="291" r:id="rId25"/>
    <p:sldId id="269" r:id="rId26"/>
    <p:sldId id="259" r:id="rId27"/>
    <p:sldId id="268" r:id="rId28"/>
    <p:sldId id="260" r:id="rId2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660033"/>
    <a:srgbClr val="6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610600" cy="3733800"/>
          </a:xfrm>
        </p:spPr>
        <p:txBody>
          <a:bodyPr>
            <a:noAutofit/>
          </a:bodyPr>
          <a:lstStyle/>
          <a:p>
            <a:r>
              <a:rPr lang="ru-RU" sz="3600" cap="none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УО «ВГМУ»</a:t>
            </a:r>
            <a:br>
              <a:rPr lang="ru-RU" sz="3600" cap="none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cap="none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пропедевтики внутренних болезней</a:t>
            </a:r>
            <a:br>
              <a:rPr lang="ru-RU" sz="2400" cap="none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cap="none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cap="none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cap="none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ЛАБОРАТОРНЫЕ</a:t>
            </a:r>
            <a:r>
              <a:rPr lang="ru-RU" sz="3600" cap="none" dirty="0" smtClean="0">
                <a:solidFill>
                  <a:srgbClr val="990033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 И  ИНСТРУМЕНТАЛЬНЫЕ </a:t>
            </a:r>
            <a:r>
              <a:rPr lang="ru-RU" sz="3600" cap="none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</a:t>
            </a:r>
            <a:r>
              <a:rPr lang="ru-RU" sz="3600" cap="none" dirty="0" smtClean="0">
                <a:solidFill>
                  <a:srgbClr val="990033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 ИССЛЕДОВАНИЯ </a:t>
            </a:r>
            <a:br>
              <a:rPr lang="ru-RU" sz="3600" cap="none" dirty="0" smtClean="0">
                <a:solidFill>
                  <a:srgbClr val="990033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cap="none" dirty="0" smtClean="0">
                <a:solidFill>
                  <a:srgbClr val="990033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ПРИ  ЗАБОЛЕВАНИЯХ</a:t>
            </a:r>
            <a:br>
              <a:rPr lang="ru-RU" sz="3600" cap="none" dirty="0" smtClean="0">
                <a:solidFill>
                  <a:srgbClr val="990033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cap="none" dirty="0" smtClean="0">
                <a:solidFill>
                  <a:srgbClr val="990033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ОРГАНОВ  ДЫХАНИЯ</a:t>
            </a:r>
            <a:endParaRPr lang="ru-RU" sz="3600" cap="none" dirty="0">
              <a:solidFill>
                <a:srgbClr val="990033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4038600"/>
            <a:ext cx="6934200" cy="2438400"/>
          </a:xfrm>
        </p:spPr>
        <p:txBody>
          <a:bodyPr>
            <a:normAutofit fontScale="62500" lnSpcReduction="20000"/>
          </a:bodyPr>
          <a:lstStyle/>
          <a:p>
            <a:endParaRPr lang="ru-RU" sz="3300" b="1" dirty="0" smtClean="0"/>
          </a:p>
          <a:p>
            <a:r>
              <a:rPr lang="ru-RU" sz="3800" b="1" dirty="0" smtClean="0"/>
              <a:t>Лекция</a:t>
            </a:r>
          </a:p>
          <a:p>
            <a:r>
              <a:rPr lang="ru-RU" sz="3800" b="1" dirty="0" smtClean="0"/>
              <a:t>для студентов 2 курса</a:t>
            </a:r>
          </a:p>
          <a:p>
            <a:r>
              <a:rPr lang="ru-RU" sz="3800" b="1" dirty="0" smtClean="0"/>
              <a:t>лечебного факультета</a:t>
            </a:r>
          </a:p>
          <a:p>
            <a:pPr algn="l"/>
            <a:endParaRPr lang="ru-RU" sz="3100" b="1" dirty="0" smtClean="0"/>
          </a:p>
          <a:p>
            <a:pPr algn="l"/>
            <a:r>
              <a:rPr lang="ru-RU" sz="3100" b="1" dirty="0" smtClean="0"/>
              <a:t>Доцент</a:t>
            </a:r>
          </a:p>
          <a:p>
            <a:pPr algn="l"/>
            <a:r>
              <a:rPr lang="ru-RU" sz="3100" b="1" dirty="0" smtClean="0"/>
              <a:t>М.С. Дроздова</a:t>
            </a:r>
            <a:r>
              <a:rPr lang="ru-RU" sz="2800" dirty="0" smtClean="0"/>
              <a:t>                                                                         </a:t>
            </a:r>
            <a:r>
              <a:rPr lang="ru-RU" sz="2800" b="1" dirty="0" smtClean="0"/>
              <a:t>Витебск, </a:t>
            </a:r>
            <a:r>
              <a:rPr lang="ru-RU" sz="2800" b="1" dirty="0" smtClean="0"/>
              <a:t>2020  </a:t>
            </a:r>
            <a:endParaRPr lang="ru-RU" sz="2800" b="1" dirty="0" smtClean="0"/>
          </a:p>
          <a:p>
            <a:pPr algn="l"/>
            <a:endParaRPr lang="ru-R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66360"/>
          </a:xfrm>
        </p:spPr>
        <p:txBody>
          <a:bodyPr>
            <a:normAutofit fontScale="40000" lnSpcReduction="20000"/>
          </a:bodyPr>
          <a:lstStyle/>
          <a:p>
            <a:pPr hangingPunct="0"/>
            <a:r>
              <a:rPr lang="ru-RU" sz="3000" b="1" dirty="0" smtClean="0"/>
              <a:t>Микроскопическое исследование мокроты</a:t>
            </a:r>
            <a:r>
              <a:rPr lang="ru-RU" sz="3000" dirty="0" smtClean="0"/>
              <a:t>.</a:t>
            </a:r>
            <a:endParaRPr lang="be-BY" sz="3000" dirty="0" smtClean="0"/>
          </a:p>
          <a:p>
            <a:pPr hangingPunct="0"/>
            <a:r>
              <a:rPr lang="ru-RU" sz="3000" dirty="0" smtClean="0"/>
              <a:t>Микроскопическое исследование мокроты проводят в свежих неокрашенных (</a:t>
            </a:r>
            <a:r>
              <a:rPr lang="ru-RU" sz="3000" dirty="0" err="1" smtClean="0"/>
              <a:t>нативных</a:t>
            </a:r>
            <a:r>
              <a:rPr lang="ru-RU" sz="3000" dirty="0" smtClean="0"/>
              <a:t>) и фиксированных окрашенных препаратах.</a:t>
            </a:r>
            <a:endParaRPr lang="be-BY" sz="3000" dirty="0" smtClean="0"/>
          </a:p>
          <a:p>
            <a:pPr hangingPunct="0"/>
            <a:r>
              <a:rPr lang="ru-RU" sz="3000" b="1" dirty="0" smtClean="0"/>
              <a:t>Диагностическое значение.</a:t>
            </a:r>
            <a:endParaRPr lang="be-BY" sz="3000" dirty="0" smtClean="0"/>
          </a:p>
          <a:p>
            <a:pPr hangingPunct="0"/>
            <a:r>
              <a:rPr lang="ru-RU" sz="3000" dirty="0" smtClean="0"/>
              <a:t>Элементы мокроты выявляются в </a:t>
            </a:r>
            <a:r>
              <a:rPr lang="ru-RU" sz="3000" dirty="0" err="1" smtClean="0"/>
              <a:t>нативном</a:t>
            </a:r>
            <a:r>
              <a:rPr lang="ru-RU" sz="3000" dirty="0" smtClean="0"/>
              <a:t> препарате: клеточные, волокнистые, кристаллические. </a:t>
            </a:r>
            <a:endParaRPr lang="be-BY" sz="3000" dirty="0" smtClean="0"/>
          </a:p>
          <a:p>
            <a:pPr hangingPunct="0"/>
            <a:r>
              <a:rPr lang="ru-RU" sz="3000" b="1" dirty="0" smtClean="0"/>
              <a:t>1. Клеточные элементы мокроты. </a:t>
            </a:r>
            <a:endParaRPr lang="be-BY" sz="3000" dirty="0" smtClean="0"/>
          </a:p>
          <a:p>
            <a:pPr hangingPunct="0"/>
            <a:r>
              <a:rPr lang="ru-RU" sz="3000" dirty="0" smtClean="0"/>
              <a:t>К клеточным элементам мокроты относят плоский эпителий, цилиндрический эпителий, альвеолярные макрофаги, опухолевые клетки, лейкоциты и эритроциты.</a:t>
            </a:r>
            <a:endParaRPr lang="be-BY" sz="3000" dirty="0" smtClean="0"/>
          </a:p>
          <a:p>
            <a:pPr hangingPunct="0"/>
            <a:r>
              <a:rPr lang="ru-RU" sz="3000" b="1" dirty="0" smtClean="0"/>
              <a:t>Клетки плоского эпителия</a:t>
            </a:r>
            <a:r>
              <a:rPr lang="ru-RU" sz="3000" dirty="0" smtClean="0"/>
              <a:t> попадают в мокроту из полости рта, носоглотки, надгортанника и голосовых связок.</a:t>
            </a:r>
            <a:endParaRPr lang="be-BY" sz="3000" dirty="0" smtClean="0"/>
          </a:p>
          <a:p>
            <a:pPr hangingPunct="0"/>
            <a:r>
              <a:rPr lang="ru-RU" sz="3000" dirty="0" smtClean="0"/>
              <a:t>Одиночные клетки плоского эпителия встречаются в мокроте почти всегда; в большом количестве - при воспалительных процессах в ротовой полости и значительной примеси слюны к мокроте.</a:t>
            </a:r>
            <a:endParaRPr lang="be-BY" sz="3000" dirty="0" smtClean="0"/>
          </a:p>
          <a:p>
            <a:pPr hangingPunct="0"/>
            <a:r>
              <a:rPr lang="ru-RU" sz="3000" b="1" dirty="0" smtClean="0"/>
              <a:t>Цилиндрический эпителий (</a:t>
            </a:r>
            <a:r>
              <a:rPr lang="ru-RU" sz="3000" dirty="0" smtClean="0"/>
              <a:t>слизистая оболочка трахеи и бронхов) встречается в мокроте в большом количестве (в виде скоплений или группами) при трахеитах, бронхитах, бронхиальной астме.</a:t>
            </a:r>
            <a:endParaRPr lang="be-BY" sz="3000" dirty="0" smtClean="0"/>
          </a:p>
          <a:p>
            <a:pPr hangingPunct="0"/>
            <a:r>
              <a:rPr lang="ru-RU" sz="3000" b="1" dirty="0" smtClean="0"/>
              <a:t>Альвеолярные макрофаги</a:t>
            </a:r>
            <a:r>
              <a:rPr lang="ru-RU" sz="3000" dirty="0" smtClean="0"/>
              <a:t> - большие клетки округлой формы с наличием включений темно-бурого цвета в цитоплазме. Они относятся к клеткам ретикулогистиоцитарной системы и встречаются при различных воспалительных процессах в бронхах и легочной ткани (бронхит, пневмония, пневмокониоз).</a:t>
            </a:r>
            <a:endParaRPr lang="be-BY" sz="3000" dirty="0" smtClean="0"/>
          </a:p>
          <a:p>
            <a:pPr hangingPunct="0"/>
            <a:r>
              <a:rPr lang="ru-RU" sz="3000" b="1" dirty="0" err="1" smtClean="0"/>
              <a:t>Сидерофаги</a:t>
            </a:r>
            <a:r>
              <a:rPr lang="ru-RU" sz="3000" dirty="0" smtClean="0"/>
              <a:t> или “клетки сердечных” пороков - альвеолярные макрофаги, содержащие в своей цитоплазме </a:t>
            </a:r>
            <a:r>
              <a:rPr lang="ru-RU" sz="3000" dirty="0" err="1" smtClean="0"/>
              <a:t>гемосидерин</a:t>
            </a:r>
            <a:r>
              <a:rPr lang="ru-RU" sz="3000" dirty="0" smtClean="0"/>
              <a:t> в виде золотисто-желтых включений. Встречаются при застое в малом круге кровообращения (часто при митральном стенозе), инфаркте легкого.</a:t>
            </a:r>
            <a:endParaRPr lang="be-BY" sz="3000" dirty="0" smtClean="0"/>
          </a:p>
          <a:p>
            <a:pPr hangingPunct="0"/>
            <a:r>
              <a:rPr lang="ru-RU" sz="3000" b="1" dirty="0" smtClean="0"/>
              <a:t>Опухолевые клетки</a:t>
            </a:r>
            <a:r>
              <a:rPr lang="ru-RU" sz="3000" dirty="0" smtClean="0"/>
              <a:t> - обычно крупные с </a:t>
            </a:r>
            <a:r>
              <a:rPr lang="ru-RU" sz="3000" dirty="0" err="1" smtClean="0"/>
              <a:t>вакуолизированной</a:t>
            </a:r>
            <a:r>
              <a:rPr lang="ru-RU" sz="3000" dirty="0" smtClean="0"/>
              <a:t> цитоплазмой и ядрами, имеющими четкую </a:t>
            </a:r>
            <a:r>
              <a:rPr lang="ru-RU" sz="3000" dirty="0" err="1" smtClean="0"/>
              <a:t>хроматиновую</a:t>
            </a:r>
            <a:r>
              <a:rPr lang="ru-RU" sz="3000" dirty="0" smtClean="0"/>
              <a:t> сеть, встречаются в мокроте в виде одиночных клеток или конгломератов.</a:t>
            </a:r>
            <a:endParaRPr lang="be-BY" sz="3000" dirty="0" smtClean="0"/>
          </a:p>
          <a:p>
            <a:pPr hangingPunct="0"/>
            <a:r>
              <a:rPr lang="ru-RU" sz="3000" b="1" dirty="0" smtClean="0"/>
              <a:t>Лейкоциты</a:t>
            </a:r>
            <a:r>
              <a:rPr lang="ru-RU" sz="3000" dirty="0" smtClean="0"/>
              <a:t> почти всегда содержатся в мокроте в большем или меньшем количестве, что зависит от характера мокроты. Чем больше гноя имеется в мокроте, тем больше в ней находится </a:t>
            </a:r>
            <a:r>
              <a:rPr lang="ru-RU" sz="3000" dirty="0" err="1" smtClean="0"/>
              <a:t>нейтрофильных</a:t>
            </a:r>
            <a:r>
              <a:rPr lang="ru-RU" sz="3000" dirty="0" smtClean="0"/>
              <a:t> лейкоцитов. Эозинофилы встречаются при бронхиальной астме, эозинофильных инфильтратах в легких (синдром </a:t>
            </a:r>
            <a:r>
              <a:rPr lang="ru-RU" sz="3000" dirty="0" err="1" smtClean="0"/>
              <a:t>Лефлера</a:t>
            </a:r>
            <a:r>
              <a:rPr lang="ru-RU" sz="3000" dirty="0" smtClean="0"/>
              <a:t>), эхинококкозе легкого и гельминтозах.</a:t>
            </a:r>
            <a:endParaRPr lang="be-BY" sz="3000" dirty="0" smtClean="0"/>
          </a:p>
          <a:p>
            <a:pPr hangingPunct="0"/>
            <a:r>
              <a:rPr lang="ru-RU" sz="3000" b="1" dirty="0" smtClean="0"/>
              <a:t>Эритроциты</a:t>
            </a:r>
            <a:r>
              <a:rPr lang="ru-RU" sz="3000" dirty="0" smtClean="0"/>
              <a:t> - единичные желтовато-коричневатые (свежие) или бесцветные (потерявшие пигмент) могут выявляться в любой мокроте. В большом количестве эритроциты встречаются в мокроте, содержащей кровь (рак легкого, инфаркт легкого, туберкулез, </a:t>
            </a:r>
            <a:r>
              <a:rPr lang="ru-RU" sz="3000" dirty="0" err="1" smtClean="0"/>
              <a:t>бронхоэктазы</a:t>
            </a:r>
            <a:r>
              <a:rPr lang="ru-RU" sz="3000" dirty="0" smtClean="0"/>
              <a:t>, отек легкого).</a:t>
            </a:r>
            <a:endParaRPr lang="be-BY" sz="3000" dirty="0" smtClean="0"/>
          </a:p>
          <a:p>
            <a:endParaRPr lang="be-BY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90160"/>
          </a:xfrm>
        </p:spPr>
        <p:txBody>
          <a:bodyPr>
            <a:normAutofit fontScale="55000" lnSpcReduction="20000"/>
          </a:bodyPr>
          <a:lstStyle/>
          <a:p>
            <a:pPr hangingPunct="0"/>
            <a:r>
              <a:rPr lang="ru-RU" sz="2500" b="1" dirty="0" smtClean="0"/>
              <a:t>2. Волокнистые образования</a:t>
            </a:r>
            <a:endParaRPr lang="be-BY" sz="2500" dirty="0" smtClean="0"/>
          </a:p>
          <a:p>
            <a:pPr hangingPunct="0"/>
            <a:r>
              <a:rPr lang="ru-RU" sz="2500" dirty="0" smtClean="0"/>
              <a:t>Волокнистые образования в мокроте могут быть представлены слизистыми тяжами, фибринозными волокнами, спиралями </a:t>
            </a:r>
            <a:r>
              <a:rPr lang="ru-RU" sz="2500" dirty="0" err="1" smtClean="0"/>
              <a:t>Куршмана</a:t>
            </a:r>
            <a:r>
              <a:rPr lang="ru-RU" sz="2500" dirty="0" smtClean="0"/>
              <a:t> и эластическими волокнами.</a:t>
            </a:r>
            <a:endParaRPr lang="be-BY" sz="2500" dirty="0" smtClean="0"/>
          </a:p>
          <a:p>
            <a:pPr hangingPunct="0"/>
            <a:r>
              <a:rPr lang="ru-RU" sz="2500" b="1" dirty="0" smtClean="0"/>
              <a:t>Слизистые тяжи</a:t>
            </a:r>
            <a:r>
              <a:rPr lang="ru-RU" sz="2500" dirty="0" smtClean="0"/>
              <a:t> в мокроте - серые блестящие волокнистые образования, располагающиеся поодиночке и (или) скоплениями (бронхит, бронхиальная астма, бронхопневмония).</a:t>
            </a:r>
            <a:endParaRPr lang="be-BY" sz="2500" dirty="0" smtClean="0"/>
          </a:p>
          <a:p>
            <a:pPr hangingPunct="0"/>
            <a:r>
              <a:rPr lang="ru-RU" sz="2500" b="1" dirty="0" smtClean="0"/>
              <a:t>Фибринозные волокна</a:t>
            </a:r>
            <a:r>
              <a:rPr lang="ru-RU" sz="2500" dirty="0" smtClean="0"/>
              <a:t> - тонкие волоконца, располагающиеся в виде пучка или отдельными образованиями (фибринозный бронхит, долевая пневмония).</a:t>
            </a:r>
            <a:endParaRPr lang="be-BY" sz="2500" dirty="0" smtClean="0"/>
          </a:p>
          <a:p>
            <a:pPr hangingPunct="0"/>
            <a:r>
              <a:rPr lang="ru-RU" sz="2500" b="1" dirty="0" smtClean="0"/>
              <a:t>Спирали </a:t>
            </a:r>
            <a:r>
              <a:rPr lang="ru-RU" sz="2500" b="1" dirty="0" err="1" smtClean="0"/>
              <a:t>Куршмана</a:t>
            </a:r>
            <a:r>
              <a:rPr lang="ru-RU" sz="2500" dirty="0" smtClean="0"/>
              <a:t> - уплотненные, закрученные в спираль слизистые образования, состоящие из осевой нити, окруженной мантией из спирально извитых тонких волокнистых образований (бронхиальная астма, ХОБЛ).</a:t>
            </a:r>
            <a:endParaRPr lang="be-BY" sz="2500" dirty="0" smtClean="0"/>
          </a:p>
          <a:p>
            <a:pPr hangingPunct="0"/>
            <a:r>
              <a:rPr lang="ru-RU" sz="2500" b="1" dirty="0" smtClean="0"/>
              <a:t>Эластические волокна</a:t>
            </a:r>
            <a:r>
              <a:rPr lang="ru-RU" sz="2500" dirty="0" smtClean="0"/>
              <a:t> имеют вид извитых, блестящих, преломляющих свет тонких нитей, складывающихся в пучки. Они располагаются на фоне лейкоцитов и клеточного детрита, указывают на распад легочной ткани (туберкулез, абсцесс, опухоль легких).</a:t>
            </a:r>
            <a:endParaRPr lang="be-BY" sz="2500" dirty="0" smtClean="0"/>
          </a:p>
          <a:p>
            <a:pPr hangingPunct="0"/>
            <a:r>
              <a:rPr lang="ru-RU" sz="2500" b="1" dirty="0" smtClean="0"/>
              <a:t>3. Кристаллические образования.</a:t>
            </a:r>
            <a:endParaRPr lang="be-BY" sz="2500" dirty="0" smtClean="0"/>
          </a:p>
          <a:p>
            <a:pPr hangingPunct="0"/>
            <a:r>
              <a:rPr lang="ru-RU" sz="2500" b="1" dirty="0" smtClean="0"/>
              <a:t>Кристаллы </a:t>
            </a:r>
            <a:r>
              <a:rPr lang="ru-RU" sz="2500" b="1" dirty="0" err="1" smtClean="0"/>
              <a:t>Шарко-Лейдена</a:t>
            </a:r>
            <a:r>
              <a:rPr lang="ru-RU" sz="2500" dirty="0" smtClean="0"/>
              <a:t> имеют вид блестящих, гладких, бесцветных ромбов различной величины, образуются при распаде эозинофилов и считаются продуктом кристаллизации их белков (бронхиальная астма, эозинофильные инфильтраты). В связи с этим в свежевыделенной мокроте кристаллы </a:t>
            </a:r>
            <a:r>
              <a:rPr lang="ru-RU" sz="2500" dirty="0" err="1" smtClean="0"/>
              <a:t>Шарко-Лейдена</a:t>
            </a:r>
            <a:r>
              <a:rPr lang="ru-RU" sz="2500" dirty="0" smtClean="0"/>
              <a:t> отсутствуют, но появляются через 24 - 48 часов.</a:t>
            </a:r>
            <a:endParaRPr lang="be-BY" sz="2500" dirty="0" smtClean="0"/>
          </a:p>
          <a:p>
            <a:pPr hangingPunct="0"/>
            <a:r>
              <a:rPr lang="ru-RU" sz="2500" b="1" dirty="0" smtClean="0"/>
              <a:t>Кристаллы </a:t>
            </a:r>
            <a:r>
              <a:rPr lang="ru-RU" sz="2500" b="1" dirty="0" err="1" smtClean="0"/>
              <a:t>гематоидина</a:t>
            </a:r>
            <a:r>
              <a:rPr lang="ru-RU" sz="2500" dirty="0" smtClean="0"/>
              <a:t> располагаются вместе с клеточным детритом, эластическими волокнами, являются продуктом распада гемоглобина (инфаркт легкого, абсцесс, кавернозный туберкулез).</a:t>
            </a:r>
            <a:endParaRPr lang="be-BY" sz="2500" dirty="0" smtClean="0"/>
          </a:p>
          <a:p>
            <a:pPr hangingPunct="0"/>
            <a:r>
              <a:rPr lang="ru-RU" sz="2500" b="1" dirty="0" smtClean="0"/>
              <a:t>Кристаллы холестерина</a:t>
            </a:r>
            <a:r>
              <a:rPr lang="ru-RU" sz="2500" dirty="0" smtClean="0"/>
              <a:t> - образуются при распаде </a:t>
            </a:r>
            <a:r>
              <a:rPr lang="ru-RU" sz="2500" dirty="0" err="1" smtClean="0"/>
              <a:t>жироперерожденных</a:t>
            </a:r>
            <a:r>
              <a:rPr lang="ru-RU" sz="2500" dirty="0" smtClean="0"/>
              <a:t> клеток, длительной задержке мокроты в полостях (абсцесс, каверна, </a:t>
            </a:r>
            <a:r>
              <a:rPr lang="ru-RU" sz="2500" dirty="0" err="1" smtClean="0"/>
              <a:t>бронхоэктазы</a:t>
            </a:r>
            <a:r>
              <a:rPr lang="ru-RU" sz="2500" dirty="0" smtClean="0"/>
              <a:t>.). В этих же случаях в мокроте можно видеть кристаллы жирных кислот в виде длинных тонких игл и капельки жира на фоне клеточного детрита.</a:t>
            </a:r>
            <a:endParaRPr lang="be-BY" sz="2500" dirty="0" smtClean="0"/>
          </a:p>
          <a:p>
            <a:endParaRPr lang="be-BY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42560"/>
          </a:xfrm>
        </p:spPr>
        <p:txBody>
          <a:bodyPr>
            <a:normAutofit fontScale="70000" lnSpcReduction="20000"/>
          </a:bodyPr>
          <a:lstStyle/>
          <a:p>
            <a:r>
              <a:rPr lang="ru-RU" sz="2200" b="1" dirty="0" err="1" smtClean="0"/>
              <a:t>Бактериоскопическое</a:t>
            </a:r>
            <a:r>
              <a:rPr lang="ru-RU" sz="2200" b="1" dirty="0" smtClean="0"/>
              <a:t> и бактериологическое исследование мокроты. </a:t>
            </a:r>
            <a:endParaRPr lang="be-BY" sz="2200" dirty="0" smtClean="0"/>
          </a:p>
          <a:p>
            <a:r>
              <a:rPr lang="ru-RU" sz="2200" dirty="0" smtClean="0"/>
              <a:t>Мазок мокроты, высушенный на воздухе, трижды фиксируют в пламени горелки, держа предметное стекло мазком кверху. Фиксированный препарат окрашивают по </a:t>
            </a:r>
            <a:r>
              <a:rPr lang="ru-RU" sz="2200" dirty="0" err="1" smtClean="0"/>
              <a:t>Граму</a:t>
            </a:r>
            <a:r>
              <a:rPr lang="ru-RU" sz="2200" dirty="0" smtClean="0"/>
              <a:t>.</a:t>
            </a:r>
            <a:endParaRPr lang="be-BY" sz="2200" dirty="0" smtClean="0"/>
          </a:p>
          <a:p>
            <a:pPr hangingPunct="0"/>
            <a:r>
              <a:rPr lang="ru-RU" sz="2200" dirty="0" smtClean="0"/>
              <a:t>Правильность бактериоскопии должна подтверждаться посевом мокроты - бактериологическим исследованием.</a:t>
            </a:r>
            <a:endParaRPr lang="be-BY" sz="2200" dirty="0" smtClean="0"/>
          </a:p>
          <a:p>
            <a:pPr hangingPunct="0"/>
            <a:r>
              <a:rPr lang="ru-RU" sz="2200" dirty="0" smtClean="0"/>
              <a:t>Для посева мокрота собирается в стерильную посуду, которая после откашливания немедленно закрывается. Перед откашливанием рот должен быть прополоскан свежекипяченой водой.</a:t>
            </a:r>
            <a:endParaRPr lang="be-BY" sz="2200" dirty="0" smtClean="0"/>
          </a:p>
          <a:p>
            <a:pPr hangingPunct="0"/>
            <a:r>
              <a:rPr lang="ru-RU" sz="2200" b="1" dirty="0" smtClean="0"/>
              <a:t>Диагностическое значение.</a:t>
            </a:r>
            <a:endParaRPr lang="be-BY" sz="2200" dirty="0" smtClean="0"/>
          </a:p>
          <a:p>
            <a:pPr hangingPunct="0"/>
            <a:r>
              <a:rPr lang="ru-RU" sz="2200" dirty="0" smtClean="0"/>
              <a:t>При окрашивании по </a:t>
            </a:r>
            <a:r>
              <a:rPr lang="ru-RU" sz="2200" dirty="0" err="1" smtClean="0"/>
              <a:t>Граму</a:t>
            </a:r>
            <a:r>
              <a:rPr lang="ru-RU" sz="2200" dirty="0" smtClean="0"/>
              <a:t> выявляются </a:t>
            </a:r>
            <a:r>
              <a:rPr lang="ru-RU" sz="2200" b="1" dirty="0" smtClean="0"/>
              <a:t>грамположительные</a:t>
            </a:r>
            <a:r>
              <a:rPr lang="ru-RU" sz="2200" dirty="0" smtClean="0"/>
              <a:t> (синего цвета) и </a:t>
            </a:r>
            <a:r>
              <a:rPr lang="ru-RU" sz="2200" b="1" dirty="0" smtClean="0"/>
              <a:t>грамотрицательные</a:t>
            </a:r>
            <a:r>
              <a:rPr lang="ru-RU" sz="2200" dirty="0" smtClean="0"/>
              <a:t> (</a:t>
            </a:r>
            <a:r>
              <a:rPr lang="ru-RU" sz="2200" dirty="0" err="1" smtClean="0"/>
              <a:t>розового</a:t>
            </a:r>
            <a:r>
              <a:rPr lang="ru-RU" sz="2200" dirty="0" smtClean="0"/>
              <a:t> цвета) бактерии.</a:t>
            </a:r>
            <a:endParaRPr lang="be-BY" sz="2200" dirty="0" smtClean="0"/>
          </a:p>
          <a:p>
            <a:pPr hangingPunct="0"/>
            <a:r>
              <a:rPr lang="ru-RU" sz="2200" dirty="0" smtClean="0"/>
              <a:t>К первым относятся пневмококки, стрептококки, стафилококки, ко вторым - </a:t>
            </a:r>
            <a:r>
              <a:rPr lang="ru-RU" sz="2200" dirty="0" err="1" smtClean="0"/>
              <a:t>клебсиелла</a:t>
            </a:r>
            <a:r>
              <a:rPr lang="ru-RU" sz="2200" dirty="0" smtClean="0"/>
              <a:t> пневмонии.</a:t>
            </a:r>
            <a:endParaRPr lang="be-BY" sz="2200" dirty="0" smtClean="0"/>
          </a:p>
          <a:p>
            <a:pPr hangingPunct="0"/>
            <a:r>
              <a:rPr lang="ru-RU" sz="2200" dirty="0" smtClean="0"/>
              <a:t>Стрептококки имеют вид цепочки, стафилококки - гроздей винограда, </a:t>
            </a:r>
            <a:r>
              <a:rPr lang="ru-RU" sz="2200" dirty="0" err="1" smtClean="0"/>
              <a:t>диплобациллы</a:t>
            </a:r>
            <a:r>
              <a:rPr lang="ru-RU" sz="2200" dirty="0" smtClean="0"/>
              <a:t> </a:t>
            </a:r>
            <a:r>
              <a:rPr lang="ru-RU" sz="2200" dirty="0" err="1" smtClean="0"/>
              <a:t>Фридлендера</a:t>
            </a:r>
            <a:r>
              <a:rPr lang="ru-RU" sz="2200" dirty="0" smtClean="0"/>
              <a:t> - вид двух коротких палочек, заключенных в капсулу, пневмококки - вид двойных удлиненных кокков, окруженных бесцветной капсулой.</a:t>
            </a:r>
            <a:endParaRPr lang="be-BY" sz="2200" dirty="0" smtClean="0"/>
          </a:p>
          <a:p>
            <a:pPr hangingPunct="0"/>
            <a:r>
              <a:rPr lang="ru-RU" sz="2200" dirty="0" smtClean="0"/>
              <a:t>Исследование для выявления возбудителя туберкулеза производится неоднократно. Для обогащения препарата микобактерией используется метод флотации (всплывания).</a:t>
            </a:r>
            <a:endParaRPr lang="be-BY" sz="2200" dirty="0" smtClean="0"/>
          </a:p>
          <a:p>
            <a:pPr hangingPunct="0"/>
            <a:r>
              <a:rPr lang="ru-RU" sz="2200" dirty="0" err="1" smtClean="0"/>
              <a:t>Бактериоскопическое</a:t>
            </a:r>
            <a:r>
              <a:rPr lang="ru-RU" sz="2200" dirty="0" smtClean="0"/>
              <a:t> исследование мокроты на микобактерии туберкулеза производится после окраски по </a:t>
            </a:r>
            <a:r>
              <a:rPr lang="ru-RU" sz="2200" dirty="0" err="1" smtClean="0"/>
              <a:t>Цилю-Нильсену</a:t>
            </a:r>
            <a:r>
              <a:rPr lang="ru-RU" sz="2200" dirty="0" smtClean="0"/>
              <a:t>. Микобактерии туберкулеза окрашиваются в красный цвет, все остальные элементы мокроты и бактерии - в синий. Микобактерии туберкулеза имеют вид тонких, слегка изогнутых палочек различной длины, с утолщениями на концах или посередине. Встречаются они небольшими группами и поодиночке.</a:t>
            </a:r>
            <a:endParaRPr lang="be-BY" sz="2200" dirty="0" smtClean="0"/>
          </a:p>
          <a:p>
            <a:endParaRPr lang="be-BY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990033"/>
                </a:solidFill>
              </a:rPr>
              <a:t>Плевральная  пункция</a:t>
            </a:r>
            <a:endParaRPr lang="ru-RU" sz="3200" dirty="0">
              <a:solidFill>
                <a:srgbClr val="990033"/>
              </a:solidFill>
            </a:endParaRPr>
          </a:p>
        </p:txBody>
      </p:sp>
      <p:pic>
        <p:nvPicPr>
          <p:cNvPr id="5123" name="Picture 3" descr="C:\Users\BelIt\Desktop\пункция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828800"/>
            <a:ext cx="3505200" cy="3652044"/>
          </a:xfrm>
          <a:prstGeom prst="rect">
            <a:avLst/>
          </a:prstGeom>
          <a:noFill/>
        </p:spPr>
      </p:pic>
      <p:pic>
        <p:nvPicPr>
          <p:cNvPr id="5124" name="Picture 4" descr="C:\Users\BelIt\Desktop\1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905000"/>
            <a:ext cx="327660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1. Исследование физических </a:t>
            </a:r>
            <a:r>
              <a:rPr lang="ru-RU" sz="4400" dirty="0" smtClean="0"/>
              <a:t>свойств п</a:t>
            </a:r>
            <a:r>
              <a:rPr lang="ru-RU" dirty="0" smtClean="0"/>
              <a:t>леврального </a:t>
            </a:r>
            <a:r>
              <a:rPr lang="ru-RU" dirty="0" smtClean="0"/>
              <a:t>содержимого.</a:t>
            </a:r>
            <a:r>
              <a:rPr lang="be-BY" dirty="0" smtClean="0"/>
              <a:t/>
            </a:r>
            <a:br>
              <a:rPr lang="be-BY" dirty="0" smtClean="0"/>
            </a:br>
            <a:endParaRPr lang="be-BY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257800"/>
          </a:xfrm>
        </p:spPr>
        <p:txBody>
          <a:bodyPr>
            <a:noAutofit/>
          </a:bodyPr>
          <a:lstStyle/>
          <a:p>
            <a:r>
              <a:rPr lang="ru-RU" sz="1200" b="1" dirty="0" smtClean="0"/>
              <a:t>Транссудат </a:t>
            </a:r>
            <a:r>
              <a:rPr lang="ru-RU" sz="1200" b="1" dirty="0" smtClean="0"/>
              <a:t>- </a:t>
            </a:r>
            <a:r>
              <a:rPr lang="ru-RU" sz="1200" dirty="0" smtClean="0"/>
              <a:t>жидкость </a:t>
            </a:r>
            <a:r>
              <a:rPr lang="ru-RU" sz="1200" dirty="0" err="1" smtClean="0"/>
              <a:t>невоспалительного</a:t>
            </a:r>
            <a:r>
              <a:rPr lang="ru-RU" sz="1200" dirty="0" smtClean="0"/>
              <a:t> характера. </a:t>
            </a:r>
            <a:r>
              <a:rPr lang="ru-RU" sz="1200" b="1" dirty="0" smtClean="0"/>
              <a:t>Появляется</a:t>
            </a:r>
            <a:r>
              <a:rPr lang="ru-RU" sz="1200" dirty="0" smtClean="0"/>
              <a:t> в серозных полостях в результате </a:t>
            </a:r>
            <a:r>
              <a:rPr lang="ru-RU" sz="1200" dirty="0" err="1" smtClean="0"/>
              <a:t>пропотевания</a:t>
            </a:r>
            <a:r>
              <a:rPr lang="ru-RU" sz="1200" dirty="0" smtClean="0"/>
              <a:t> сыворотки крови через стенку сосудов вследствие расстройства общего или местного кровообращения (гидроторакс).</a:t>
            </a:r>
            <a:endParaRPr lang="be-BY" sz="1200" dirty="0" smtClean="0"/>
          </a:p>
          <a:p>
            <a:pPr hangingPunct="0"/>
            <a:r>
              <a:rPr lang="ru-RU" sz="1200" b="1" dirty="0" smtClean="0"/>
              <a:t>Экссудат </a:t>
            </a:r>
            <a:r>
              <a:rPr lang="ru-RU" sz="1200" dirty="0" smtClean="0"/>
              <a:t>- воспалительный выпот жидких и форменных элементов крови из кровеносных сосудов в серозные полости (плеврит).</a:t>
            </a:r>
            <a:endParaRPr lang="be-BY" sz="1200" dirty="0" smtClean="0"/>
          </a:p>
          <a:p>
            <a:pPr hangingPunct="0"/>
            <a:r>
              <a:rPr lang="ru-RU" sz="1200" dirty="0" smtClean="0"/>
              <a:t>При исследовании физических свойств плевральной жидкости оценивают ее цвет, прозрачность, консистенцию, удельный вес, характер.</a:t>
            </a:r>
            <a:endParaRPr lang="be-BY" sz="1200" dirty="0" smtClean="0"/>
          </a:p>
          <a:p>
            <a:pPr hangingPunct="0"/>
            <a:r>
              <a:rPr lang="ru-RU" sz="1200" dirty="0" smtClean="0"/>
              <a:t>Цвет и прозрачность плевральной жидкости зависит от характера выпота и количества патологических примесей.</a:t>
            </a:r>
            <a:endParaRPr lang="be-BY" sz="1200" dirty="0" smtClean="0"/>
          </a:p>
          <a:p>
            <a:pPr hangingPunct="0"/>
            <a:r>
              <a:rPr lang="ru-RU" sz="1200" dirty="0" smtClean="0"/>
              <a:t>Транссудат обычно прозрачный, экссудат – мутный.</a:t>
            </a:r>
            <a:endParaRPr lang="be-BY" sz="1200" dirty="0" smtClean="0"/>
          </a:p>
          <a:p>
            <a:pPr hangingPunct="0"/>
            <a:r>
              <a:rPr lang="ru-RU" sz="1200" dirty="0" smtClean="0"/>
              <a:t>Консистенция плевральной жидкости может быть жидкой (транссудат), полужидкой, густой и даже студенистой (экссудат).</a:t>
            </a:r>
            <a:endParaRPr lang="be-BY" sz="1200" dirty="0" smtClean="0"/>
          </a:p>
          <a:p>
            <a:pPr hangingPunct="0"/>
            <a:r>
              <a:rPr lang="ru-RU" sz="1200" b="1" dirty="0" smtClean="0"/>
              <a:t>Удельный вес транссудата более низкий (1,008 - 1,015), экссудата - всегда более 1,015.</a:t>
            </a:r>
            <a:endParaRPr lang="be-BY" sz="1200" dirty="0" smtClean="0"/>
          </a:p>
          <a:p>
            <a:pPr hangingPunct="0"/>
            <a:r>
              <a:rPr lang="ru-RU" sz="1200" b="1" dirty="0" smtClean="0"/>
              <a:t>Серозный характер</a:t>
            </a:r>
            <a:r>
              <a:rPr lang="ru-RU" sz="1200" dirty="0" smtClean="0"/>
              <a:t> плевральной жидкости определяется ее основной составной частью – сывороткой крови. Серозный транссудат прозрачен, почти бесцветен, иногда с желтоватым оттенком (недостаточность кровообращения, нефротический синдром, портальная гипертензия).</a:t>
            </a:r>
            <a:endParaRPr lang="be-BY" sz="1200" dirty="0" smtClean="0"/>
          </a:p>
          <a:p>
            <a:pPr hangingPunct="0"/>
            <a:r>
              <a:rPr lang="ru-RU" sz="1200" b="1" dirty="0" smtClean="0"/>
              <a:t>Серозно-фибринозный характер</a:t>
            </a:r>
            <a:r>
              <a:rPr lang="ru-RU" sz="1200" dirty="0" smtClean="0"/>
              <a:t> плевральной жидкости является признаком воспалительного ее происхождения. Экссудат менее прозрачен, чем транссудат и при стоянии дает образование сгустка (экссудативный плеврит).</a:t>
            </a:r>
            <a:endParaRPr lang="be-BY" sz="1200" dirty="0" smtClean="0"/>
          </a:p>
          <a:p>
            <a:pPr hangingPunct="0"/>
            <a:r>
              <a:rPr lang="ru-RU" sz="1200" b="1" dirty="0" smtClean="0"/>
              <a:t>Серозно-гнойный экссудат</a:t>
            </a:r>
            <a:r>
              <a:rPr lang="ru-RU" sz="1200" dirty="0" smtClean="0"/>
              <a:t> - мутная желтоватого цвета жидкость с обильным рыхлым серым осадком (экссудативный плеврит).</a:t>
            </a:r>
            <a:endParaRPr lang="be-BY" sz="1200" dirty="0" smtClean="0"/>
          </a:p>
          <a:p>
            <a:pPr hangingPunct="0"/>
            <a:r>
              <a:rPr lang="ru-RU" sz="1200" b="1" dirty="0" smtClean="0"/>
              <a:t>Гнойный экссудат</a:t>
            </a:r>
            <a:r>
              <a:rPr lang="ru-RU" sz="1200" dirty="0" smtClean="0"/>
              <a:t> - густая, мутная, желтовато-зеленого цвета жидкость (эмпиема плевры).</a:t>
            </a:r>
            <a:endParaRPr lang="be-BY" sz="1200" dirty="0" smtClean="0"/>
          </a:p>
          <a:p>
            <a:pPr hangingPunct="0"/>
            <a:r>
              <a:rPr lang="ru-RU" sz="1200" b="1" dirty="0" smtClean="0"/>
              <a:t>Гнилостный экссудат</a:t>
            </a:r>
            <a:r>
              <a:rPr lang="ru-RU" sz="1200" dirty="0" smtClean="0"/>
              <a:t> - серовато-зеленого цвета, мутный, с очень неприятным гнилостным запахом. Наблюдается при гангрене легкого с прорывом в плевральную полость или присоединении гнилостной анаэробной микрофлоры при плеврите.</a:t>
            </a:r>
            <a:endParaRPr lang="be-BY" sz="1200" dirty="0" smtClean="0"/>
          </a:p>
          <a:p>
            <a:pPr hangingPunct="0"/>
            <a:r>
              <a:rPr lang="ru-RU" sz="1200" b="1" dirty="0" smtClean="0"/>
              <a:t>Геморрагический экссудат</a:t>
            </a:r>
            <a:r>
              <a:rPr lang="ru-RU" sz="1200" dirty="0" smtClean="0"/>
              <a:t> - это мутная жидкость буровато-коричневого или красного цвета (опухоли легких, геморрагические диатезы, инфаркт легкого).</a:t>
            </a:r>
            <a:endParaRPr lang="be-BY" sz="1200" dirty="0" smtClean="0"/>
          </a:p>
          <a:p>
            <a:pPr hangingPunct="0"/>
            <a:r>
              <a:rPr lang="ru-RU" sz="1200" b="1" dirty="0" err="1" smtClean="0"/>
              <a:t>Хилезный</a:t>
            </a:r>
            <a:r>
              <a:rPr lang="ru-RU" sz="1200" b="1" dirty="0" smtClean="0"/>
              <a:t> экссудат</a:t>
            </a:r>
            <a:r>
              <a:rPr lang="ru-RU" sz="1200" dirty="0" smtClean="0"/>
              <a:t> представляет собой молочного цвета мутную жидкость с большим количеством жира, который легко отстаивается и образует верхний </a:t>
            </a:r>
            <a:r>
              <a:rPr lang="ru-RU" sz="1200" dirty="0" err="1" smtClean="0"/>
              <a:t>сливкообразный</a:t>
            </a:r>
            <a:r>
              <a:rPr lang="ru-RU" sz="1200" dirty="0" smtClean="0"/>
              <a:t> слой (разрыв крупных лимфатических сосудов и поступление их содержимого в полость плевры).</a:t>
            </a:r>
            <a:endParaRPr lang="be-BY" sz="1200" dirty="0" smtClean="0"/>
          </a:p>
          <a:p>
            <a:pPr hangingPunct="0"/>
            <a:r>
              <a:rPr lang="ru-RU" sz="1200" b="1" dirty="0" smtClean="0"/>
              <a:t>Холестериновый экссудат</a:t>
            </a:r>
            <a:r>
              <a:rPr lang="ru-RU" sz="1200" dirty="0" smtClean="0"/>
              <a:t> представляет собой густую </a:t>
            </a:r>
            <a:r>
              <a:rPr lang="ru-RU" sz="1200" dirty="0" err="1" smtClean="0"/>
              <a:t>опалесцирующую</a:t>
            </a:r>
            <a:r>
              <a:rPr lang="ru-RU" sz="1200" dirty="0" smtClean="0"/>
              <a:t> жидкость с желтовато-кофейным оттенком, хлопьями из кристаллов холестерина (застарелый </a:t>
            </a:r>
            <a:r>
              <a:rPr lang="ru-RU" sz="1200" dirty="0" err="1" smtClean="0"/>
              <a:t>осумкованный</a:t>
            </a:r>
            <a:r>
              <a:rPr lang="ru-RU" sz="1200" dirty="0" smtClean="0"/>
              <a:t> плеврит).</a:t>
            </a:r>
            <a:endParaRPr lang="be-BY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2. Исследование </a:t>
            </a:r>
            <a:r>
              <a:rPr lang="ru-RU" dirty="0" smtClean="0"/>
              <a:t>химических свойств плевральной жидкости.</a:t>
            </a:r>
            <a:r>
              <a:rPr lang="be-BY" dirty="0" smtClean="0"/>
              <a:t/>
            </a:r>
            <a:br>
              <a:rPr lang="be-BY" dirty="0" smtClean="0"/>
            </a:br>
            <a:endParaRPr lang="be-BY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hangingPunct="0"/>
            <a:r>
              <a:rPr lang="ru-RU" sz="1400" b="1" dirty="0" smtClean="0"/>
              <a:t>1</a:t>
            </a:r>
            <a:r>
              <a:rPr lang="ru-RU" sz="1400" b="1" dirty="0" smtClean="0"/>
              <a:t>. Определение белка.</a:t>
            </a:r>
            <a:endParaRPr lang="be-BY" sz="1400" dirty="0" smtClean="0"/>
          </a:p>
          <a:p>
            <a:pPr hangingPunct="0"/>
            <a:r>
              <a:rPr lang="ru-RU" sz="1400" dirty="0" smtClean="0"/>
              <a:t>Количественное определение белка в плевральной жидкости может быть произведено методом </a:t>
            </a:r>
            <a:r>
              <a:rPr lang="ru-RU" sz="1400" dirty="0" err="1" smtClean="0"/>
              <a:t>Робертса-Стольникова</a:t>
            </a:r>
            <a:r>
              <a:rPr lang="ru-RU" sz="1400" dirty="0" smtClean="0"/>
              <a:t>, </a:t>
            </a:r>
            <a:r>
              <a:rPr lang="ru-RU" sz="1400" dirty="0" err="1" smtClean="0"/>
              <a:t>рефрактометрически</a:t>
            </a:r>
            <a:r>
              <a:rPr lang="ru-RU" sz="1400" dirty="0" smtClean="0"/>
              <a:t> (аналогично определению белка в сыворотке крови) или </a:t>
            </a:r>
            <a:r>
              <a:rPr lang="ru-RU" sz="1400" dirty="0" err="1" smtClean="0"/>
              <a:t>колориметрически</a:t>
            </a:r>
            <a:r>
              <a:rPr lang="ru-RU" sz="1400" dirty="0" smtClean="0"/>
              <a:t> (метод с сульфосалициловой кислотой).</a:t>
            </a:r>
            <a:endParaRPr lang="be-BY" sz="1400" dirty="0" smtClean="0"/>
          </a:p>
          <a:p>
            <a:pPr hangingPunct="0"/>
            <a:r>
              <a:rPr lang="ru-RU" sz="1400" b="1" dirty="0" smtClean="0"/>
              <a:t>Содержание белка в транссудате меньше 3% (30 г/л), в экссудате - больше 3% (30 г/л)</a:t>
            </a:r>
            <a:r>
              <a:rPr lang="ru-RU" sz="1400" dirty="0" smtClean="0"/>
              <a:t>.</a:t>
            </a:r>
            <a:endParaRPr lang="be-BY" sz="1400" dirty="0" smtClean="0"/>
          </a:p>
          <a:p>
            <a:pPr hangingPunct="0"/>
            <a:r>
              <a:rPr lang="ru-RU" sz="1400" dirty="0" smtClean="0"/>
              <a:t>Различие в количестве белка может быть использовано для отличия транссудата от экссудата.</a:t>
            </a:r>
            <a:endParaRPr lang="be-BY" sz="1400" dirty="0" smtClean="0"/>
          </a:p>
          <a:p>
            <a:pPr hangingPunct="0"/>
            <a:r>
              <a:rPr lang="ru-RU" sz="1400" b="1" dirty="0" smtClean="0"/>
              <a:t>2. Проба </a:t>
            </a:r>
            <a:r>
              <a:rPr lang="ru-RU" sz="1400" b="1" dirty="0" err="1" smtClean="0"/>
              <a:t>Ривальта</a:t>
            </a:r>
            <a:r>
              <a:rPr lang="ru-RU" sz="1400" b="1" dirty="0" smtClean="0"/>
              <a:t>.</a:t>
            </a:r>
            <a:endParaRPr lang="be-BY" sz="1400" dirty="0" smtClean="0"/>
          </a:p>
          <a:p>
            <a:pPr hangingPunct="0"/>
            <a:r>
              <a:rPr lang="ru-RU" sz="1400" dirty="0" smtClean="0"/>
              <a:t>Проба </a:t>
            </a:r>
            <a:r>
              <a:rPr lang="ru-RU" sz="1400" dirty="0" err="1" smtClean="0"/>
              <a:t>Ривальта</a:t>
            </a:r>
            <a:r>
              <a:rPr lang="ru-RU" sz="1400" dirty="0" smtClean="0"/>
              <a:t> основана на осаждении слабым раствором уксусной кислоты </a:t>
            </a:r>
            <a:r>
              <a:rPr lang="ru-RU" sz="1400" dirty="0" err="1" smtClean="0"/>
              <a:t>серозомуцина</a:t>
            </a:r>
            <a:r>
              <a:rPr lang="ru-RU" sz="1400" dirty="0" smtClean="0"/>
              <a:t> - вещества белковой (глобулиновой) природы. </a:t>
            </a:r>
            <a:r>
              <a:rPr lang="ru-RU" sz="1400" dirty="0" err="1" smtClean="0"/>
              <a:t>Серозомуцин</a:t>
            </a:r>
            <a:r>
              <a:rPr lang="ru-RU" sz="1400" dirty="0" smtClean="0"/>
              <a:t> имеется в плевральной жидкости воспалительного характера и отсутствует в транссудате.</a:t>
            </a:r>
            <a:endParaRPr lang="be-BY" sz="1400" dirty="0" smtClean="0"/>
          </a:p>
          <a:p>
            <a:pPr hangingPunct="0"/>
            <a:r>
              <a:rPr lang="ru-RU" sz="1400" b="1" dirty="0" smtClean="0"/>
              <a:t>Проба </a:t>
            </a:r>
            <a:r>
              <a:rPr lang="ru-RU" sz="1400" b="1" dirty="0" err="1" smtClean="0"/>
              <a:t>Ривальта</a:t>
            </a:r>
            <a:r>
              <a:rPr lang="ru-RU" sz="1400" b="1" dirty="0" smtClean="0"/>
              <a:t> в транссудате отрицательная, в экссудате – положительная</a:t>
            </a:r>
            <a:r>
              <a:rPr lang="ru-RU" sz="1400" dirty="0" smtClean="0"/>
              <a:t>.</a:t>
            </a:r>
            <a:endParaRPr lang="be-BY" sz="1400" dirty="0" smtClean="0"/>
          </a:p>
          <a:p>
            <a:r>
              <a:rPr lang="ru-RU" sz="1400" b="1" dirty="0" smtClean="0"/>
              <a:t>Микроскопическое исследование плевральной жидкости.</a:t>
            </a:r>
            <a:endParaRPr lang="be-BY" sz="1400" dirty="0" smtClean="0"/>
          </a:p>
          <a:p>
            <a:pPr hangingPunct="0"/>
            <a:r>
              <a:rPr lang="ru-RU" sz="1400" dirty="0" smtClean="0"/>
              <a:t>Микроскопическое исследование плевральной жидкости осуществляется после ее центрифугирования и приготовления </a:t>
            </a:r>
            <a:r>
              <a:rPr lang="ru-RU" sz="1400" dirty="0" err="1" smtClean="0"/>
              <a:t>нативных</a:t>
            </a:r>
            <a:r>
              <a:rPr lang="ru-RU" sz="1400" dirty="0" smtClean="0"/>
              <a:t> (неокрашенных) и окрашенных препаратов из осадка.</a:t>
            </a:r>
            <a:endParaRPr lang="be-BY" sz="1400" dirty="0" smtClean="0"/>
          </a:p>
          <a:p>
            <a:pPr hangingPunct="0"/>
            <a:r>
              <a:rPr lang="ru-RU" sz="1400" dirty="0" smtClean="0"/>
              <a:t>Если экссудат доставлен в лабораторию в свернувшемся виде, то его подвергают </a:t>
            </a:r>
            <a:r>
              <a:rPr lang="ru-RU" sz="1400" dirty="0" err="1" smtClean="0"/>
              <a:t>дефибринированию</a:t>
            </a:r>
            <a:r>
              <a:rPr lang="ru-RU" sz="1400" dirty="0" smtClean="0"/>
              <a:t> путём взбалтывания со стеклянными бусами. Исследование такой плевральной жидкости является ориентировочным, поскольку возможно разрушение клеток при взбалтывании.</a:t>
            </a:r>
            <a:endParaRPr lang="be-BY" sz="1400" dirty="0" smtClean="0"/>
          </a:p>
          <a:p>
            <a:endParaRPr lang="be-BY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Микроскопическое исследование</a:t>
            </a:r>
            <a:br>
              <a:rPr lang="ru-RU" dirty="0" smtClean="0"/>
            </a:br>
            <a:r>
              <a:rPr lang="ru-RU" dirty="0" smtClean="0"/>
              <a:t>плеврального содержимого (1)</a:t>
            </a:r>
            <a:endParaRPr lang="be-BY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600200"/>
            <a:ext cx="9144000" cy="5029200"/>
          </a:xfrm>
        </p:spPr>
        <p:txBody>
          <a:bodyPr>
            <a:noAutofit/>
          </a:bodyPr>
          <a:lstStyle/>
          <a:p>
            <a:pPr hangingPunct="0"/>
            <a:r>
              <a:rPr lang="ru-RU" sz="1200" b="1" dirty="0" smtClean="0"/>
              <a:t>I. </a:t>
            </a:r>
            <a:r>
              <a:rPr lang="ru-RU" sz="1200" b="1" dirty="0" err="1" smtClean="0"/>
              <a:t>Нативные</a:t>
            </a:r>
            <a:r>
              <a:rPr lang="ru-RU" sz="1200" b="1" dirty="0" smtClean="0"/>
              <a:t> (неокрашенные) препараты</a:t>
            </a:r>
            <a:r>
              <a:rPr lang="ru-RU" sz="1200" dirty="0" smtClean="0"/>
              <a:t> готовят нанесением капли осадка на предметное стекло и помещением сверху покровного стекла. Микроскопия проводится под малым и под большим увеличением. Оценивают количество клеточных элементов, наличие клеток опухолей, неклеточных элементов</a:t>
            </a:r>
            <a:r>
              <a:rPr lang="ru-RU" sz="1200" dirty="0" smtClean="0"/>
              <a:t>.</a:t>
            </a:r>
            <a:endParaRPr lang="be-BY" sz="1200" dirty="0" smtClean="0"/>
          </a:p>
          <a:p>
            <a:r>
              <a:rPr lang="ru-RU" sz="1200" b="1" dirty="0" smtClean="0"/>
              <a:t>1. Клеточные элементы.</a:t>
            </a:r>
            <a:endParaRPr lang="be-BY" sz="1200" dirty="0" smtClean="0"/>
          </a:p>
          <a:p>
            <a:pPr hangingPunct="0"/>
            <a:r>
              <a:rPr lang="ru-RU" sz="1200" b="1" dirty="0" smtClean="0"/>
              <a:t>Эритроциты</a:t>
            </a:r>
            <a:r>
              <a:rPr lang="ru-RU" sz="1200" dirty="0" smtClean="0"/>
              <a:t> часто обнаруживаются в плевральной жидкости в связи с травматической примесью крови в момент прокола. Количество их невелико (до 10 в поле зрения</a:t>
            </a:r>
            <a:r>
              <a:rPr lang="ru-RU" sz="1200" dirty="0" smtClean="0"/>
              <a:t>). Геморрагические </a:t>
            </a:r>
            <a:r>
              <a:rPr lang="ru-RU" sz="1200" dirty="0" smtClean="0"/>
              <a:t>экссудаты содержат очень большое количество эритроцитов – покрывают все поле зрения микроскопа (опухоль легких).</a:t>
            </a:r>
            <a:endParaRPr lang="be-BY" sz="1200" dirty="0" smtClean="0"/>
          </a:p>
          <a:p>
            <a:pPr hangingPunct="0"/>
            <a:r>
              <a:rPr lang="ru-RU" sz="1200" b="1" dirty="0" smtClean="0"/>
              <a:t>Лейкоциты</a:t>
            </a:r>
            <a:r>
              <a:rPr lang="ru-RU" sz="1200" dirty="0" smtClean="0"/>
              <a:t> в небольшом количестве (до 15 - 20 в поле зрения) обнаруживаются в транссудатах и в большом количестве (покрывают все поле зрения микроскопа) - в экссудатах (гнойный экссудат). Качественный состав лейкоцитов (соотношение отдельных их видов) изучают в окрашенных препаратах.</a:t>
            </a:r>
            <a:endParaRPr lang="be-BY" sz="1200" dirty="0" smtClean="0"/>
          </a:p>
          <a:p>
            <a:pPr hangingPunct="0"/>
            <a:r>
              <a:rPr lang="ru-RU" sz="1200" b="1" dirty="0" smtClean="0"/>
              <a:t>Клетки</a:t>
            </a:r>
            <a:r>
              <a:rPr lang="ru-RU" sz="1200" dirty="0" smtClean="0"/>
              <a:t> </a:t>
            </a:r>
            <a:r>
              <a:rPr lang="ru-RU" sz="1200" b="1" dirty="0" smtClean="0"/>
              <a:t>мезотелия</a:t>
            </a:r>
            <a:r>
              <a:rPr lang="ru-RU" sz="1200" dirty="0" smtClean="0"/>
              <a:t> распознают по большим размерам (до 25 - 50 мкм). Встречаются они в транссудатах сердечного и почечного происхождения, в экссудатах опухолевой природы (в небольшом количестве).</a:t>
            </a:r>
            <a:endParaRPr lang="be-BY" sz="1200" dirty="0" smtClean="0"/>
          </a:p>
          <a:p>
            <a:pPr hangingPunct="0"/>
            <a:r>
              <a:rPr lang="ru-RU" sz="1200" b="1" dirty="0" smtClean="0"/>
              <a:t>Опухолевые клетки</a:t>
            </a:r>
            <a:r>
              <a:rPr lang="ru-RU" sz="1200" dirty="0" smtClean="0"/>
              <a:t> имеют выраженный полиморфизм величины и формы.</a:t>
            </a:r>
            <a:endParaRPr lang="be-BY" sz="1200" dirty="0" smtClean="0"/>
          </a:p>
          <a:p>
            <a:pPr hangingPunct="0"/>
            <a:r>
              <a:rPr lang="ru-RU" sz="1200" b="1" dirty="0" smtClean="0"/>
              <a:t>2. Неклеточные элементы.</a:t>
            </a:r>
            <a:endParaRPr lang="be-BY" sz="1200" dirty="0" smtClean="0"/>
          </a:p>
          <a:p>
            <a:pPr hangingPunct="0"/>
            <a:r>
              <a:rPr lang="ru-RU" sz="1200" b="1" dirty="0" smtClean="0"/>
              <a:t>Детрит</a:t>
            </a:r>
            <a:r>
              <a:rPr lang="ru-RU" sz="1200" dirty="0" smtClean="0"/>
              <a:t> - мелкозернистая сероватая масса (гнойный экссудат).</a:t>
            </a:r>
            <a:endParaRPr lang="be-BY" sz="1200" dirty="0" smtClean="0"/>
          </a:p>
          <a:p>
            <a:pPr hangingPunct="0"/>
            <a:r>
              <a:rPr lang="ru-RU" sz="1200" b="1" dirty="0" smtClean="0"/>
              <a:t>Жировые капли</a:t>
            </a:r>
            <a:r>
              <a:rPr lang="ru-RU" sz="1200" dirty="0" smtClean="0"/>
              <a:t> наблюдаются в гнойных экссудатах со значительным клеточным распадом и в большом количестве - в </a:t>
            </a:r>
            <a:r>
              <a:rPr lang="ru-RU" sz="1200" dirty="0" err="1" smtClean="0"/>
              <a:t>хилезных</a:t>
            </a:r>
            <a:r>
              <a:rPr lang="ru-RU" sz="1200" dirty="0" smtClean="0"/>
              <a:t> экссудатах.</a:t>
            </a:r>
            <a:endParaRPr lang="be-BY" sz="1200" dirty="0" smtClean="0"/>
          </a:p>
          <a:p>
            <a:pPr hangingPunct="0"/>
            <a:r>
              <a:rPr lang="ru-RU" sz="1200" b="1" dirty="0" smtClean="0"/>
              <a:t>Кристаллы холестерина</a:t>
            </a:r>
            <a:r>
              <a:rPr lang="ru-RU" sz="1200" dirty="0" smtClean="0"/>
              <a:t> - тонкие бесцветные пластинки с обломанными углами (</a:t>
            </a:r>
            <a:r>
              <a:rPr lang="ru-RU" sz="1200" dirty="0" err="1" smtClean="0"/>
              <a:t>осумкованный</a:t>
            </a:r>
            <a:r>
              <a:rPr lang="ru-RU" sz="1200" dirty="0" smtClean="0"/>
              <a:t> плеврит, холестериновый экссудат).</a:t>
            </a:r>
            <a:endParaRPr lang="be-BY" sz="1200" dirty="0" smtClean="0"/>
          </a:p>
          <a:p>
            <a:pPr hangingPunct="0"/>
            <a:r>
              <a:rPr lang="ru-RU" sz="1200" b="1" dirty="0" smtClean="0"/>
              <a:t>Слизь</a:t>
            </a:r>
            <a:r>
              <a:rPr lang="ru-RU" sz="1200" dirty="0" smtClean="0"/>
              <a:t> в плевральной жидкости встречается очень редко (бронхоплевральный свищ).</a:t>
            </a:r>
            <a:endParaRPr lang="be-BY" sz="1200" dirty="0" smtClean="0"/>
          </a:p>
          <a:p>
            <a:endParaRPr lang="be-BY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Микроскопическое исследование</a:t>
            </a:r>
            <a:br>
              <a:rPr lang="ru-RU" dirty="0" smtClean="0"/>
            </a:br>
            <a:r>
              <a:rPr lang="ru-RU" dirty="0" smtClean="0"/>
              <a:t>плеврального содержимого </a:t>
            </a:r>
            <a:r>
              <a:rPr lang="ru-RU" dirty="0" smtClean="0"/>
              <a:t>(2)</a:t>
            </a:r>
            <a:endParaRPr lang="be-BY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04360"/>
          </a:xfrm>
        </p:spPr>
        <p:txBody>
          <a:bodyPr>
            <a:normAutofit/>
          </a:bodyPr>
          <a:lstStyle/>
          <a:p>
            <a:r>
              <a:rPr lang="ru-RU" sz="1200" b="1" dirty="0" err="1" smtClean="0"/>
              <a:t>II.Окрашенные</a:t>
            </a:r>
            <a:r>
              <a:rPr lang="ru-RU" sz="1200" b="1" dirty="0" smtClean="0"/>
              <a:t> препараты</a:t>
            </a:r>
            <a:r>
              <a:rPr lang="ru-RU" sz="1200" dirty="0" smtClean="0"/>
              <a:t>.</a:t>
            </a:r>
            <a:endParaRPr lang="be-BY" sz="1200" dirty="0" smtClean="0"/>
          </a:p>
          <a:p>
            <a:pPr hangingPunct="0"/>
            <a:r>
              <a:rPr lang="ru-RU" sz="1200" dirty="0" smtClean="0"/>
              <a:t>Небольшую каплю осадка помещают на предметное стекло и производят мазок как это делается при исследовании крови. Препарат высушивают на воздухе и окрашивают обычными гематологическими методами. Время окрашивания должно быть не более 8 - 10 минут. Клеточные элементы плевральной жидкости окрашиваются более интенсивно, чем клетки крови. Микроскопия проводится под малым увеличением и с иммерсионной системой.</a:t>
            </a:r>
            <a:endParaRPr lang="be-BY" sz="1200" dirty="0" smtClean="0"/>
          </a:p>
          <a:p>
            <a:pPr hangingPunct="0"/>
            <a:r>
              <a:rPr lang="ru-RU" sz="1200" dirty="0" smtClean="0"/>
              <a:t>В мазках подсчитывают процентное соотношение отдельных видов лейкоцитов, исследуют морфологию других клеточных элементов.</a:t>
            </a:r>
            <a:endParaRPr lang="be-BY" sz="1200" dirty="0" smtClean="0"/>
          </a:p>
          <a:p>
            <a:pPr hangingPunct="0"/>
            <a:r>
              <a:rPr lang="ru-RU" sz="1200" b="1" dirty="0" smtClean="0"/>
              <a:t>Диагностическое значение.</a:t>
            </a:r>
            <a:endParaRPr lang="be-BY" sz="1200" dirty="0" smtClean="0"/>
          </a:p>
          <a:p>
            <a:pPr hangingPunct="0"/>
            <a:r>
              <a:rPr lang="ru-RU" sz="1200" b="1" dirty="0" smtClean="0"/>
              <a:t>Нейтрофилы</a:t>
            </a:r>
            <a:r>
              <a:rPr lang="ru-RU" sz="1200" dirty="0" smtClean="0"/>
              <a:t> обнаруживаются в экссудатах любой природы. Выраженный </a:t>
            </a:r>
            <a:r>
              <a:rPr lang="ru-RU" sz="1200" dirty="0" err="1" smtClean="0"/>
              <a:t>нейтрофилез</a:t>
            </a:r>
            <a:r>
              <a:rPr lang="ru-RU" sz="1200" dirty="0" smtClean="0"/>
              <a:t> указывает на более тяжелое течение заболевания (гнойный плеврит).</a:t>
            </a:r>
            <a:endParaRPr lang="be-BY" sz="1200" dirty="0" smtClean="0"/>
          </a:p>
          <a:p>
            <a:pPr hangingPunct="0"/>
            <a:r>
              <a:rPr lang="ru-RU" sz="1200" b="1" dirty="0" smtClean="0"/>
              <a:t>Лимфоциты </a:t>
            </a:r>
            <a:r>
              <a:rPr lang="ru-RU" sz="1200" dirty="0" smtClean="0"/>
              <a:t>присутствуют в любом экссудате, характерны для туберкулезного плеврита.</a:t>
            </a:r>
            <a:endParaRPr lang="be-BY" sz="1200" dirty="0" smtClean="0"/>
          </a:p>
          <a:p>
            <a:pPr hangingPunct="0"/>
            <a:r>
              <a:rPr lang="ru-RU" sz="1200" b="1" dirty="0" smtClean="0"/>
              <a:t>Эозинофилы</a:t>
            </a:r>
            <a:r>
              <a:rPr lang="ru-RU" sz="1200" dirty="0" smtClean="0"/>
              <a:t> встречаются в серозном экссудате. Преобладание эозинофилов в плевральной жидкости (до 80% всех лейкоцитов) наблюдается при ревматическом, туберкулезном плеврите.</a:t>
            </a:r>
            <a:endParaRPr lang="be-BY" sz="1200" dirty="0" smtClean="0"/>
          </a:p>
          <a:p>
            <a:pPr hangingPunct="0"/>
            <a:r>
              <a:rPr lang="ru-RU" sz="1200" b="1" dirty="0" smtClean="0"/>
              <a:t>Моноциты</a:t>
            </a:r>
            <a:r>
              <a:rPr lang="ru-RU" sz="1200" dirty="0" smtClean="0"/>
              <a:t> в плевральной жидкости встречаются нечасто и в очень небольшом количестве.</a:t>
            </a:r>
            <a:endParaRPr lang="be-BY" sz="1200" dirty="0" smtClean="0"/>
          </a:p>
          <a:p>
            <a:pPr hangingPunct="0"/>
            <a:r>
              <a:rPr lang="ru-RU" sz="1200" b="1" dirty="0" smtClean="0"/>
              <a:t>Плазматические клетки</a:t>
            </a:r>
            <a:r>
              <a:rPr lang="ru-RU" sz="1200" dirty="0" smtClean="0"/>
              <a:t> могут встречаться в серозном выпоте.</a:t>
            </a:r>
            <a:endParaRPr lang="be-BY" sz="1200" dirty="0" smtClean="0"/>
          </a:p>
          <a:p>
            <a:pPr hangingPunct="0"/>
            <a:r>
              <a:rPr lang="ru-RU" sz="1200" b="1" dirty="0" err="1" smtClean="0"/>
              <a:t>Мезотелиальные</a:t>
            </a:r>
            <a:r>
              <a:rPr lang="ru-RU" sz="1200" b="1" dirty="0" smtClean="0"/>
              <a:t> клетки</a:t>
            </a:r>
            <a:r>
              <a:rPr lang="ru-RU" sz="1200" dirty="0" smtClean="0"/>
              <a:t> (покровный эпителий плевры) встречаются в транссудатах сердечного и почечного происхождения, в экссудатах опухолевой природы.</a:t>
            </a:r>
            <a:endParaRPr lang="be-BY" sz="1200" dirty="0" smtClean="0"/>
          </a:p>
          <a:p>
            <a:pPr hangingPunct="0"/>
            <a:r>
              <a:rPr lang="ru-RU" sz="1200" dirty="0" smtClean="0"/>
              <a:t>Клетки злокачественных опухолей в плевральной жидкости могут встречаться при первичном (</a:t>
            </a:r>
            <a:r>
              <a:rPr lang="ru-RU" sz="1200" dirty="0" err="1" smtClean="0"/>
              <a:t>мезотелиома</a:t>
            </a:r>
            <a:r>
              <a:rPr lang="ru-RU" sz="1200" dirty="0" smtClean="0"/>
              <a:t>) и вторичном (прорастание из соседних органов или отдаленное метастазирование) поражении плевры опухолевым процессом.</a:t>
            </a:r>
            <a:endParaRPr lang="be-BY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990033"/>
                </a:solidFill>
                <a:effectLst/>
              </a:rPr>
              <a:t>ВЫВОД: Анализ </a:t>
            </a:r>
            <a:r>
              <a:rPr lang="ru-RU" sz="3200" dirty="0" smtClean="0">
                <a:solidFill>
                  <a:srgbClr val="990033"/>
                </a:solidFill>
                <a:effectLst/>
              </a:rPr>
              <a:t>плеврального содержимого</a:t>
            </a:r>
            <a:endParaRPr lang="ru-RU" sz="3200" dirty="0">
              <a:solidFill>
                <a:srgbClr val="990033"/>
              </a:solidFill>
              <a:effectLst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77264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43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08717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Показатель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ЭКССУДАТ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ТРАНССУДАТ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015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Проба </a:t>
                      </a:r>
                      <a:r>
                        <a:rPr lang="ru-RU" sz="2400" dirty="0" err="1" smtClean="0"/>
                        <a:t>Ривальта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Положительная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Отрицательная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3247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Содержание белка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Больше 3% (30 г/л)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Меньше 3% (30 г/л)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7471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Удельный вес (плотность)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Больше 1,015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1,008-1,015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8834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Клеточные элементы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Эритроциты (больше 10и)</a:t>
                      </a:r>
                    </a:p>
                    <a:p>
                      <a:r>
                        <a:rPr lang="ru-RU" dirty="0" smtClean="0"/>
                        <a:t>Лейкоциты</a:t>
                      </a:r>
                      <a:r>
                        <a:rPr lang="ru-RU" baseline="0" dirty="0" smtClean="0"/>
                        <a:t> (много)</a:t>
                      </a:r>
                    </a:p>
                    <a:p>
                      <a:r>
                        <a:rPr lang="ru-RU" baseline="0" dirty="0" smtClean="0"/>
                        <a:t>Клетки мезотелия (много) при опухолях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Эритроциты (до 10 в </a:t>
                      </a:r>
                      <a:r>
                        <a:rPr lang="ru-RU" dirty="0" err="1" smtClean="0"/>
                        <a:t>п</a:t>
                      </a:r>
                      <a:r>
                        <a:rPr lang="ru-RU" dirty="0" smtClean="0"/>
                        <a:t>/</a:t>
                      </a:r>
                      <a:r>
                        <a:rPr lang="ru-RU" dirty="0" err="1" smtClean="0"/>
                        <a:t>зр</a:t>
                      </a:r>
                      <a:r>
                        <a:rPr lang="ru-RU" dirty="0" smtClean="0"/>
                        <a:t>)</a:t>
                      </a:r>
                    </a:p>
                    <a:p>
                      <a:r>
                        <a:rPr lang="ru-RU" dirty="0" smtClean="0"/>
                        <a:t>Лейкоциты</a:t>
                      </a:r>
                      <a:r>
                        <a:rPr lang="ru-RU" baseline="0" dirty="0" smtClean="0"/>
                        <a:t> (до 15-20)</a:t>
                      </a:r>
                    </a:p>
                    <a:p>
                      <a:r>
                        <a:rPr lang="ru-RU" baseline="0" dirty="0" smtClean="0"/>
                        <a:t>Клетки мезотелия (един.)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при </a:t>
                      </a:r>
                      <a:r>
                        <a:rPr lang="ru-RU" dirty="0" err="1" smtClean="0"/>
                        <a:t>патол.сердца</a:t>
                      </a:r>
                      <a:r>
                        <a:rPr lang="ru-RU" dirty="0" smtClean="0"/>
                        <a:t>/почек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Исследование функции</a:t>
            </a:r>
            <a:br>
              <a:rPr lang="ru-RU" dirty="0" smtClean="0"/>
            </a:br>
            <a:r>
              <a:rPr lang="ru-RU" dirty="0" smtClean="0"/>
              <a:t>внешнего дыхания</a:t>
            </a:r>
            <a:endParaRPr lang="be-BY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endParaRPr lang="be-BY" dirty="0" smtClean="0"/>
          </a:p>
          <a:p>
            <a:r>
              <a:rPr lang="ru-RU" sz="2500" dirty="0" smtClean="0"/>
              <a:t>Спирометрия - метод регистрации легочных объемов при выполнении дыхательных маневров во времени.</a:t>
            </a:r>
            <a:endParaRPr lang="be-BY" sz="2500" dirty="0" smtClean="0"/>
          </a:p>
          <a:p>
            <a:r>
              <a:rPr lang="ru-RU" sz="2500" dirty="0" err="1" smtClean="0"/>
              <a:t>Пневмотахометрия</a:t>
            </a:r>
            <a:r>
              <a:rPr lang="ru-RU" sz="2500" dirty="0" smtClean="0"/>
              <a:t> – метод регистрации потока (объемной скорости движения) воздуха при спокойном дыхании и форсированном выдохе (кривая «поток-объем</a:t>
            </a:r>
            <a:r>
              <a:rPr lang="ru-RU" sz="2500" dirty="0" smtClean="0"/>
              <a:t>»).</a:t>
            </a:r>
          </a:p>
          <a:p>
            <a:pPr>
              <a:buNone/>
            </a:pPr>
            <a:r>
              <a:rPr lang="ru-RU" sz="2500" dirty="0" smtClean="0"/>
              <a:t> </a:t>
            </a:r>
            <a:endParaRPr lang="be-BY" sz="2500" dirty="0" smtClean="0"/>
          </a:p>
          <a:p>
            <a:r>
              <a:rPr lang="ru-RU" sz="2500" dirty="0" smtClean="0"/>
              <a:t>Современные спирометры позволяют производить  спирометрию и </a:t>
            </a:r>
            <a:r>
              <a:rPr lang="ru-RU" sz="2500" dirty="0" err="1" smtClean="0"/>
              <a:t>пневмотахометрию</a:t>
            </a:r>
            <a:r>
              <a:rPr lang="ru-RU" sz="2500" dirty="0" smtClean="0"/>
              <a:t> </a:t>
            </a:r>
            <a:r>
              <a:rPr lang="ru-RU" sz="2500" dirty="0" err="1" smtClean="0"/>
              <a:t>и</a:t>
            </a:r>
            <a:r>
              <a:rPr lang="ru-RU" sz="2500" dirty="0" smtClean="0"/>
              <a:t> определять ряд показателей вентиляции легких.</a:t>
            </a:r>
            <a:endParaRPr lang="be-BY" sz="2500" dirty="0" smtClean="0"/>
          </a:p>
          <a:p>
            <a:r>
              <a:rPr lang="ru-RU" sz="2500" dirty="0" smtClean="0"/>
              <a:t>Статические объемы и емкости (емкость включает несколько объемов) характеризуют эластические свойства легких и грудной клетки. </a:t>
            </a:r>
            <a:endParaRPr lang="be-BY" sz="2500" dirty="0" smtClean="0"/>
          </a:p>
          <a:p>
            <a:r>
              <a:rPr lang="ru-RU" sz="2500" dirty="0" smtClean="0"/>
              <a:t>Динамические показатели, которые регистрируются при спокойном дыхании и форсированном выдохе, отражают в основном состояние дыхательных путей (бронхов).</a:t>
            </a:r>
            <a:endParaRPr lang="be-BY" sz="2500" dirty="0" smtClean="0"/>
          </a:p>
          <a:p>
            <a:r>
              <a:rPr lang="ru-RU" sz="2500" dirty="0" smtClean="0"/>
              <a:t>При анализе производят  сравнение этих параметров с должными величинами (для возраста 25-70 лет). Должные величины зависят от возраста, роста, пола. </a:t>
            </a:r>
            <a:endParaRPr lang="be-BY" sz="2500" dirty="0" smtClean="0"/>
          </a:p>
          <a:p>
            <a:r>
              <a:rPr lang="ru-RU" sz="2500" dirty="0" smtClean="0"/>
              <a:t>Отклонение полученных при спирометрии показателей от должных величин в процентном соотношении отражает нарушение вентиляционной функции. </a:t>
            </a:r>
            <a:endParaRPr lang="be-BY" sz="2500" dirty="0" smtClean="0"/>
          </a:p>
          <a:p>
            <a:r>
              <a:rPr lang="ru-RU" sz="2500" dirty="0" smtClean="0"/>
              <a:t>Тип нарушения функции дыхания зависит от качественного состава уменьшенных показателей.</a:t>
            </a:r>
            <a:endParaRPr lang="be-BY" sz="2500" dirty="0" smtClean="0"/>
          </a:p>
          <a:p>
            <a:endParaRPr lang="be-BY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600000"/>
                </a:solidFill>
                <a:effectLst/>
              </a:rPr>
              <a:t>Рентгенологический</a:t>
            </a:r>
            <a:r>
              <a:rPr lang="ru-RU" dirty="0" smtClean="0">
                <a:solidFill>
                  <a:srgbClr val="002060"/>
                </a:solidFill>
                <a:effectLst/>
              </a:rPr>
              <a:t>  </a:t>
            </a:r>
            <a:r>
              <a:rPr lang="ru-RU" dirty="0" smtClean="0">
                <a:solidFill>
                  <a:srgbClr val="600000"/>
                </a:solidFill>
                <a:effectLst/>
              </a:rPr>
              <a:t>метод</a:t>
            </a:r>
            <a:endParaRPr lang="ru-RU" dirty="0"/>
          </a:p>
        </p:txBody>
      </p:sp>
      <p:pic>
        <p:nvPicPr>
          <p:cNvPr id="4" name="Picture 3" descr="C:\Users\BelIt\Desktop\РентгенАппарат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0606" y="1600200"/>
            <a:ext cx="7062788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990033"/>
                </a:solidFill>
                <a:effectLst/>
              </a:rPr>
              <a:t>Исследование ФВД</a:t>
            </a:r>
            <a:endParaRPr lang="ru-RU" sz="3200" dirty="0">
              <a:solidFill>
                <a:srgbClr val="990033"/>
              </a:solidFill>
              <a:effectLst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4294967295"/>
          </p:nvPr>
        </p:nvSpPr>
        <p:spPr>
          <a:xfrm>
            <a:off x="381000" y="1143000"/>
            <a:ext cx="3810000" cy="144780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9600" b="1" dirty="0" smtClean="0"/>
              <a:t>     </a:t>
            </a:r>
            <a:r>
              <a:rPr lang="ru-RU" sz="9600" dirty="0" smtClean="0"/>
              <a:t> </a:t>
            </a:r>
            <a:r>
              <a:rPr lang="ru-RU" sz="9600" b="1" dirty="0" smtClean="0"/>
              <a:t>СПИРОГРАФИЯ</a:t>
            </a:r>
          </a:p>
          <a:p>
            <a:pPr>
              <a:buNone/>
            </a:pPr>
            <a:r>
              <a:rPr lang="ru-RU" sz="4900" b="1" dirty="0" smtClean="0"/>
              <a:t>            </a:t>
            </a:r>
            <a:r>
              <a:rPr lang="ru-RU" sz="5600" b="1" dirty="0" smtClean="0"/>
              <a:t>-  </a:t>
            </a:r>
            <a:r>
              <a:rPr lang="ru-RU" sz="5600" dirty="0" smtClean="0"/>
              <a:t>это измерение и графическая запись  изменения лёгочных объемов во время дыхательных маневров.  Все  полученные данные обрабатываются компьютерной программой, результаты оценивает врач.</a:t>
            </a:r>
            <a:endParaRPr lang="ru-RU" sz="5600" b="1" dirty="0"/>
          </a:p>
        </p:txBody>
      </p:sp>
      <p:sp>
        <p:nvSpPr>
          <p:cNvPr id="18" name="Содержимое 17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191000" cy="5181600"/>
          </a:xfrm>
        </p:spPr>
        <p:txBody>
          <a:bodyPr>
            <a:normAutofit fontScale="70000" lnSpcReduction="20000"/>
          </a:bodyPr>
          <a:lstStyle/>
          <a:p>
            <a:r>
              <a:rPr lang="ru-RU" sz="3200" b="1" dirty="0" smtClean="0"/>
              <a:t>СТАТИЧЕСКИЕ  показатели  </a:t>
            </a:r>
            <a:r>
              <a:rPr lang="ru-RU" dirty="0" smtClean="0"/>
              <a:t>:</a:t>
            </a:r>
          </a:p>
          <a:p>
            <a:r>
              <a:rPr lang="ru-RU" dirty="0" smtClean="0"/>
              <a:t>ДО – дыхательный объём</a:t>
            </a:r>
          </a:p>
          <a:p>
            <a:r>
              <a:rPr lang="ru-RU" dirty="0" err="1" smtClean="0"/>
              <a:t>РОвд</a:t>
            </a:r>
            <a:r>
              <a:rPr lang="ru-RU" dirty="0" smtClean="0"/>
              <a:t> -  резервный объём вдоха</a:t>
            </a:r>
          </a:p>
          <a:p>
            <a:r>
              <a:rPr lang="ru-RU" dirty="0" err="1" smtClean="0"/>
              <a:t>РОвыд</a:t>
            </a:r>
            <a:r>
              <a:rPr lang="ru-RU" dirty="0" smtClean="0"/>
              <a:t> –  резервный объём выдоха</a:t>
            </a:r>
          </a:p>
          <a:p>
            <a:r>
              <a:rPr lang="ru-RU" dirty="0" smtClean="0"/>
              <a:t>ЖЕЛ – жизненная ёмкость лёгких</a:t>
            </a:r>
          </a:p>
          <a:p>
            <a:r>
              <a:rPr lang="ru-RU" dirty="0" smtClean="0"/>
              <a:t>ФЖЕЛ – форсированная ЖЕЛ</a:t>
            </a:r>
          </a:p>
          <a:p>
            <a:endParaRPr lang="ru-RU" dirty="0" smtClean="0"/>
          </a:p>
          <a:p>
            <a:r>
              <a:rPr lang="ru-RU" sz="3200" b="1" dirty="0" smtClean="0"/>
              <a:t>ДИНАМИЧЕСКИЕ  показатели  :</a:t>
            </a:r>
          </a:p>
          <a:p>
            <a:r>
              <a:rPr lang="ru-RU" dirty="0" smtClean="0"/>
              <a:t>ЧД – частота дыхания</a:t>
            </a:r>
          </a:p>
          <a:p>
            <a:r>
              <a:rPr lang="ru-RU" dirty="0" smtClean="0"/>
              <a:t>МОД – минутный объём дыхания (</a:t>
            </a:r>
            <a:r>
              <a:rPr lang="ru-RU" dirty="0" err="1" smtClean="0"/>
              <a:t>ЧДхДО</a:t>
            </a:r>
            <a:r>
              <a:rPr lang="ru-RU" dirty="0" smtClean="0"/>
              <a:t>)</a:t>
            </a:r>
          </a:p>
          <a:p>
            <a:r>
              <a:rPr lang="ru-RU" dirty="0" smtClean="0"/>
              <a:t>МВЛ – максимальная вентиляция лёгких (макс. объем  за 1 мин.)</a:t>
            </a:r>
          </a:p>
          <a:p>
            <a:r>
              <a:rPr lang="ru-RU" dirty="0" smtClean="0"/>
              <a:t>ОФВ1 – объём форсированного выдоха за 1-ю секунду</a:t>
            </a:r>
          </a:p>
          <a:p>
            <a:r>
              <a:rPr lang="ru-RU" dirty="0" smtClean="0"/>
              <a:t>Индекс </a:t>
            </a:r>
            <a:r>
              <a:rPr lang="ru-RU" dirty="0" err="1" smtClean="0"/>
              <a:t>Тиффно</a:t>
            </a:r>
            <a:r>
              <a:rPr lang="ru-RU" dirty="0" smtClean="0"/>
              <a:t> (ИТ)- соотношение ОФВ1/ЖЕЛ (или ОФВ1/ФЖЕЛ)</a:t>
            </a:r>
          </a:p>
          <a:p>
            <a:r>
              <a:rPr lang="ru-RU" dirty="0" smtClean="0"/>
              <a:t>Петля «поток-объём»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Содержимое 15" descr="vc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90800"/>
            <a:ext cx="403860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статические объемы и емкости.</a:t>
            </a:r>
            <a:r>
              <a:rPr lang="be-BY" dirty="0" smtClean="0"/>
              <a:t/>
            </a:r>
            <a:br>
              <a:rPr lang="be-BY" dirty="0" smtClean="0"/>
            </a:br>
            <a:endParaRPr lang="be-BY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56760"/>
          </a:xfrm>
        </p:spPr>
        <p:txBody>
          <a:bodyPr>
            <a:normAutofit fontScale="62500" lnSpcReduction="20000"/>
          </a:bodyPr>
          <a:lstStyle/>
          <a:p>
            <a:r>
              <a:rPr lang="ru-RU" sz="2500" b="1" dirty="0" smtClean="0"/>
              <a:t>Дыхательный </a:t>
            </a:r>
            <a:r>
              <a:rPr lang="ru-RU" sz="2500" b="1" dirty="0" smtClean="0"/>
              <a:t>объем (ДО)</a:t>
            </a:r>
            <a:r>
              <a:rPr lang="ru-RU" sz="2500" dirty="0" smtClean="0"/>
              <a:t> – объем воздуха, поступающего в легкие за 1спокойный вдох (500 – 800 мл)</a:t>
            </a:r>
            <a:endParaRPr lang="be-BY" sz="2500" dirty="0" smtClean="0"/>
          </a:p>
          <a:p>
            <a:r>
              <a:rPr lang="ru-RU" sz="2500" b="1" dirty="0" smtClean="0"/>
              <a:t>Резервный объем вдоха (</a:t>
            </a:r>
            <a:r>
              <a:rPr lang="ru-RU" sz="2500" b="1" dirty="0" err="1" smtClean="0"/>
              <a:t>РОвд</a:t>
            </a:r>
            <a:r>
              <a:rPr lang="ru-RU" sz="2500" b="1" dirty="0" smtClean="0"/>
              <a:t>)</a:t>
            </a:r>
            <a:r>
              <a:rPr lang="ru-RU" sz="2500" dirty="0" smtClean="0"/>
              <a:t> – максимальный объем, который можно вдохнуть после спокойного вдоха.</a:t>
            </a:r>
            <a:endParaRPr lang="be-BY" sz="2500" dirty="0" smtClean="0"/>
          </a:p>
          <a:p>
            <a:r>
              <a:rPr lang="ru-RU" sz="2500" dirty="0" smtClean="0"/>
              <a:t> </a:t>
            </a:r>
            <a:r>
              <a:rPr lang="ru-RU" sz="2500" b="1" dirty="0" smtClean="0"/>
              <a:t>Резервный объем выдоха (</a:t>
            </a:r>
            <a:r>
              <a:rPr lang="ru-RU" sz="2500" b="1" dirty="0" err="1" smtClean="0"/>
              <a:t>РОвыд</a:t>
            </a:r>
            <a:r>
              <a:rPr lang="ru-RU" sz="2500" b="1" dirty="0" smtClean="0"/>
              <a:t>)</a:t>
            </a:r>
            <a:r>
              <a:rPr lang="ru-RU" sz="2500" dirty="0" smtClean="0"/>
              <a:t> – максимальный объем воздуха, который можно выдохнуть после спокойного выдоха.</a:t>
            </a:r>
            <a:endParaRPr lang="be-BY" sz="2500" dirty="0" smtClean="0"/>
          </a:p>
          <a:p>
            <a:r>
              <a:rPr lang="ru-RU" sz="2500" dirty="0" smtClean="0"/>
              <a:t> </a:t>
            </a:r>
            <a:r>
              <a:rPr lang="ru-RU" sz="2500" b="1" dirty="0" smtClean="0"/>
              <a:t>Жизненная емкость легких (ЖЕЛ)</a:t>
            </a:r>
            <a:r>
              <a:rPr lang="ru-RU" sz="2500" dirty="0" smtClean="0"/>
              <a:t> – максимальный объем воздуха, который можно вдохнуть после максимально глубокого выдоха (сумма ДО, Ровд, </a:t>
            </a:r>
            <a:r>
              <a:rPr lang="ru-RU" sz="2500" dirty="0" err="1" smtClean="0"/>
              <a:t>РОвыд</a:t>
            </a:r>
            <a:r>
              <a:rPr lang="ru-RU" sz="2500" dirty="0" smtClean="0"/>
              <a:t>).</a:t>
            </a:r>
            <a:endParaRPr lang="be-BY" sz="2500" dirty="0" smtClean="0"/>
          </a:p>
          <a:p>
            <a:r>
              <a:rPr lang="ru-RU" sz="2500" b="1" dirty="0" smtClean="0"/>
              <a:t>Форсированная жизненная емкость легких (ФЖЕЛ)</a:t>
            </a:r>
            <a:r>
              <a:rPr lang="ru-RU" sz="2500" dirty="0" smtClean="0"/>
              <a:t> - максимальный объем воздуха, который можно выдохнуть при форсированном выдохе после максимального вдоха. При </a:t>
            </a:r>
            <a:r>
              <a:rPr lang="ru-RU" sz="2500" dirty="0" err="1" smtClean="0"/>
              <a:t>обструктивных</a:t>
            </a:r>
            <a:r>
              <a:rPr lang="ru-RU" sz="2500" dirty="0" smtClean="0"/>
              <a:t> заболеваниях ФЖЕЛ обычно ниже, чем ЖЕЛ.</a:t>
            </a:r>
            <a:endParaRPr lang="be-BY" sz="2500" dirty="0" smtClean="0"/>
          </a:p>
          <a:p>
            <a:r>
              <a:rPr lang="ru-RU" sz="2500" dirty="0" smtClean="0"/>
              <a:t>Остаточный объем легких (ООЛ) – объем воздуха, остающийся в легких после максимального выдоха (25-35% от ОЕЛ).</a:t>
            </a:r>
            <a:endParaRPr lang="be-BY" sz="2500" dirty="0" smtClean="0"/>
          </a:p>
          <a:p>
            <a:r>
              <a:rPr lang="ru-RU" sz="2500" dirty="0" smtClean="0"/>
              <a:t>Общая емкость легких (ОЕЛ) – максимальный объем воздуха, которое способны вместить легкие на высоте глубокого вдоха (сумма ЖЕЛ и ООЛ). </a:t>
            </a:r>
            <a:endParaRPr lang="be-BY" sz="2500" dirty="0" smtClean="0"/>
          </a:p>
          <a:p>
            <a:r>
              <a:rPr lang="ru-RU" sz="2500" dirty="0" smtClean="0"/>
              <a:t>Показатели ДО, </a:t>
            </a:r>
            <a:r>
              <a:rPr lang="ru-RU" sz="2500" dirty="0" err="1" smtClean="0"/>
              <a:t>РОвд</a:t>
            </a:r>
            <a:r>
              <a:rPr lang="ru-RU" sz="2500" dirty="0" smtClean="0"/>
              <a:t>, </a:t>
            </a:r>
            <a:r>
              <a:rPr lang="ru-RU" sz="2500" dirty="0" err="1" smtClean="0"/>
              <a:t>РОвыд</a:t>
            </a:r>
            <a:r>
              <a:rPr lang="ru-RU" sz="2500" dirty="0" smtClean="0"/>
              <a:t>, ЖЕЛ, ФЖЕЛ определяются при спирометрии. </a:t>
            </a:r>
            <a:endParaRPr lang="be-BY" sz="2500" dirty="0" smtClean="0"/>
          </a:p>
          <a:p>
            <a:r>
              <a:rPr lang="ru-RU" sz="2500" dirty="0" smtClean="0"/>
              <a:t>Для нахождения ООЛ, ОЕЛ необходимы специальные конвекционные методы (разведения гелия). </a:t>
            </a:r>
            <a:endParaRPr lang="be-BY" sz="2500" dirty="0" smtClean="0"/>
          </a:p>
          <a:p>
            <a:endParaRPr lang="be-BY" sz="2500" dirty="0" smtClean="0"/>
          </a:p>
          <a:p>
            <a:endParaRPr lang="be-BY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Динамические исследования </a:t>
            </a:r>
            <a:r>
              <a:rPr lang="ru-RU" dirty="0" err="1" smtClean="0"/>
              <a:t>вентилляции</a:t>
            </a:r>
            <a:r>
              <a:rPr lang="be-BY" dirty="0" smtClean="0"/>
              <a:t/>
            </a:r>
            <a:br>
              <a:rPr lang="be-BY" dirty="0" smtClean="0"/>
            </a:br>
            <a:endParaRPr lang="be-BY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013960"/>
          </a:xfrm>
        </p:spPr>
        <p:txBody>
          <a:bodyPr>
            <a:noAutofit/>
          </a:bodyPr>
          <a:lstStyle/>
          <a:p>
            <a:r>
              <a:rPr lang="ru-RU" sz="1200" dirty="0" smtClean="0"/>
              <a:t>При </a:t>
            </a:r>
            <a:r>
              <a:rPr lang="ru-RU" sz="1200" dirty="0" smtClean="0"/>
              <a:t>спирометрии в режиме спокойного дыхания регистрируют ДО, частоту дыхания (ЧД) и рассчитывают минутный объем дыхания (МОД) покоя. </a:t>
            </a:r>
            <a:endParaRPr lang="be-BY" sz="1200" dirty="0" smtClean="0"/>
          </a:p>
          <a:p>
            <a:r>
              <a:rPr lang="ru-RU" sz="1200" dirty="0" smtClean="0"/>
              <a:t>Минутный объем дыхания (МОД) – общая вентиляция при спокойном дыхании в минуту (6-8 литров).</a:t>
            </a:r>
            <a:endParaRPr lang="be-BY" sz="1200" dirty="0" smtClean="0"/>
          </a:p>
          <a:p>
            <a:r>
              <a:rPr lang="ru-RU" sz="1200" dirty="0" smtClean="0"/>
              <a:t>Эти данные характеризуют интенсивность процесса вентиляции в момент исследования и не характеризуют состояние аппарата вентиляции. Изменения их бывают одинаковыми у здоровых и пациентов с патологией легких. </a:t>
            </a:r>
            <a:endParaRPr lang="be-BY" sz="1200" dirty="0" smtClean="0"/>
          </a:p>
          <a:p>
            <a:r>
              <a:rPr lang="ru-RU" sz="1200" dirty="0" smtClean="0"/>
              <a:t>Исследование состояния аппарата вентиляции (вентиляционная способность легких) проводят  с помощью тестов, выявляющих максимальные объемные и скоростные параметры аппарата вентиляции. </a:t>
            </a:r>
            <a:endParaRPr lang="be-BY" sz="1200" dirty="0" smtClean="0"/>
          </a:p>
          <a:p>
            <a:r>
              <a:rPr lang="ru-RU" sz="1200" dirty="0" smtClean="0"/>
              <a:t>Максимальная вентиляция легких (МВЛ) – максимальный объем воздуха, который пациент может провентилировать за 1 минуту. </a:t>
            </a:r>
            <a:endParaRPr lang="be-BY" sz="1200" dirty="0" smtClean="0"/>
          </a:p>
          <a:p>
            <a:r>
              <a:rPr lang="ru-RU" sz="1200" dirty="0" smtClean="0"/>
              <a:t>Величину МВЛ определяют при максимально глубоком и частом дыхании в течении 12 секунд. Затем пересчитывают полученный объем на 1 минуту. Этот показатель отражает тяжесть обструкции дыхательных путей, состояние дыхательных мышц, используется при исследовании у спортсменов.</a:t>
            </a:r>
            <a:endParaRPr lang="be-BY" sz="1200" dirty="0" smtClean="0"/>
          </a:p>
          <a:p>
            <a:r>
              <a:rPr lang="ru-RU" sz="1200" b="1" dirty="0" smtClean="0"/>
              <a:t>Объем форсированного выдоха за 1 секунду (ОФВ</a:t>
            </a:r>
            <a:r>
              <a:rPr lang="ru-RU" sz="1200" b="1" baseline="-25000" dirty="0" smtClean="0"/>
              <a:t>1</a:t>
            </a:r>
            <a:r>
              <a:rPr lang="ru-RU" sz="1200" b="1" dirty="0" smtClean="0"/>
              <a:t>)</a:t>
            </a:r>
            <a:r>
              <a:rPr lang="ru-RU" sz="1200" dirty="0" smtClean="0"/>
              <a:t> – объем воздуха за первую секунду при максимально быстром и глубоком выдохе (при определении ФЖЕЛ).</a:t>
            </a:r>
            <a:endParaRPr lang="be-BY" sz="1200" dirty="0" smtClean="0"/>
          </a:p>
          <a:p>
            <a:r>
              <a:rPr lang="ru-RU" sz="1200" b="1" dirty="0" smtClean="0"/>
              <a:t>Индекс </a:t>
            </a:r>
            <a:r>
              <a:rPr lang="ru-RU" sz="1200" b="1" dirty="0" err="1" smtClean="0"/>
              <a:t>Тиффно</a:t>
            </a:r>
            <a:r>
              <a:rPr lang="ru-RU" sz="1200" b="1" dirty="0" smtClean="0"/>
              <a:t>  (ИТ</a:t>
            </a:r>
            <a:r>
              <a:rPr lang="ru-RU" sz="1200" dirty="0" smtClean="0"/>
              <a:t>) - соотношение ОФВ</a:t>
            </a:r>
            <a:r>
              <a:rPr lang="ru-RU" sz="1200" baseline="-25000" dirty="0" smtClean="0"/>
              <a:t>1</a:t>
            </a:r>
            <a:r>
              <a:rPr lang="ru-RU" sz="1200" dirty="0" smtClean="0"/>
              <a:t>/ЖЕЛ (или ОФВ</a:t>
            </a:r>
            <a:r>
              <a:rPr lang="ru-RU" sz="1200" baseline="-25000" dirty="0" smtClean="0"/>
              <a:t>1</a:t>
            </a:r>
            <a:r>
              <a:rPr lang="ru-RU" sz="1200" dirty="0" smtClean="0"/>
              <a:t>/ФЖЕЛ), выраженное в процентах. При </a:t>
            </a:r>
            <a:r>
              <a:rPr lang="ru-RU" sz="1200" dirty="0" err="1" smtClean="0"/>
              <a:t>обструктивных</a:t>
            </a:r>
            <a:r>
              <a:rPr lang="ru-RU" sz="1200" dirty="0" smtClean="0"/>
              <a:t> заболеваниях легких скорость выдоха замедляется, что отражается в снижении ОФВ</a:t>
            </a:r>
            <a:r>
              <a:rPr lang="ru-RU" sz="1200" baseline="-25000" dirty="0" smtClean="0"/>
              <a:t>1 </a:t>
            </a:r>
            <a:r>
              <a:rPr lang="ru-RU" sz="1200" dirty="0" smtClean="0"/>
              <a:t>и ИТ.</a:t>
            </a:r>
            <a:endParaRPr lang="be-BY" sz="1200" dirty="0" smtClean="0"/>
          </a:p>
          <a:p>
            <a:r>
              <a:rPr lang="ru-RU" sz="1200" dirty="0" smtClean="0"/>
              <a:t>На </a:t>
            </a:r>
            <a:r>
              <a:rPr lang="ru-RU" sz="1200" dirty="0" err="1" smtClean="0"/>
              <a:t>пневмотахограмме</a:t>
            </a:r>
            <a:r>
              <a:rPr lang="ru-RU" sz="1200" dirty="0" smtClean="0"/>
              <a:t> оценивают пиковые (максимальные) скорости вдоха и выдоха, средние их скорости. Наибольшее значение имеет проба ФЖЕЛ (форсированный выдох после максимального вдоха) – кривая «поток - объем». В норме у здорового человека кривая «поток - объем» имеет форму </a:t>
            </a:r>
            <a:r>
              <a:rPr lang="ru-RU" sz="1200" dirty="0" err="1" smtClean="0"/>
              <a:t>труегольника</a:t>
            </a:r>
            <a:r>
              <a:rPr lang="ru-RU" sz="1200" dirty="0" smtClean="0"/>
              <a:t>, основание которого ФЖЕЛ.</a:t>
            </a:r>
            <a:endParaRPr lang="be-BY" sz="1200" dirty="0" smtClean="0"/>
          </a:p>
          <a:p>
            <a:r>
              <a:rPr lang="ru-RU" sz="1200" dirty="0" smtClean="0"/>
              <a:t>МОС25 – максимальная объемная скорость воздуха на уровне выдоха 25% ФЖЕЛ.</a:t>
            </a:r>
            <a:endParaRPr lang="be-BY" sz="1200" dirty="0" smtClean="0"/>
          </a:p>
          <a:p>
            <a:r>
              <a:rPr lang="ru-RU" sz="1200" dirty="0" smtClean="0"/>
              <a:t>МОС50 - максимальная объемная скорость воздуха на уровне выдоха 50% ФЖЕЛ.</a:t>
            </a:r>
            <a:endParaRPr lang="be-BY" sz="1200" dirty="0" smtClean="0"/>
          </a:p>
          <a:p>
            <a:r>
              <a:rPr lang="ru-RU" sz="1200" dirty="0" smtClean="0"/>
              <a:t>МОС75 - максимальная объемная скорость воздуха на уровне выдоха 75% ФЖЕЛ.</a:t>
            </a:r>
            <a:endParaRPr lang="be-BY" sz="1200" dirty="0" smtClean="0"/>
          </a:p>
          <a:p>
            <a:r>
              <a:rPr lang="ru-RU" sz="1200" dirty="0" smtClean="0"/>
              <a:t>Эти показатели ценны для диагностики начальных признаков бронхиальной обструкции. Нижний предел нормы показателей потока – 60% от их должных величин.</a:t>
            </a:r>
            <a:endParaRPr lang="be-BY" sz="1200" dirty="0" smtClean="0"/>
          </a:p>
          <a:p>
            <a:r>
              <a:rPr lang="ru-RU" sz="1200" dirty="0" smtClean="0"/>
              <a:t>СОС25-75 - объемная скорость форсированного выдоха за период от 25%  до 75% ФЖЕЛ. Отражает проходимость мелких бронхов.</a:t>
            </a:r>
            <a:endParaRPr lang="be-BY" sz="1200" dirty="0" smtClean="0"/>
          </a:p>
          <a:p>
            <a:r>
              <a:rPr lang="ru-RU" sz="1200" dirty="0" smtClean="0"/>
              <a:t>ПОС</a:t>
            </a:r>
            <a:r>
              <a:rPr lang="ru-RU" sz="1200" baseline="-25000" dirty="0" smtClean="0"/>
              <a:t>ВЫД</a:t>
            </a:r>
            <a:r>
              <a:rPr lang="ru-RU" sz="1200" dirty="0" smtClean="0"/>
              <a:t> – пиковая скорость форсированного выдоха.</a:t>
            </a:r>
            <a:endParaRPr lang="be-BY" sz="1200" dirty="0" smtClean="0"/>
          </a:p>
          <a:p>
            <a:endParaRPr lang="be-BY" sz="1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90033"/>
                </a:solidFill>
              </a:rPr>
              <a:t>Спирометрия</a:t>
            </a:r>
            <a:endParaRPr lang="ru-RU" dirty="0">
              <a:solidFill>
                <a:srgbClr val="990033"/>
              </a:solidFill>
            </a:endParaRPr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Петля «поток-объём»</a:t>
            </a:r>
          </a:p>
          <a:p>
            <a:endParaRPr lang="ru-RU" dirty="0"/>
          </a:p>
        </p:txBody>
      </p:sp>
      <p:pic>
        <p:nvPicPr>
          <p:cNvPr id="17" name="Picture 2" descr="C:\Users\BelIt\Desktop\Спирогр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600" y="1219200"/>
            <a:ext cx="3886200" cy="3733800"/>
          </a:xfrm>
          <a:prstGeom prst="rect">
            <a:avLst/>
          </a:prstGeom>
          <a:noFill/>
        </p:spPr>
      </p:pic>
      <p:pic>
        <p:nvPicPr>
          <p:cNvPr id="18" name="Picture 2" descr="C:\Users\BelIt\Desktop\петл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133600"/>
            <a:ext cx="4419600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Варианты  (типы) нарушений </a:t>
            </a:r>
            <a:r>
              <a:rPr lang="ru-RU" dirty="0" err="1" smtClean="0"/>
              <a:t>вентилляционной</a:t>
            </a:r>
            <a:r>
              <a:rPr lang="ru-RU" dirty="0" smtClean="0"/>
              <a:t> функции легких</a:t>
            </a:r>
            <a:endParaRPr lang="be-BY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sz="2500" b="1" dirty="0" err="1" smtClean="0"/>
              <a:t>обструктивный</a:t>
            </a:r>
            <a:r>
              <a:rPr lang="ru-RU" sz="2500" dirty="0" smtClean="0"/>
              <a:t>  (нарушение </a:t>
            </a:r>
            <a:r>
              <a:rPr lang="ru-RU" sz="2500" dirty="0" smtClean="0"/>
              <a:t>проходимости дыхательных путей), </a:t>
            </a:r>
            <a:endParaRPr lang="be-BY" sz="2500" dirty="0" smtClean="0"/>
          </a:p>
          <a:p>
            <a:pPr lvl="0"/>
            <a:r>
              <a:rPr lang="ru-RU" sz="2500" b="1" dirty="0" err="1" smtClean="0"/>
              <a:t>рестриктивный</a:t>
            </a:r>
            <a:r>
              <a:rPr lang="ru-RU" sz="2500" dirty="0" smtClean="0"/>
              <a:t> </a:t>
            </a:r>
            <a:r>
              <a:rPr lang="ru-RU" sz="2500" dirty="0" smtClean="0"/>
              <a:t>(нарушение достаточного расправления паренхимы легких на вдохе), </a:t>
            </a:r>
            <a:endParaRPr lang="be-BY" sz="2500" dirty="0" smtClean="0"/>
          </a:p>
          <a:p>
            <a:pPr lvl="0"/>
            <a:r>
              <a:rPr lang="ru-RU" sz="2500" b="1" dirty="0" smtClean="0"/>
              <a:t>смешанный тип</a:t>
            </a:r>
            <a:r>
              <a:rPr lang="ru-RU" sz="2500" dirty="0" smtClean="0"/>
              <a:t>.</a:t>
            </a:r>
          </a:p>
          <a:p>
            <a:pPr lvl="0"/>
            <a:endParaRPr lang="be-BY" sz="2500" dirty="0" smtClean="0"/>
          </a:p>
          <a:p>
            <a:r>
              <a:rPr lang="ru-RU" sz="2500" dirty="0" smtClean="0"/>
              <a:t>Числовые результаты </a:t>
            </a:r>
            <a:r>
              <a:rPr lang="ru-RU" sz="2500" dirty="0" err="1" smtClean="0"/>
              <a:t>обьемов</a:t>
            </a:r>
            <a:r>
              <a:rPr lang="ru-RU" sz="2500" dirty="0" smtClean="0"/>
              <a:t>  сопоставляются с величинами, которые для лиц данного возраста, роста и пола считаются нормальными (должными). Должные величины представлены в специальных таблицах (рекомендации Европейского сообщества стали и угля).    </a:t>
            </a:r>
            <a:endParaRPr lang="be-BY" sz="2500" dirty="0" smtClean="0"/>
          </a:p>
          <a:p>
            <a:r>
              <a:rPr lang="ru-RU" sz="2500" dirty="0" smtClean="0"/>
              <a:t>Отклонение полученных величин от должных (в процентах от должной величины)  - показатель состояния системы внешнего дыхания. </a:t>
            </a:r>
            <a:endParaRPr lang="be-BY" sz="2500" dirty="0" smtClean="0"/>
          </a:p>
          <a:p>
            <a:r>
              <a:rPr lang="ru-RU" sz="2500" b="1" dirty="0" smtClean="0"/>
              <a:t>Для ЖЕЛ, ФЖЕЛ, ОФВ</a:t>
            </a:r>
            <a:r>
              <a:rPr lang="ru-RU" sz="2500" b="1" baseline="-25000" dirty="0" smtClean="0"/>
              <a:t>1</a:t>
            </a:r>
            <a:r>
              <a:rPr lang="ru-RU" sz="2500" b="1" dirty="0" smtClean="0"/>
              <a:t> допустимо отклонение от должных величин не более 20%, индекс </a:t>
            </a:r>
            <a:r>
              <a:rPr lang="ru-RU" sz="2500" b="1" dirty="0" err="1" smtClean="0"/>
              <a:t>Тиффно</a:t>
            </a:r>
            <a:r>
              <a:rPr lang="ru-RU" sz="2500" b="1" dirty="0" smtClean="0"/>
              <a:t> должен быть не менее 70 - 75%. </a:t>
            </a:r>
            <a:endParaRPr lang="be-BY" sz="2500" dirty="0" smtClean="0"/>
          </a:p>
          <a:p>
            <a:r>
              <a:rPr lang="ru-RU" sz="2500" b="1" dirty="0" smtClean="0"/>
              <a:t>Большее отклонение  - признак дыхательной недостаточности (вентиляционных нарушений). </a:t>
            </a:r>
            <a:endParaRPr lang="be-BY" sz="2500" dirty="0" smtClean="0"/>
          </a:p>
          <a:p>
            <a:r>
              <a:rPr lang="ru-RU" sz="2500" dirty="0" smtClean="0"/>
              <a:t>Степень выраженности вентиляционных нарушений зависит от степени снижения соответствующих показателей: </a:t>
            </a:r>
            <a:endParaRPr lang="be-BY" sz="2500" dirty="0" smtClean="0"/>
          </a:p>
          <a:p>
            <a:r>
              <a:rPr lang="ru-RU" sz="2500" dirty="0" smtClean="0"/>
              <a:t>легкие нарушения – при снижении объемов 60 -70% от должных,</a:t>
            </a:r>
            <a:endParaRPr lang="be-BY" sz="2500" dirty="0" smtClean="0"/>
          </a:p>
          <a:p>
            <a:r>
              <a:rPr lang="ru-RU" sz="2500" dirty="0" smtClean="0"/>
              <a:t>умеренные нарушения – при снижении объемов до 50% от должных, </a:t>
            </a:r>
            <a:endParaRPr lang="be-BY" sz="2500" dirty="0" smtClean="0"/>
          </a:p>
          <a:p>
            <a:r>
              <a:rPr lang="ru-RU" sz="2500" dirty="0" smtClean="0"/>
              <a:t>тяжелые нарушения – снижение до 30 - 35% от должных, </a:t>
            </a:r>
            <a:endParaRPr lang="be-BY" sz="2500" dirty="0" smtClean="0"/>
          </a:p>
          <a:p>
            <a:r>
              <a:rPr lang="ru-RU" sz="2500" dirty="0" smtClean="0"/>
              <a:t>крайне тяжелые нарушения  -  менее 35% от должных</a:t>
            </a:r>
            <a:endParaRPr lang="be-BY" sz="2500" dirty="0" smtClean="0"/>
          </a:p>
          <a:p>
            <a:endParaRPr lang="be-BY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dirty="0">
              <a:solidFill>
                <a:srgbClr val="990033"/>
              </a:solidFill>
              <a:effectLst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457200" y="457201"/>
            <a:ext cx="2971800" cy="1600200"/>
          </a:xfrm>
        </p:spPr>
        <p:txBody>
          <a:bodyPr>
            <a:normAutofit/>
          </a:bodyPr>
          <a:lstStyle/>
          <a:p>
            <a:r>
              <a:rPr lang="ru-RU" b="1" dirty="0" smtClean="0"/>
              <a:t>Нормальные показатели дыхательных объёмов</a:t>
            </a:r>
            <a:endParaRPr lang="ru-RU" b="1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>
          <a:xfrm>
            <a:off x="3352800" y="914401"/>
            <a:ext cx="5562600" cy="9144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b="1" dirty="0" smtClean="0">
                <a:solidFill>
                  <a:srgbClr val="990033"/>
                </a:solidFill>
              </a:rPr>
              <a:t>Типы нарушения вентиляции (ДН)</a:t>
            </a:r>
          </a:p>
          <a:p>
            <a:endParaRPr lang="ru-RU" dirty="0"/>
          </a:p>
        </p:txBody>
      </p:sp>
      <p:graphicFrame>
        <p:nvGraphicFramePr>
          <p:cNvPr id="16" name="Содержимое 15"/>
          <p:cNvGraphicFramePr>
            <a:graphicFrameLocks noGrp="1"/>
          </p:cNvGraphicFramePr>
          <p:nvPr>
            <p:ph sz="quarter" idx="4"/>
          </p:nvPr>
        </p:nvGraphicFramePr>
        <p:xfrm>
          <a:off x="3352799" y="2057399"/>
          <a:ext cx="5562600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6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906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906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906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401096">
                <a:tc>
                  <a:txBody>
                    <a:bodyPr/>
                    <a:lstStyle/>
                    <a:p>
                      <a:r>
                        <a:rPr lang="ru-RU" dirty="0" smtClean="0"/>
                        <a:t>Параметр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Обструк-тивный</a:t>
                      </a:r>
                      <a:r>
                        <a:rPr lang="ru-RU" sz="2400" dirty="0" smtClean="0"/>
                        <a:t>  тип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Рестрик-тивный</a:t>
                      </a:r>
                      <a:r>
                        <a:rPr lang="ru-RU" sz="2400" dirty="0" smtClean="0"/>
                        <a:t> тип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Смешан-ный</a:t>
                      </a:r>
                      <a:r>
                        <a:rPr lang="ru-RU" sz="2400" dirty="0" smtClean="0"/>
                        <a:t> </a:t>
                      </a:r>
                    </a:p>
                    <a:p>
                      <a:r>
                        <a:rPr lang="ru-RU" sz="2400" dirty="0" smtClean="0"/>
                        <a:t>тип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8076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ЖЕЛ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u="sng" dirty="0" smtClean="0"/>
                        <a:t>&gt;</a:t>
                      </a:r>
                      <a:r>
                        <a:rPr lang="en-US" sz="2400" u="none" baseline="0" dirty="0" smtClean="0"/>
                        <a:t> </a:t>
                      </a:r>
                      <a:r>
                        <a:rPr lang="en-US" sz="2400" u="none" dirty="0" smtClean="0"/>
                        <a:t>80 %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&lt; </a:t>
                      </a:r>
                      <a:r>
                        <a:rPr lang="en-US" sz="2400" u="none" dirty="0" smtClean="0"/>
                        <a:t>80 %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&lt; </a:t>
                      </a:r>
                      <a:r>
                        <a:rPr lang="en-US" sz="2400" u="none" dirty="0" smtClean="0"/>
                        <a:t>80 % </a:t>
                      </a:r>
                      <a:endParaRPr lang="ru-RU" sz="2400" dirty="0" smtClean="0"/>
                    </a:p>
                    <a:p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8076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ОФВ1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&lt; </a:t>
                      </a:r>
                      <a:r>
                        <a:rPr lang="en-US" sz="2400" u="none" dirty="0" smtClean="0"/>
                        <a:t>80 %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u="sng" dirty="0" smtClean="0"/>
                        <a:t>&gt;</a:t>
                      </a:r>
                      <a:r>
                        <a:rPr lang="en-US" sz="2400" u="none" baseline="0" dirty="0" smtClean="0"/>
                        <a:t> </a:t>
                      </a:r>
                      <a:r>
                        <a:rPr lang="en-US" sz="2400" u="none" dirty="0" smtClean="0"/>
                        <a:t>80 %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&lt; </a:t>
                      </a:r>
                      <a:r>
                        <a:rPr lang="en-US" sz="2400" u="none" dirty="0" smtClean="0"/>
                        <a:t>80 % </a:t>
                      </a:r>
                      <a:endParaRPr lang="ru-RU" sz="2400" dirty="0" smtClean="0"/>
                    </a:p>
                    <a:p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8076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Индекс</a:t>
                      </a:r>
                    </a:p>
                    <a:p>
                      <a:r>
                        <a:rPr lang="ru-RU" sz="2400" dirty="0" err="1" smtClean="0"/>
                        <a:t>Тиффно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&lt; 7</a:t>
                      </a:r>
                      <a:r>
                        <a:rPr lang="en-US" sz="2400" u="none" dirty="0" smtClean="0"/>
                        <a:t>0 %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sng" dirty="0" smtClean="0"/>
                        <a:t>&gt;</a:t>
                      </a:r>
                      <a:r>
                        <a:rPr lang="en-US" sz="2400" u="none" baseline="0" dirty="0" smtClean="0"/>
                        <a:t> 7</a:t>
                      </a:r>
                      <a:r>
                        <a:rPr lang="en-US" sz="2400" u="none" dirty="0" smtClean="0"/>
                        <a:t>0 % </a:t>
                      </a:r>
                      <a:endParaRPr lang="ru-RU" sz="2400" dirty="0" smtClean="0"/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&lt; 7</a:t>
                      </a:r>
                      <a:r>
                        <a:rPr lang="en-US" sz="2400" u="none" dirty="0" smtClean="0"/>
                        <a:t>0 % </a:t>
                      </a:r>
                      <a:endParaRPr lang="ru-RU" sz="2400" dirty="0" smtClean="0"/>
                    </a:p>
                    <a:p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" name="Содержимое 14"/>
          <p:cNvGraphicFramePr>
            <a:graphicFrameLocks noGrp="1"/>
          </p:cNvGraphicFramePr>
          <p:nvPr>
            <p:ph sz="quarter" idx="2"/>
          </p:nvPr>
        </p:nvGraphicFramePr>
        <p:xfrm>
          <a:off x="304800" y="2057400"/>
          <a:ext cx="2819400" cy="441959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097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97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13833">
                <a:tc>
                  <a:txBody>
                    <a:bodyPr/>
                    <a:lstStyle/>
                    <a:p>
                      <a:r>
                        <a:rPr lang="ru-RU" dirty="0" smtClean="0"/>
                        <a:t>Параметр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Норма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3833">
                <a:tc>
                  <a:txBody>
                    <a:bodyPr/>
                    <a:lstStyle/>
                    <a:p>
                      <a:r>
                        <a:rPr lang="ru-RU" dirty="0" smtClean="0"/>
                        <a:t>ЖЕЛ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&gt;</a:t>
                      </a:r>
                      <a:r>
                        <a:rPr lang="en-US" u="none" baseline="0" dirty="0" smtClean="0"/>
                        <a:t> </a:t>
                      </a:r>
                      <a:r>
                        <a:rPr lang="en-US" u="none" dirty="0" smtClean="0"/>
                        <a:t>80 %</a:t>
                      </a:r>
                      <a:r>
                        <a:rPr lang="ru-RU" u="none" dirty="0" smtClean="0"/>
                        <a:t> </a:t>
                      </a:r>
                      <a:endParaRPr lang="ru-RU" u="sn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3833">
                <a:tc>
                  <a:txBody>
                    <a:bodyPr/>
                    <a:lstStyle/>
                    <a:p>
                      <a:r>
                        <a:rPr lang="ru-RU" dirty="0" smtClean="0"/>
                        <a:t>ОФВ1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&gt;</a:t>
                      </a:r>
                      <a:r>
                        <a:rPr lang="en-US" u="none" dirty="0" smtClean="0"/>
                        <a:t> 80 %</a:t>
                      </a:r>
                      <a:endParaRPr lang="ru-RU" u="sn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r>
                        <a:rPr lang="ru-RU" dirty="0" smtClean="0"/>
                        <a:t>ИТ= ОФВ1/ФЖЕЛ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&gt;</a:t>
                      </a:r>
                      <a:r>
                        <a:rPr lang="en-US" u="none" dirty="0" smtClean="0"/>
                        <a:t> 70 %</a:t>
                      </a:r>
                      <a:endParaRPr lang="ru-RU" u="sn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3833">
                <a:tc>
                  <a:txBody>
                    <a:bodyPr/>
                    <a:lstStyle/>
                    <a:p>
                      <a:r>
                        <a:rPr lang="ru-RU" dirty="0" smtClean="0"/>
                        <a:t>МОС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&gt;</a:t>
                      </a:r>
                      <a:r>
                        <a:rPr lang="en-US" u="none" dirty="0" smtClean="0"/>
                        <a:t> 80 %</a:t>
                      </a:r>
                      <a:endParaRPr lang="ru-RU" u="sn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13833">
                <a:tc>
                  <a:txBody>
                    <a:bodyPr/>
                    <a:lstStyle/>
                    <a:p>
                      <a:r>
                        <a:rPr lang="ru-RU" dirty="0" smtClean="0"/>
                        <a:t>МОС 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&gt;</a:t>
                      </a:r>
                      <a:r>
                        <a:rPr lang="en-US" u="none" dirty="0" smtClean="0"/>
                        <a:t> 80 %</a:t>
                      </a:r>
                      <a:endParaRPr lang="ru-RU" u="sn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13833">
                <a:tc>
                  <a:txBody>
                    <a:bodyPr/>
                    <a:lstStyle/>
                    <a:p>
                      <a:r>
                        <a:rPr lang="ru-RU" dirty="0" smtClean="0"/>
                        <a:t>МОС 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&gt;</a:t>
                      </a:r>
                      <a:r>
                        <a:rPr lang="en-US" u="none" dirty="0" smtClean="0"/>
                        <a:t> 80 %</a:t>
                      </a:r>
                      <a:endParaRPr lang="ru-RU" u="sn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600000"/>
                </a:solidFill>
                <a:effectLst/>
              </a:rPr>
              <a:t>Томография (КТ, МРТ)</a:t>
            </a:r>
            <a:endParaRPr lang="ru-RU" dirty="0">
              <a:solidFill>
                <a:srgbClr val="600000"/>
              </a:solidFill>
              <a:effectLst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4098" name="Picture 2" descr="C:\Users\BelIt\Desktop\МР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3962400" cy="4191000"/>
          </a:xfrm>
          <a:prstGeom prst="rect">
            <a:avLst/>
          </a:prstGeom>
          <a:noFill/>
        </p:spPr>
      </p:pic>
      <p:pic>
        <p:nvPicPr>
          <p:cNvPr id="1027" name="Picture 3" descr="C:\Users\BelIt\Desktop\to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752600"/>
            <a:ext cx="3886199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BelIt\Desktop\mrt_org_grudn_kletki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990600"/>
            <a:ext cx="6400800" cy="4611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effectLst/>
              </a:rPr>
              <a:t>СПАСИБО ЗА ВНИМАНИЕ 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!</a:t>
            </a:r>
            <a:br>
              <a:rPr lang="ru-RU" dirty="0" smtClean="0">
                <a:solidFill>
                  <a:srgbClr val="FF0000"/>
                </a:solidFill>
                <a:effectLst/>
              </a:rPr>
            </a:br>
            <a:r>
              <a:rPr lang="ru-RU" sz="1800" dirty="0" smtClean="0">
                <a:solidFill>
                  <a:srgbClr val="FF0000"/>
                </a:solidFill>
                <a:effectLst/>
              </a:rPr>
              <a:t>Ответьте, пожалуйста, на вопросы теста!</a:t>
            </a:r>
            <a:endParaRPr lang="ru-RU" dirty="0">
              <a:solidFill>
                <a:srgbClr val="FF0000"/>
              </a:solidFill>
              <a:effectLst/>
            </a:endParaRPr>
          </a:p>
        </p:txBody>
      </p:sp>
      <p:pic>
        <p:nvPicPr>
          <p:cNvPr id="3074" name="Picture 2" descr="C:\Users\BelIt\Desktop\конец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79358"/>
            <a:ext cx="8229600" cy="3950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600000"/>
                </a:solidFill>
                <a:effectLst/>
              </a:rPr>
              <a:t>Рентгенологический</a:t>
            </a:r>
            <a:r>
              <a:rPr lang="ru-RU" dirty="0" smtClean="0">
                <a:solidFill>
                  <a:srgbClr val="002060"/>
                </a:solidFill>
                <a:effectLst/>
              </a:rPr>
              <a:t>  </a:t>
            </a:r>
            <a:r>
              <a:rPr lang="ru-RU" dirty="0" smtClean="0">
                <a:solidFill>
                  <a:srgbClr val="600000"/>
                </a:solidFill>
                <a:effectLst/>
              </a:rPr>
              <a:t>метод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Здоровые легкие</a:t>
            </a:r>
            <a:endParaRPr lang="be-BY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343400" y="1535112"/>
            <a:ext cx="4800599" cy="750887"/>
          </a:xfrm>
        </p:spPr>
        <p:txBody>
          <a:bodyPr>
            <a:normAutofit/>
          </a:bodyPr>
          <a:lstStyle/>
          <a:p>
            <a:r>
              <a:rPr lang="ru-RU" dirty="0" smtClean="0"/>
              <a:t>Абсцесс в верхней доле слева</a:t>
            </a:r>
            <a:endParaRPr lang="be-BY" dirty="0"/>
          </a:p>
        </p:txBody>
      </p:sp>
      <p:pic>
        <p:nvPicPr>
          <p:cNvPr id="7" name="Picture 4" descr="C:\Users\BelIt\Desktop\здор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2129" y="2700996"/>
            <a:ext cx="3810330" cy="3623603"/>
          </a:xfrm>
          <a:prstGeom prst="rect">
            <a:avLst/>
          </a:prstGeom>
          <a:noFill/>
        </p:spPr>
      </p:pic>
      <p:pic>
        <p:nvPicPr>
          <p:cNvPr id="10" name="Picture 3" descr="C:\Users\BelIt\Desktop\пневмония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0" y="2743200"/>
            <a:ext cx="411480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600000"/>
                </a:solidFill>
                <a:effectLst/>
              </a:rPr>
              <a:t>Рентгенологический</a:t>
            </a:r>
            <a:r>
              <a:rPr lang="ru-RU" dirty="0" smtClean="0">
                <a:solidFill>
                  <a:srgbClr val="002060"/>
                </a:solidFill>
                <a:effectLst/>
              </a:rPr>
              <a:t>  </a:t>
            </a:r>
            <a:r>
              <a:rPr lang="ru-RU" dirty="0" smtClean="0">
                <a:solidFill>
                  <a:srgbClr val="600000"/>
                </a:solidFill>
                <a:effectLst/>
              </a:rPr>
              <a:t>метод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Сухой плеврит справа</a:t>
            </a:r>
            <a:endParaRPr lang="be-BY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343400" y="1535112"/>
            <a:ext cx="4800599" cy="750887"/>
          </a:xfrm>
        </p:spPr>
        <p:txBody>
          <a:bodyPr>
            <a:normAutofit/>
          </a:bodyPr>
          <a:lstStyle/>
          <a:p>
            <a:r>
              <a:rPr lang="ru-RU" dirty="0" smtClean="0"/>
              <a:t>Экссудативный плеврит справа</a:t>
            </a:r>
            <a:endParaRPr lang="be-BY" dirty="0"/>
          </a:p>
        </p:txBody>
      </p:sp>
      <p:pic>
        <p:nvPicPr>
          <p:cNvPr id="5" name="Picture 2" descr="C:\Users\BelIt\Desktop\СухПлеврит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837730"/>
            <a:ext cx="3810000" cy="3715470"/>
          </a:xfrm>
          <a:prstGeom prst="rect">
            <a:avLst/>
          </a:prstGeom>
          <a:noFill/>
        </p:spPr>
      </p:pic>
      <p:pic>
        <p:nvPicPr>
          <p:cNvPr id="6" name="Picture 2" descr="C:\Users\BelIt\Desktop\ЭкссудПлеврит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24400" y="2819400"/>
            <a:ext cx="365760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990033"/>
                </a:solidFill>
                <a:effectLst/>
              </a:rPr>
              <a:t>Фибробронхоскопия</a:t>
            </a:r>
            <a:r>
              <a:rPr lang="ru-RU" dirty="0" smtClean="0">
                <a:solidFill>
                  <a:srgbClr val="990033"/>
                </a:solidFill>
                <a:effectLst/>
              </a:rPr>
              <a:t> (ФБС)</a:t>
            </a:r>
            <a:endParaRPr lang="ru-RU" dirty="0">
              <a:solidFill>
                <a:srgbClr val="990033"/>
              </a:solidFill>
              <a:effectLst/>
            </a:endParaRPr>
          </a:p>
        </p:txBody>
      </p:sp>
      <p:pic>
        <p:nvPicPr>
          <p:cNvPr id="1026" name="Picture 2" descr="C:\Users\BelIt\Desktop\ФБС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73041"/>
            <a:ext cx="4038600" cy="4427759"/>
          </a:xfrm>
          <a:prstGeom prst="rect">
            <a:avLst/>
          </a:prstGeom>
          <a:noFill/>
        </p:spPr>
      </p:pic>
      <p:pic>
        <p:nvPicPr>
          <p:cNvPr id="1027" name="Picture 3" descr="C:\Users\BelIt\Desktop\125(4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28801"/>
            <a:ext cx="4038600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990033"/>
                </a:solidFill>
              </a:rPr>
              <a:t>ФБС</a:t>
            </a:r>
            <a:endParaRPr lang="ru-RU" sz="3600" dirty="0">
              <a:solidFill>
                <a:srgbClr val="990033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Частичная атрофия СО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Гиперемия и отек долевого бронха</a:t>
            </a:r>
            <a:endParaRPr lang="be-BY" dirty="0"/>
          </a:p>
        </p:txBody>
      </p:sp>
      <p:pic>
        <p:nvPicPr>
          <p:cNvPr id="2050" name="Picture 2" descr="C:\Users\BelIt\Desktop\fig1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66800" y="2590800"/>
            <a:ext cx="2514600" cy="2542381"/>
          </a:xfrm>
          <a:prstGeom prst="rect">
            <a:avLst/>
          </a:prstGeom>
          <a:noFill/>
        </p:spPr>
      </p:pic>
      <p:pic>
        <p:nvPicPr>
          <p:cNvPr id="2051" name="Picture 3" descr="C:\Users\BelIt\Desktop\fig1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334000" y="2667000"/>
            <a:ext cx="2514600" cy="24979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990033"/>
                </a:solidFill>
                <a:effectLst/>
              </a:rPr>
              <a:t>Лабораторное  исследование  мокроты</a:t>
            </a:r>
            <a:endParaRPr lang="ru-RU" sz="3200" dirty="0">
              <a:solidFill>
                <a:srgbClr val="990033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200" dirty="0" smtClean="0"/>
              <a:t>1. Забор материала</a:t>
            </a:r>
          </a:p>
          <a:p>
            <a:pPr>
              <a:buNone/>
            </a:pPr>
            <a:r>
              <a:rPr lang="ru-RU" sz="4200" dirty="0" smtClean="0"/>
              <a:t>2. Исследование физических свойств:</a:t>
            </a:r>
          </a:p>
          <a:p>
            <a:pPr>
              <a:buNone/>
            </a:pPr>
            <a:r>
              <a:rPr lang="ru-RU" sz="4200" dirty="0" smtClean="0"/>
              <a:t>     количество, характер, цвет, запах, консистенция, слоистость. Спирали </a:t>
            </a:r>
            <a:r>
              <a:rPr lang="ru-RU" sz="4200" dirty="0" err="1" smtClean="0"/>
              <a:t>Куршмана</a:t>
            </a:r>
            <a:r>
              <a:rPr lang="ru-RU" sz="4200" dirty="0" smtClean="0"/>
              <a:t>, фибринозные слепки с бронхов, чечевицы Коха (</a:t>
            </a:r>
            <a:r>
              <a:rPr lang="en-US" sz="4200" dirty="0" err="1" smtClean="0"/>
              <a:t>tbc</a:t>
            </a:r>
            <a:r>
              <a:rPr lang="ru-RU" sz="4200" dirty="0" smtClean="0"/>
              <a:t>), гнойные пробки Дитриха, </a:t>
            </a:r>
            <a:r>
              <a:rPr lang="ru-RU" sz="4200" dirty="0" err="1" smtClean="0"/>
              <a:t>дифтеритические</a:t>
            </a:r>
            <a:r>
              <a:rPr lang="ru-RU" sz="4200" dirty="0" smtClean="0"/>
              <a:t> плёнки …</a:t>
            </a:r>
          </a:p>
          <a:p>
            <a:pPr>
              <a:buNone/>
            </a:pPr>
            <a:r>
              <a:rPr lang="ru-RU" sz="4200" dirty="0" smtClean="0"/>
              <a:t>3. Исследование химических свойств: белок (</a:t>
            </a:r>
            <a:r>
              <a:rPr lang="ru-RU" sz="4200" dirty="0" err="1" smtClean="0"/>
              <a:t>диагностически</a:t>
            </a:r>
            <a:r>
              <a:rPr lang="ru-RU" sz="4200" dirty="0" smtClean="0"/>
              <a:t> не значимо).</a:t>
            </a:r>
          </a:p>
          <a:p>
            <a:pPr>
              <a:buNone/>
            </a:pPr>
            <a:r>
              <a:rPr lang="ru-RU" sz="4200" dirty="0" smtClean="0"/>
              <a:t>4. Микроскопическое исследование окрашенных мазков: клеточные элементы (эпителий, макрофаги, лейкоциты, эритроциты, </a:t>
            </a:r>
            <a:r>
              <a:rPr lang="ru-RU" sz="4200" dirty="0" err="1" smtClean="0"/>
              <a:t>атипичные</a:t>
            </a:r>
            <a:r>
              <a:rPr lang="ru-RU" sz="4200" dirty="0" smtClean="0"/>
              <a:t> клетки); волокнистые образования (спирали, тяжи, волокна фибрина…); кристаллические образования (кристаллы </a:t>
            </a:r>
            <a:r>
              <a:rPr lang="ru-RU" sz="4200" dirty="0" err="1" smtClean="0"/>
              <a:t>Шарко-Лейдена</a:t>
            </a:r>
            <a:r>
              <a:rPr lang="ru-RU" sz="4200" dirty="0" smtClean="0"/>
              <a:t>, </a:t>
            </a:r>
            <a:r>
              <a:rPr lang="ru-RU" sz="4200" dirty="0" err="1" smtClean="0"/>
              <a:t>кристаллы</a:t>
            </a:r>
            <a:r>
              <a:rPr lang="ru-RU" sz="4200" dirty="0" smtClean="0"/>
              <a:t> холестерина , </a:t>
            </a:r>
            <a:r>
              <a:rPr lang="ru-RU" sz="4200" dirty="0" err="1" smtClean="0"/>
              <a:t>гематоидина</a:t>
            </a:r>
            <a:r>
              <a:rPr lang="ru-RU" sz="4200" dirty="0" smtClean="0"/>
              <a:t>).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5100" b="1" i="1" dirty="0" smtClean="0"/>
              <a:t>     Пропедевтика внутренних болезней: Лабораторные </a:t>
            </a:r>
          </a:p>
          <a:p>
            <a:pPr>
              <a:buNone/>
            </a:pPr>
            <a:r>
              <a:rPr lang="ru-RU" sz="5100" b="1" i="1" dirty="0" smtClean="0"/>
              <a:t>     и инструментальные методы исследования // </a:t>
            </a:r>
          </a:p>
          <a:p>
            <a:pPr>
              <a:buNone/>
            </a:pPr>
            <a:r>
              <a:rPr lang="ru-RU" sz="5100" b="1" i="1" dirty="0" smtClean="0"/>
              <a:t>     </a:t>
            </a:r>
            <a:r>
              <a:rPr lang="ru-RU" sz="5100" b="1" i="1" dirty="0" err="1" smtClean="0"/>
              <a:t>Г.И.Юпатов</a:t>
            </a:r>
            <a:r>
              <a:rPr lang="ru-RU" sz="5100" b="1" i="1" dirty="0" smtClean="0"/>
              <a:t>, Л.М.Немцов, Л.В.Соболева и </a:t>
            </a:r>
            <a:r>
              <a:rPr lang="ru-RU" sz="5100" b="1" i="1" dirty="0" err="1" smtClean="0"/>
              <a:t>соа</a:t>
            </a:r>
            <a:r>
              <a:rPr lang="ru-RU" sz="5100" b="1" dirty="0" err="1" smtClean="0"/>
              <a:t>вт</a:t>
            </a:r>
            <a:r>
              <a:rPr lang="ru-RU" sz="5100" b="1" dirty="0" smtClean="0"/>
              <a:t>.-    </a:t>
            </a:r>
          </a:p>
          <a:p>
            <a:pPr>
              <a:buNone/>
            </a:pPr>
            <a:r>
              <a:rPr lang="ru-RU" sz="5100" b="1" dirty="0" smtClean="0"/>
              <a:t>     Витебск: ВГМУ.- 2013. – С. 32-37.</a:t>
            </a:r>
            <a:endParaRPr lang="ru-RU" sz="5100" b="1" i="1" dirty="0" smtClean="0"/>
          </a:p>
          <a:p>
            <a:pPr>
              <a:buNone/>
            </a:pPr>
            <a:r>
              <a:rPr lang="ru-RU" sz="4000" b="1" dirty="0" smtClean="0"/>
              <a:t> </a:t>
            </a:r>
            <a:endParaRPr lang="ru-RU" sz="4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65760"/>
            <a:ext cx="8229600" cy="6263640"/>
          </a:xfrm>
        </p:spPr>
        <p:txBody>
          <a:bodyPr>
            <a:normAutofit fontScale="40000" lnSpcReduction="20000"/>
          </a:bodyPr>
          <a:lstStyle/>
          <a:p>
            <a:pPr hangingPunct="0"/>
            <a:r>
              <a:rPr lang="ru-RU" sz="3000" dirty="0" smtClean="0"/>
              <a:t>Мокрота – патологический секрет дыхательных путей. При заболеваниях легких производят общий клинический анализ мокроты (исследование физических, химических свойств, микроскопия с оценкой клеточных, волокнистых, кристаллических элементов), </a:t>
            </a:r>
            <a:r>
              <a:rPr lang="ru-RU" sz="3000" dirty="0" err="1" smtClean="0"/>
              <a:t>бактериоскопическое</a:t>
            </a:r>
            <a:r>
              <a:rPr lang="ru-RU" sz="3000" dirty="0" smtClean="0"/>
              <a:t>, бактериологическое исследование с определением чувствительности микрофлоры к антибиотикам.</a:t>
            </a:r>
            <a:endParaRPr lang="be-BY" sz="3000" dirty="0" smtClean="0"/>
          </a:p>
          <a:p>
            <a:pPr hangingPunct="0"/>
            <a:r>
              <a:rPr lang="ru-RU" sz="3000" b="1" dirty="0" smtClean="0"/>
              <a:t>Исследование физических свойств мокроты. </a:t>
            </a:r>
            <a:endParaRPr lang="be-BY" sz="3000" dirty="0" smtClean="0"/>
          </a:p>
          <a:p>
            <a:pPr hangingPunct="0"/>
            <a:r>
              <a:rPr lang="ru-RU" sz="3000" dirty="0" smtClean="0"/>
              <a:t>Мокроту помещают в чашку Петри, рассматривают на светлом и темном фоне. Оценивают количество мокроты, выделяемое за сутки, ее характер, цвет, консистенцию, слоистость, запах и наличие различных примесей.</a:t>
            </a:r>
            <a:endParaRPr lang="be-BY" sz="3000" dirty="0" smtClean="0"/>
          </a:p>
          <a:p>
            <a:pPr hangingPunct="0"/>
            <a:r>
              <a:rPr lang="ru-RU" sz="3000" b="1" dirty="0" smtClean="0"/>
              <a:t>Диагностическое значение.</a:t>
            </a:r>
            <a:endParaRPr lang="be-BY" sz="3000" dirty="0" smtClean="0"/>
          </a:p>
          <a:p>
            <a:pPr hangingPunct="0"/>
            <a:r>
              <a:rPr lang="ru-RU" sz="3000" b="1" dirty="0" smtClean="0"/>
              <a:t>Количество </a:t>
            </a:r>
            <a:r>
              <a:rPr lang="ru-RU" sz="3000" dirty="0" smtClean="0"/>
              <a:t>мокроты, выделяемой за сутки различно: от нескольких миллилитров (ХОБЛ, бронхиальная астма) до 200 - 500 миллилитров (абсцесс, гнойная деструкция легкого, бронхоэктатическая болезнь). Дети и ослабленные больные выделяют мокроту в небольшом объеме, что не отражает ее абсолютного количества.</a:t>
            </a:r>
            <a:endParaRPr lang="be-BY" sz="3000" dirty="0" smtClean="0"/>
          </a:p>
          <a:p>
            <a:pPr hangingPunct="0"/>
            <a:r>
              <a:rPr lang="ru-RU" sz="3000" b="1" dirty="0" smtClean="0"/>
              <a:t>Характер</a:t>
            </a:r>
            <a:r>
              <a:rPr lang="ru-RU" sz="3000" dirty="0" smtClean="0"/>
              <a:t> мокроты определяется ее составом: слизь, серозная жидкость, фибрин, гной или кровь. В зависимости от преобладания той или иной составной части мокроты, ее характер может быть слизистым, серозным, гнойным и кровянистым или сочетанным - слизисто-гнойным, </a:t>
            </a:r>
            <a:r>
              <a:rPr lang="ru-RU" sz="3000" dirty="0" err="1" smtClean="0"/>
              <a:t>слизисто-гнойно-кровянистым</a:t>
            </a:r>
            <a:r>
              <a:rPr lang="ru-RU" sz="3000" dirty="0" smtClean="0"/>
              <a:t>, серозно-гнойным, </a:t>
            </a:r>
            <a:r>
              <a:rPr lang="ru-RU" sz="3000" dirty="0" err="1" smtClean="0"/>
              <a:t>серозно-гнойно-кровянистым</a:t>
            </a:r>
            <a:r>
              <a:rPr lang="ru-RU" sz="3000" dirty="0" smtClean="0"/>
              <a:t>.</a:t>
            </a:r>
            <a:endParaRPr lang="be-BY" sz="3000" dirty="0" smtClean="0"/>
          </a:p>
          <a:p>
            <a:pPr hangingPunct="0"/>
            <a:r>
              <a:rPr lang="ru-RU" sz="3000" b="1" dirty="0" smtClean="0"/>
              <a:t>Цвет</a:t>
            </a:r>
            <a:r>
              <a:rPr lang="ru-RU" sz="3000" dirty="0" smtClean="0"/>
              <a:t> мокроты зависит от характера ее составных элементов и от вдыхаемых частиц, которые могут окрашивать мокроту. Желтовато-зеленоватый цвет мокроты обусловлен содержанием в ней гноя; красный, ржавый или коричневатый - примесью крови или продуктов ее распада. Черный или серый цвет придают мокроте уголь и пыль, белый - мучная пыль. </a:t>
            </a:r>
            <a:endParaRPr lang="be-BY" sz="3000" dirty="0" smtClean="0"/>
          </a:p>
          <a:p>
            <a:pPr hangingPunct="0"/>
            <a:r>
              <a:rPr lang="ru-RU" sz="3000" b="1" dirty="0" smtClean="0"/>
              <a:t>Консистенция</a:t>
            </a:r>
            <a:r>
              <a:rPr lang="ru-RU" sz="3000" dirty="0" smtClean="0"/>
              <a:t> мокроты зависит от состава мокроты. В вязкой мокроте преобладают слизь и фибрин, в жидкой - серозный экссудат, в полужидкой - сочетаются серозная жидкость со слизью или гноем.</a:t>
            </a:r>
            <a:endParaRPr lang="be-BY" sz="3000" dirty="0" smtClean="0"/>
          </a:p>
          <a:p>
            <a:pPr hangingPunct="0"/>
            <a:r>
              <a:rPr lang="ru-RU" sz="3000" b="1" dirty="0" smtClean="0"/>
              <a:t>Слизистая </a:t>
            </a:r>
            <a:r>
              <a:rPr lang="ru-RU" sz="3000" dirty="0" smtClean="0"/>
              <a:t>мокрота состоит из слизи - продукта деятельности желез слизистой оболочки дыхательных путей. Она бесцветная или серовато-белого цвета, слегка мутноватая, вязкой консистенции (бронхит, бронхиальная астма).</a:t>
            </a:r>
            <a:endParaRPr lang="be-BY" sz="3000" dirty="0" smtClean="0"/>
          </a:p>
          <a:p>
            <a:pPr hangingPunct="0"/>
            <a:r>
              <a:rPr lang="ru-RU" sz="3000" b="1" dirty="0" smtClean="0"/>
              <a:t>Серозная</a:t>
            </a:r>
            <a:r>
              <a:rPr lang="ru-RU" sz="3000" dirty="0" smtClean="0"/>
              <a:t> мокрота представляет собой пропотевшую в просвет альвеол и бронхов жидкую часть крови с примесью небольшого количества ее форменных элементов (отек легких). Эта мокрота жидкая, прозрачная, бесцветная или </a:t>
            </a:r>
            <a:r>
              <a:rPr lang="ru-RU" sz="3000" dirty="0" err="1" smtClean="0"/>
              <a:t>розовая</a:t>
            </a:r>
            <a:r>
              <a:rPr lang="ru-RU" sz="3000" dirty="0" smtClean="0"/>
              <a:t> из-за примеси эритроцитов, пенистая из-за наличия в ней белков плазмы крови и взбивании их механическим путем при прохождении воздуха через бронхи и завихрении его в альвеолах.</a:t>
            </a:r>
            <a:endParaRPr lang="be-BY" sz="3000" dirty="0" smtClean="0"/>
          </a:p>
          <a:p>
            <a:pPr hangingPunct="0"/>
            <a:r>
              <a:rPr lang="ru-RU" sz="3000" b="1" dirty="0" smtClean="0"/>
              <a:t>Гнойная </a:t>
            </a:r>
            <a:r>
              <a:rPr lang="ru-RU" sz="3000" dirty="0" smtClean="0"/>
              <a:t>мокрота желто-зеленого цвета, жидкая с неприятным зловонным запахом (абсцесс легкого, прорыв эмпиемы плевры,  </a:t>
            </a:r>
            <a:r>
              <a:rPr lang="ru-RU" sz="3000" dirty="0" err="1" smtClean="0"/>
              <a:t>бронхоэктазы</a:t>
            </a:r>
            <a:r>
              <a:rPr lang="ru-RU" sz="3000" dirty="0" smtClean="0"/>
              <a:t>).</a:t>
            </a:r>
            <a:endParaRPr lang="be-BY" sz="3000" dirty="0" smtClean="0"/>
          </a:p>
          <a:p>
            <a:pPr hangingPunct="0"/>
            <a:r>
              <a:rPr lang="ru-RU" sz="3000" b="1" dirty="0" smtClean="0"/>
              <a:t>Кровянистая</a:t>
            </a:r>
            <a:r>
              <a:rPr lang="ru-RU" sz="3000" dirty="0" smtClean="0"/>
              <a:t> мокрота может быть чисто кровяной, смешанной - серозно-кровянистой, слизисто-кровянистой, гнойно-кровянистой и </a:t>
            </a:r>
            <a:r>
              <a:rPr lang="ru-RU" sz="3000" dirty="0" err="1" smtClean="0"/>
              <a:t>слизисто-гнойно-кровяннстой</a:t>
            </a:r>
            <a:r>
              <a:rPr lang="ru-RU" sz="3000" dirty="0" smtClean="0"/>
              <a:t>. </a:t>
            </a:r>
            <a:endParaRPr lang="be-BY" sz="3000" dirty="0" smtClean="0"/>
          </a:p>
          <a:p>
            <a:pPr hangingPunct="0"/>
            <a:r>
              <a:rPr lang="ru-RU" sz="3000" dirty="0" smtClean="0"/>
              <a:t>Серозно-кровянистая мокрота характерна для отека легкого.</a:t>
            </a:r>
            <a:endParaRPr lang="be-BY" sz="3000" dirty="0" smtClean="0"/>
          </a:p>
          <a:p>
            <a:pPr hangingPunct="0"/>
            <a:r>
              <a:rPr lang="ru-RU" sz="3000" dirty="0" smtClean="0"/>
              <a:t>Слизисто-кровянистая мокрота выделяется при долевой пневмонии (ржавая мокрота) и хроническом бронхите, гнойно-кровянистая  - при абсцессе легкого, </a:t>
            </a:r>
            <a:r>
              <a:rPr lang="ru-RU" sz="3000" dirty="0" err="1" smtClean="0"/>
              <a:t>бронхоэктазах</a:t>
            </a:r>
            <a:r>
              <a:rPr lang="ru-RU" sz="3000" dirty="0" smtClean="0"/>
              <a:t>, </a:t>
            </a:r>
            <a:r>
              <a:rPr lang="ru-RU" sz="3000" dirty="0" err="1" smtClean="0"/>
              <a:t>слизисто-гнойно-кровянистая</a:t>
            </a:r>
            <a:r>
              <a:rPr lang="ru-RU" sz="3000" dirty="0" smtClean="0"/>
              <a:t> - при </a:t>
            </a:r>
            <a:r>
              <a:rPr lang="ru-RU" sz="3000" dirty="0" err="1" smtClean="0"/>
              <a:t>бронхоэктазах</a:t>
            </a:r>
            <a:r>
              <a:rPr lang="ru-RU" sz="3000" dirty="0" smtClean="0"/>
              <a:t>, туберкулёзе и </a:t>
            </a:r>
            <a:r>
              <a:rPr lang="ru-RU" sz="3000" dirty="0" err="1" smtClean="0"/>
              <a:t>бронхогенном</a:t>
            </a:r>
            <a:r>
              <a:rPr lang="ru-RU" sz="3000" dirty="0" smtClean="0"/>
              <a:t> раке легкого. </a:t>
            </a:r>
            <a:endParaRPr lang="be-BY" sz="3000" dirty="0" smtClean="0"/>
          </a:p>
          <a:p>
            <a:pPr hangingPunct="0"/>
            <a:r>
              <a:rPr lang="ru-RU" sz="3000" b="1" dirty="0" smtClean="0"/>
              <a:t>Слизисто-гнойная</a:t>
            </a:r>
            <a:r>
              <a:rPr lang="ru-RU" sz="3000" dirty="0" smtClean="0"/>
              <a:t> мокрота представляет собой смесь слизи и гноя, причем слизь является преобладающим компонентом, а гной включен только в виде отдельных комочков или прожилок (хронический бронхит, очаговая пневмония).</a:t>
            </a:r>
            <a:endParaRPr lang="be-BY" sz="3000" dirty="0" smtClean="0"/>
          </a:p>
          <a:p>
            <a:endParaRPr lang="be-BY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90160"/>
          </a:xfrm>
        </p:spPr>
        <p:txBody>
          <a:bodyPr>
            <a:normAutofit fontScale="40000" lnSpcReduction="20000"/>
          </a:bodyPr>
          <a:lstStyle/>
          <a:p>
            <a:pPr hangingPunct="0"/>
            <a:endParaRPr lang="ru-RU" sz="3000" b="1" dirty="0" smtClean="0"/>
          </a:p>
          <a:p>
            <a:pPr hangingPunct="0"/>
            <a:r>
              <a:rPr lang="ru-RU" sz="3000" b="1" dirty="0" smtClean="0"/>
              <a:t>Слоистость </a:t>
            </a:r>
            <a:r>
              <a:rPr lang="ru-RU" sz="3000" dirty="0" smtClean="0"/>
              <a:t>мокроты наблюдается при выделении ее из обширных полостей в легких (абсцесс, гангрена, большие </a:t>
            </a:r>
            <a:r>
              <a:rPr lang="ru-RU" sz="3000" dirty="0" err="1" smtClean="0"/>
              <a:t>бронхоэктазы</a:t>
            </a:r>
            <a:r>
              <a:rPr lang="ru-RU" sz="3000" dirty="0" smtClean="0"/>
              <a:t>). При стоянии мокрота разделяется на 2 слоя: нижний (более плотный) состоит из гноя, клеточного и тканевого детрита, верхний - из серозной жидкости. Иногда на поверхности жидкого слоя выявляется третий слой - пенистый.</a:t>
            </a:r>
            <a:endParaRPr lang="be-BY" sz="3000" dirty="0" smtClean="0"/>
          </a:p>
          <a:p>
            <a:pPr hangingPunct="0"/>
            <a:r>
              <a:rPr lang="ru-RU" sz="3000" b="1" dirty="0" smtClean="0"/>
              <a:t>Запах</a:t>
            </a:r>
            <a:r>
              <a:rPr lang="ru-RU" sz="3000" dirty="0" smtClean="0"/>
              <a:t> мокроты (неприятный приторно-сладковатый или гнилостный) появляется при гнойных или гнилостных процессах в легких (абсцесс, </a:t>
            </a:r>
            <a:r>
              <a:rPr lang="ru-RU" sz="3000" dirty="0" err="1" smtClean="0"/>
              <a:t>бронхоэктазы</a:t>
            </a:r>
            <a:r>
              <a:rPr lang="ru-RU" sz="3000" dirty="0" smtClean="0"/>
              <a:t>, гангрена легких, распад злокачественной опухоли). </a:t>
            </a:r>
            <a:endParaRPr lang="be-BY" sz="3000" dirty="0" smtClean="0"/>
          </a:p>
          <a:p>
            <a:pPr hangingPunct="0"/>
            <a:r>
              <a:rPr lang="ru-RU" sz="3000" dirty="0" smtClean="0"/>
              <a:t>При рассмотрении мокроты в чашке Петри на белом или черном фоне можно заметить (с помощью лупы) спирали </a:t>
            </a:r>
            <a:r>
              <a:rPr lang="ru-RU" sz="3000" dirty="0" err="1" smtClean="0"/>
              <a:t>Куршмана</a:t>
            </a:r>
            <a:r>
              <a:rPr lang="ru-RU" sz="3000" dirty="0" smtClean="0"/>
              <a:t>, фибринозные слепки с бронхов, чечевицы Коха (рисовые тельца), гнойные пробки Дитриха, </a:t>
            </a:r>
            <a:r>
              <a:rPr lang="ru-RU" sz="3000" dirty="0" err="1" smtClean="0"/>
              <a:t>дифтеритические</a:t>
            </a:r>
            <a:r>
              <a:rPr lang="ru-RU" sz="3000" dirty="0" smtClean="0"/>
              <a:t> пленки из зева и носоглотки.</a:t>
            </a:r>
            <a:endParaRPr lang="be-BY" sz="3000" dirty="0" smtClean="0"/>
          </a:p>
          <a:p>
            <a:pPr hangingPunct="0"/>
            <a:r>
              <a:rPr lang="ru-RU" sz="3000" b="1" dirty="0" smtClean="0"/>
              <a:t>Спирали </a:t>
            </a:r>
            <a:r>
              <a:rPr lang="ru-RU" sz="3000" b="1" dirty="0" err="1" smtClean="0"/>
              <a:t>Куршмана</a:t>
            </a:r>
            <a:r>
              <a:rPr lang="ru-RU" sz="3000" dirty="0" smtClean="0"/>
              <a:t> имеют вид беловатого цвета штопорообразно извитых спиралей (бронхиальная астма).</a:t>
            </a:r>
            <a:endParaRPr lang="be-BY" sz="3000" dirty="0" smtClean="0"/>
          </a:p>
          <a:p>
            <a:pPr hangingPunct="0"/>
            <a:r>
              <a:rPr lang="ru-RU" sz="3000" b="1" dirty="0" smtClean="0"/>
              <a:t>Фибринозные слепки с бронхов</a:t>
            </a:r>
            <a:r>
              <a:rPr lang="ru-RU" sz="3000" dirty="0" smtClean="0"/>
              <a:t> представляют собой древовидно разветвленные образования беловатого или слегка красноватого цвета длиною до 10 мм, эластичной консистенции, состоящие из слизи и фибрина (фибринозный бронхит, долевая пневмония).</a:t>
            </a:r>
            <a:endParaRPr lang="be-BY" sz="3000" dirty="0" smtClean="0"/>
          </a:p>
          <a:p>
            <a:pPr hangingPunct="0"/>
            <a:r>
              <a:rPr lang="ru-RU" sz="3000" b="1" dirty="0" smtClean="0"/>
              <a:t>Чечевицы Коха</a:t>
            </a:r>
            <a:r>
              <a:rPr lang="ru-RU" sz="3000" dirty="0" smtClean="0"/>
              <a:t> (рисовые тельца) - зеленовато-желтые тельца творожной консистенции, небольшой величины, состоящие из клеточного детрита, туберкулезных палочек и эластических волокон (кавернозный туберкулез легких).</a:t>
            </a:r>
            <a:endParaRPr lang="be-BY" sz="3000" dirty="0" smtClean="0"/>
          </a:p>
          <a:p>
            <a:pPr hangingPunct="0"/>
            <a:r>
              <a:rPr lang="ru-RU" sz="3000" b="1" dirty="0" smtClean="0"/>
              <a:t>Гнойные пробки Дитриха</a:t>
            </a:r>
            <a:r>
              <a:rPr lang="ru-RU" sz="3000" dirty="0" smtClean="0"/>
              <a:t> - беловато-желтые комочки мягкой консистенции размером с булавочную головку и резким зловонным запахом (гангрена, абсцесс легкого) и состоят из продуктов тканевого распада, бактерий и кристаллов жирных кислот.</a:t>
            </a:r>
            <a:endParaRPr lang="be-BY" sz="3000" dirty="0" smtClean="0"/>
          </a:p>
          <a:p>
            <a:pPr hangingPunct="0"/>
            <a:r>
              <a:rPr lang="ru-RU" sz="3000" dirty="0" err="1" smtClean="0"/>
              <a:t>Дифтеритические</a:t>
            </a:r>
            <a:r>
              <a:rPr lang="ru-RU" sz="3000" dirty="0" smtClean="0"/>
              <a:t> пленки из зева и носоглотки - сероватые обрывки, состоящие из фибрина и </a:t>
            </a:r>
            <a:r>
              <a:rPr lang="ru-RU" sz="3000" dirty="0" err="1" smtClean="0"/>
              <a:t>некротизированных</a:t>
            </a:r>
            <a:r>
              <a:rPr lang="ru-RU" sz="3000" dirty="0" smtClean="0"/>
              <a:t> клеток.</a:t>
            </a:r>
            <a:endParaRPr lang="be-BY" sz="3000" dirty="0" smtClean="0"/>
          </a:p>
          <a:p>
            <a:pPr hangingPunct="0"/>
            <a:r>
              <a:rPr lang="ru-RU" sz="3000" b="1" dirty="0" smtClean="0"/>
              <a:t>Исследование химических свойств мокроты. </a:t>
            </a:r>
            <a:endParaRPr lang="be-BY" sz="3000" dirty="0" smtClean="0"/>
          </a:p>
          <a:p>
            <a:pPr hangingPunct="0"/>
            <a:r>
              <a:rPr lang="ru-RU" sz="3000" dirty="0" smtClean="0"/>
              <a:t>Большого значения в диагностике заболеваний органов дыхания определение белка в мокроте не имеет. При бронхите мокрота содержит следы белка; при пневмонии - до 0,1%, при гнойных </a:t>
            </a:r>
            <a:r>
              <a:rPr lang="ru-RU" sz="3000" dirty="0" err="1" smtClean="0"/>
              <a:t>бронхоэктазах</a:t>
            </a:r>
            <a:r>
              <a:rPr lang="ru-RU" sz="3000" dirty="0" smtClean="0"/>
              <a:t>, абсцессе и кавернозном туберкулезе легких - до 0,2%.</a:t>
            </a:r>
            <a:endParaRPr lang="be-BY" sz="3000" dirty="0" smtClean="0"/>
          </a:p>
          <a:p>
            <a:endParaRPr lang="be-BY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367</TotalTime>
  <Words>3855</Words>
  <Application>Microsoft Office PowerPoint</Application>
  <PresentationFormat>Экран (4:3)</PresentationFormat>
  <Paragraphs>270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Апекс</vt:lpstr>
      <vt:lpstr>УО «ВГМУ» Кафедра пропедевтики внутренних болезней  ЛАБОРАТОРНЫЕ  И  ИНСТРУМЕНТАЛЬНЫЕ МЕТОДЫ  ИССЛЕДОВАНИЯ  ПРИ  ЗАБОЛЕВАНИЯХ ОРГАНОВ  ДЫХАНИЯ</vt:lpstr>
      <vt:lpstr>Рентгенологический  метод</vt:lpstr>
      <vt:lpstr>Рентгенологический  метод</vt:lpstr>
      <vt:lpstr>Рентгенологический  метод</vt:lpstr>
      <vt:lpstr>Фибробронхоскопия (ФБС)</vt:lpstr>
      <vt:lpstr>ФБС</vt:lpstr>
      <vt:lpstr>Лабораторное  исследование  мокроты</vt:lpstr>
      <vt:lpstr>Слайд 8</vt:lpstr>
      <vt:lpstr>Слайд 9</vt:lpstr>
      <vt:lpstr>Слайд 10</vt:lpstr>
      <vt:lpstr>Слайд 11</vt:lpstr>
      <vt:lpstr>Слайд 12</vt:lpstr>
      <vt:lpstr>Плевральная  пункция</vt:lpstr>
      <vt:lpstr>1. Исследование физических свойств плеврального содержимого. </vt:lpstr>
      <vt:lpstr>2. Исследование химических свойств плевральной жидкости. </vt:lpstr>
      <vt:lpstr>Микроскопическое исследование плеврального содержимого (1)</vt:lpstr>
      <vt:lpstr>Микроскопическое исследование плеврального содержимого (2)</vt:lpstr>
      <vt:lpstr>ВЫВОД: Анализ плеврального содержимого</vt:lpstr>
      <vt:lpstr>Исследование функции внешнего дыхания</vt:lpstr>
      <vt:lpstr>Исследование ФВД</vt:lpstr>
      <vt:lpstr>Основные статические объемы и емкости. </vt:lpstr>
      <vt:lpstr>Динамические исследования вентилляции </vt:lpstr>
      <vt:lpstr>Спирометрия</vt:lpstr>
      <vt:lpstr>Варианты  (типы) нарушений вентилляционной функции легких</vt:lpstr>
      <vt:lpstr>Слайд 25</vt:lpstr>
      <vt:lpstr>Томография (КТ, МРТ)</vt:lpstr>
      <vt:lpstr>Слайд 27</vt:lpstr>
      <vt:lpstr>СПАСИБО ЗА ВНИМАНИЕ ! Ответьте, пожалуйста, на вопросы теста!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ЛАБОРАТОРНЫЕ И ИНСТРУМЕНТАЛЬНЫЕ МЕТОДЫ ИССЛЕДОВАНИЯ  ПРИ ЗАБОЛЕВАНИЯХ ОРГАНОВ ДЫХАНИЯ</dc:title>
  <dc:creator>BelIt</dc:creator>
  <cp:lastModifiedBy>BelIt</cp:lastModifiedBy>
  <cp:revision>101</cp:revision>
  <dcterms:created xsi:type="dcterms:W3CDTF">2016-04-09T13:30:20Z</dcterms:created>
  <dcterms:modified xsi:type="dcterms:W3CDTF">2020-04-02T12:30:41Z</dcterms:modified>
</cp:coreProperties>
</file>