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591" r:id="rId3"/>
    <p:sldId id="452" r:id="rId4"/>
    <p:sldId id="592" r:id="rId5"/>
    <p:sldId id="435" r:id="rId6"/>
    <p:sldId id="593" r:id="rId7"/>
    <p:sldId id="594" r:id="rId8"/>
    <p:sldId id="595" r:id="rId9"/>
    <p:sldId id="607" r:id="rId10"/>
    <p:sldId id="606" r:id="rId11"/>
    <p:sldId id="524" r:id="rId12"/>
    <p:sldId id="525" r:id="rId13"/>
    <p:sldId id="526" r:id="rId14"/>
    <p:sldId id="599" r:id="rId15"/>
    <p:sldId id="603" r:id="rId16"/>
    <p:sldId id="611" r:id="rId17"/>
    <p:sldId id="613" r:id="rId18"/>
    <p:sldId id="615" r:id="rId19"/>
    <p:sldId id="622" r:id="rId20"/>
    <p:sldId id="626" r:id="rId21"/>
    <p:sldId id="623" r:id="rId22"/>
    <p:sldId id="628" r:id="rId23"/>
    <p:sldId id="617" r:id="rId24"/>
    <p:sldId id="627" r:id="rId25"/>
    <p:sldId id="629" r:id="rId26"/>
    <p:sldId id="620" r:id="rId27"/>
    <p:sldId id="518" r:id="rId28"/>
    <p:sldId id="587" r:id="rId29"/>
    <p:sldId id="588" r:id="rId30"/>
    <p:sldId id="589" r:id="rId31"/>
    <p:sldId id="495" r:id="rId32"/>
    <p:sldId id="50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BD"/>
    <a:srgbClr val="FFC489"/>
    <a:srgbClr val="FFE6CD"/>
    <a:srgbClr val="4C1900"/>
    <a:srgbClr val="360000"/>
    <a:srgbClr val="420000"/>
    <a:srgbClr val="C47500"/>
    <a:srgbClr val="952FFB"/>
    <a:srgbClr val="FFF4D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13" autoAdjust="0"/>
  </p:normalViewPr>
  <p:slideViewPr>
    <p:cSldViewPr>
      <p:cViewPr>
        <p:scale>
          <a:sx n="50" d="100"/>
          <a:sy n="50" d="100"/>
        </p:scale>
        <p:origin x="-1944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12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3C43A-3470-4B21-A270-F39232BB49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69380-34A9-4C5A-8493-90A3BBEA12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7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69380-34A9-4C5A-8493-90A3BBEA12D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48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69380-34A9-4C5A-8493-90A3BBEA12D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fld id="{36E9158A-420F-42E1-8BFF-90C968C46633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28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36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fld id="{01E75304-9D57-4860-828A-82BD63939429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29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37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fld id="{224E23A5-8AC4-4F74-AA83-810E2625E49A}" type="slidenum">
              <a:rPr lang="ru-RU" altLang="ru-RU" smtClean="0">
                <a:solidFill>
                  <a:srgbClr val="000000"/>
                </a:solidFill>
              </a:rPr>
              <a:pPr eaLnBrk="1" hangingPunct="1"/>
              <a:t>30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40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0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63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67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18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05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4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8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88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8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29A0-3E70-4AA6-A47C-6233A1A9320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7C31-479A-4A25-A9E3-0FE61E750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73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513286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489"/>
                </a:solidFill>
              </a:rPr>
              <a:t>УО «Витебский государственный медицинский университет»</a:t>
            </a:r>
          </a:p>
          <a:p>
            <a:pPr algn="ctr"/>
            <a:r>
              <a:rPr lang="ru-RU" sz="2400" dirty="0" smtClean="0">
                <a:solidFill>
                  <a:srgbClr val="FFC489"/>
                </a:solidFill>
              </a:rPr>
              <a:t>Кафедра инфекционных болезней с курсом ФПК и ПК</a:t>
            </a:r>
          </a:p>
          <a:p>
            <a:pPr algn="ctr"/>
            <a:endParaRPr lang="ru-RU" sz="3200" dirty="0" smtClean="0">
              <a:solidFill>
                <a:srgbClr val="FFC0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Антибактериальная терапия </a:t>
            </a:r>
          </a:p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 </a:t>
            </a:r>
            <a:r>
              <a:rPr lang="ru-RU" sz="3200" dirty="0">
                <a:solidFill>
                  <a:srgbClr val="FFC000"/>
                </a:solidFill>
              </a:rPr>
              <a:t>у пациентов с   COVID-19</a:t>
            </a:r>
          </a:p>
          <a:p>
            <a:endParaRPr lang="ru-RU" sz="3200" dirty="0" smtClean="0">
              <a:solidFill>
                <a:srgbClr val="FFC000"/>
              </a:solidFill>
            </a:endParaRPr>
          </a:p>
          <a:p>
            <a:endParaRPr lang="ru-RU" sz="3200" dirty="0" smtClean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C489"/>
                </a:solidFill>
              </a:rPr>
              <a:t>Д.м.н., профессор </a:t>
            </a:r>
            <a:r>
              <a:rPr lang="ru-RU" sz="2800" dirty="0" smtClean="0">
                <a:solidFill>
                  <a:srgbClr val="FFC489"/>
                </a:solidFill>
              </a:rPr>
              <a:t>В.М</a:t>
            </a:r>
            <a:r>
              <a:rPr lang="ru-RU" sz="2800" dirty="0">
                <a:solidFill>
                  <a:srgbClr val="FFC489"/>
                </a:solidFill>
              </a:rPr>
              <a:t>. </a:t>
            </a:r>
            <a:r>
              <a:rPr lang="ru-RU" sz="2800" dirty="0">
                <a:solidFill>
                  <a:srgbClr val="FFC489"/>
                </a:solidFill>
              </a:rPr>
              <a:t>Семенов </a:t>
            </a:r>
            <a:r>
              <a:rPr lang="ru-RU" sz="2800" dirty="0" smtClean="0"/>
              <a:t>		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FFC489"/>
                </a:solidFill>
              </a:rPr>
              <a:t>Д.м.н</a:t>
            </a:r>
            <a:r>
              <a:rPr lang="ru-RU" sz="2800" dirty="0" smtClean="0">
                <a:solidFill>
                  <a:srgbClr val="FFC489"/>
                </a:solidFill>
              </a:rPr>
              <a:t>., </a:t>
            </a:r>
            <a:r>
              <a:rPr lang="ru-RU" sz="2800" dirty="0" smtClean="0">
                <a:solidFill>
                  <a:srgbClr val="FFC489"/>
                </a:solidFill>
              </a:rPr>
              <a:t>профессор  </a:t>
            </a:r>
            <a:r>
              <a:rPr lang="ru-RU" sz="2800" dirty="0" err="1" smtClean="0">
                <a:solidFill>
                  <a:srgbClr val="FFC489"/>
                </a:solidFill>
              </a:rPr>
              <a:t>Т.И.Дмитраченко</a:t>
            </a:r>
            <a:endParaRPr lang="ru-RU" sz="2800" dirty="0" smtClean="0">
              <a:solidFill>
                <a:srgbClr val="FFC489"/>
              </a:solidFill>
            </a:endParaRPr>
          </a:p>
          <a:p>
            <a:pPr algn="ctr"/>
            <a:endParaRPr lang="ru-RU" sz="2400" dirty="0" smtClean="0">
              <a:solidFill>
                <a:srgbClr val="FFC489"/>
              </a:solidFill>
            </a:endParaRPr>
          </a:p>
          <a:p>
            <a:pPr algn="r"/>
            <a:endParaRPr lang="ru-RU" sz="2400" dirty="0">
              <a:solidFill>
                <a:srgbClr val="FFC489"/>
              </a:solidFill>
            </a:endParaRPr>
          </a:p>
          <a:p>
            <a:pPr algn="r"/>
            <a:endParaRPr lang="ru-RU" sz="2400" dirty="0" smtClean="0">
              <a:solidFill>
                <a:srgbClr val="FFC489"/>
              </a:solidFill>
            </a:endParaRPr>
          </a:p>
          <a:p>
            <a:pPr algn="ctr"/>
            <a:endParaRPr lang="ru-RU" sz="2400" dirty="0" smtClean="0">
              <a:solidFill>
                <a:srgbClr val="FFC489"/>
              </a:solidFill>
            </a:endParaRPr>
          </a:p>
          <a:p>
            <a:pPr algn="ctr"/>
            <a:endParaRPr lang="ru-RU" sz="2400" dirty="0">
              <a:solidFill>
                <a:srgbClr val="FFC489"/>
              </a:solidFill>
            </a:endParaRPr>
          </a:p>
          <a:p>
            <a:pPr algn="ctr"/>
            <a:endParaRPr lang="ru-RU" sz="2400" dirty="0" smtClean="0">
              <a:solidFill>
                <a:srgbClr val="FFC489"/>
              </a:solidFill>
            </a:endParaRPr>
          </a:p>
          <a:p>
            <a:pPr algn="ctr"/>
            <a:r>
              <a:rPr lang="ru-RU" sz="2400" dirty="0" smtClean="0">
                <a:solidFill>
                  <a:srgbClr val="FFC489"/>
                </a:solidFill>
              </a:rPr>
              <a:t>2020</a:t>
            </a:r>
          </a:p>
        </p:txBody>
      </p:sp>
      <p:pic>
        <p:nvPicPr>
          <p:cNvPr id="3" name="Рисунок 2" descr="https://ars.els-cdn.com/content/image/1-s2.0-S2211568420300917-gr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234" y="4509120"/>
            <a:ext cx="3399790" cy="229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2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9248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rgbClr val="FFC000"/>
              </a:solidFill>
            </a:endParaRPr>
          </a:p>
          <a:p>
            <a:endParaRPr lang="ru-RU" sz="2400" b="1" dirty="0">
              <a:solidFill>
                <a:srgbClr val="FFECBD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FFC000"/>
                </a:solidFill>
              </a:rPr>
              <a:t>Введение </a:t>
            </a:r>
            <a:r>
              <a:rPr lang="ru-RU" sz="2800" b="1" dirty="0">
                <a:solidFill>
                  <a:srgbClr val="FFC000"/>
                </a:solidFill>
              </a:rPr>
              <a:t>антибиотиков может быть прекращено </a:t>
            </a:r>
            <a:r>
              <a:rPr lang="ru-RU" sz="2800" dirty="0">
                <a:solidFill>
                  <a:srgbClr val="FFECBD"/>
                </a:solidFill>
              </a:rPr>
              <a:t>в промежуток &lt; 48 часов при отсутствии доказательств бактериальной </a:t>
            </a:r>
            <a:r>
              <a:rPr lang="ru-RU" sz="2800" dirty="0" smtClean="0">
                <a:solidFill>
                  <a:srgbClr val="FFECBD"/>
                </a:solidFill>
              </a:rPr>
              <a:t>инфекции!!!!!</a:t>
            </a:r>
            <a:endParaRPr lang="ru-RU" sz="2800" dirty="0">
              <a:solidFill>
                <a:srgbClr val="FFECBD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sz="2400" dirty="0" smtClean="0">
              <a:solidFill>
                <a:srgbClr val="FFECBD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sz="2400" dirty="0" smtClean="0">
              <a:solidFill>
                <a:srgbClr val="FFECBD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dirty="0">
              <a:solidFill>
                <a:srgbClr val="FFECBD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44208" y="6021288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rgbClr val="FFC000"/>
                </a:solidFill>
              </a:rPr>
              <a:t>Ying-</a:t>
            </a:r>
            <a:r>
              <a:rPr lang="en-US" dirty="0" err="1" smtClean="0">
                <a:solidFill>
                  <a:srgbClr val="FFC000"/>
                </a:solidFill>
              </a:rPr>
              <a:t>Hui</a:t>
            </a:r>
            <a:r>
              <a:rPr lang="en-US" dirty="0" smtClean="0">
                <a:solidFill>
                  <a:srgbClr val="FFC000"/>
                </a:solidFill>
              </a:rPr>
              <a:t> Jin et al.</a:t>
            </a:r>
            <a:r>
              <a:rPr lang="ru-RU" dirty="0" smtClean="0">
                <a:solidFill>
                  <a:srgbClr val="FFC000"/>
                </a:solidFill>
              </a:rPr>
              <a:t>, 2020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8277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ФАКТОРЫ РИСКА ТЯЖЕЛОГО ТЕЧЕНИЯ ПНЕВМОНИИ </a:t>
            </a:r>
          </a:p>
          <a:p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>
                <a:solidFill>
                  <a:srgbClr val="FFFF00"/>
                </a:solidFill>
              </a:rPr>
              <a:t>ВИТАЛЬНЫЕ ПРИЗНАКИ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sz="2800" dirty="0">
              <a:solidFill>
                <a:srgbClr val="FFFF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FFECBD"/>
                </a:solidFill>
              </a:rPr>
              <a:t>ЧДД &gt; 28 </a:t>
            </a:r>
            <a:r>
              <a:rPr lang="ru-RU" sz="2800" b="1" dirty="0" smtClean="0">
                <a:solidFill>
                  <a:srgbClr val="FFECBD"/>
                </a:solidFill>
              </a:rPr>
              <a:t> дых</a:t>
            </a:r>
            <a:r>
              <a:rPr lang="ru-RU" sz="2800" dirty="0" smtClean="0">
                <a:solidFill>
                  <a:srgbClr val="FFECBD"/>
                </a:solidFill>
              </a:rPr>
              <a:t>/мин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FFECBD"/>
                </a:solidFill>
              </a:rPr>
              <a:t>ЧСС &gt; 125 </a:t>
            </a:r>
            <a:r>
              <a:rPr lang="ru-RU" sz="2800" dirty="0">
                <a:solidFill>
                  <a:srgbClr val="FFECBD"/>
                </a:solidFill>
              </a:rPr>
              <a:t>уд/мин </a:t>
            </a:r>
            <a:endParaRPr lang="ru-RU" sz="2800" dirty="0" smtClean="0">
              <a:solidFill>
                <a:srgbClr val="FFECBD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b="1" dirty="0">
                <a:solidFill>
                  <a:srgbClr val="FFECBD"/>
                </a:solidFill>
              </a:rPr>
              <a:t>SpO2 &lt; 94% </a:t>
            </a:r>
            <a:r>
              <a:rPr lang="ru-RU" sz="2800" dirty="0">
                <a:solidFill>
                  <a:srgbClr val="FFECBD"/>
                </a:solidFill>
              </a:rPr>
              <a:t>при дыхании атмосферным воздухом </a:t>
            </a:r>
            <a:endParaRPr lang="ru-RU" sz="2800" dirty="0" smtClean="0">
              <a:solidFill>
                <a:srgbClr val="FFECBD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ECBD"/>
                </a:solidFill>
              </a:rPr>
              <a:t>Температура тела </a:t>
            </a:r>
            <a:r>
              <a:rPr lang="ru-RU" sz="2800" b="1" dirty="0">
                <a:solidFill>
                  <a:srgbClr val="FFECBD"/>
                </a:solidFill>
              </a:rPr>
              <a:t>&gt; 38С </a:t>
            </a:r>
            <a:endParaRPr lang="ru-RU" sz="2800" dirty="0" smtClean="0">
              <a:solidFill>
                <a:srgbClr val="FFEC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4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ФАКТОРЫ РИСКА ТЯЖЕЛОГО ТЕЧЕНИЯ ПНЕВМОНИИ </a:t>
            </a:r>
          </a:p>
          <a:p>
            <a:endParaRPr lang="ru-RU" sz="2800" b="1" dirty="0" smtClean="0"/>
          </a:p>
          <a:p>
            <a:endParaRPr lang="ru-RU" sz="2800" b="1" dirty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ЛАБОРАТОРНЫЕ </a:t>
            </a:r>
            <a:r>
              <a:rPr lang="ru-RU" sz="2800" dirty="0">
                <a:solidFill>
                  <a:srgbClr val="FFFF00"/>
                </a:solidFill>
              </a:rPr>
              <a:t>ПРИЗНАКИ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sz="2800" dirty="0">
              <a:solidFill>
                <a:srgbClr val="FFFF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ECBD"/>
                </a:solidFill>
              </a:rPr>
              <a:t>Д-</a:t>
            </a:r>
            <a:r>
              <a:rPr lang="ru-RU" sz="2800" dirty="0" err="1">
                <a:solidFill>
                  <a:srgbClr val="FFECBD"/>
                </a:solidFill>
              </a:rPr>
              <a:t>димер</a:t>
            </a:r>
            <a:r>
              <a:rPr lang="ru-RU" sz="2800" dirty="0">
                <a:solidFill>
                  <a:srgbClr val="FFECBD"/>
                </a:solidFill>
              </a:rPr>
              <a:t> &gt;1000 </a:t>
            </a:r>
            <a:r>
              <a:rPr lang="ru-RU" sz="2800" dirty="0" err="1">
                <a:solidFill>
                  <a:srgbClr val="FFECBD"/>
                </a:solidFill>
              </a:rPr>
              <a:t>нг</a:t>
            </a:r>
            <a:r>
              <a:rPr lang="ru-RU" sz="2800" dirty="0">
                <a:solidFill>
                  <a:srgbClr val="FFECBD"/>
                </a:solidFill>
              </a:rPr>
              <a:t>/мл </a:t>
            </a:r>
            <a:endParaRPr lang="ru-RU" sz="2800" dirty="0" smtClean="0">
              <a:solidFill>
                <a:srgbClr val="FFECBD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C000"/>
                </a:solidFill>
              </a:rPr>
              <a:t>СРБ &gt;100 </a:t>
            </a:r>
            <a:endParaRPr lang="ru-RU" sz="2800" dirty="0" smtClean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ECBD"/>
                </a:solidFill>
              </a:rPr>
              <a:t>Повышение </a:t>
            </a:r>
            <a:r>
              <a:rPr lang="ru-RU" sz="2800" dirty="0" err="1">
                <a:solidFill>
                  <a:srgbClr val="FFECBD"/>
                </a:solidFill>
              </a:rPr>
              <a:t>тропонина</a:t>
            </a:r>
            <a:r>
              <a:rPr lang="ru-RU" sz="2800" dirty="0">
                <a:solidFill>
                  <a:srgbClr val="FFECBD"/>
                </a:solidFill>
              </a:rPr>
              <a:t> </a:t>
            </a:r>
            <a:endParaRPr lang="ru-RU" sz="2800" dirty="0" smtClean="0">
              <a:solidFill>
                <a:srgbClr val="FFECBD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err="1">
                <a:solidFill>
                  <a:srgbClr val="FFECBD"/>
                </a:solidFill>
              </a:rPr>
              <a:t>Ферритин</a:t>
            </a:r>
            <a:r>
              <a:rPr lang="ru-RU" sz="2800" dirty="0">
                <a:solidFill>
                  <a:srgbClr val="FFECBD"/>
                </a:solidFill>
              </a:rPr>
              <a:t> &gt;300 мкг/л </a:t>
            </a:r>
            <a:endParaRPr lang="ru-RU" sz="2800" dirty="0" smtClean="0">
              <a:solidFill>
                <a:srgbClr val="FFECBD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err="1">
                <a:solidFill>
                  <a:srgbClr val="FFC000"/>
                </a:solidFill>
              </a:rPr>
              <a:t>Лимфопения</a:t>
            </a:r>
            <a:r>
              <a:rPr lang="ru-RU" sz="2800" dirty="0">
                <a:solidFill>
                  <a:srgbClr val="FFC000"/>
                </a:solidFill>
              </a:rPr>
              <a:t> &lt; 800 </a:t>
            </a:r>
            <a:r>
              <a:rPr lang="ru-RU" sz="2800" dirty="0" err="1">
                <a:solidFill>
                  <a:srgbClr val="FFC000"/>
                </a:solidFill>
              </a:rPr>
              <a:t>кл</a:t>
            </a:r>
            <a:r>
              <a:rPr lang="ru-RU" sz="2800" dirty="0">
                <a:solidFill>
                  <a:srgbClr val="FFC000"/>
                </a:solidFill>
              </a:rPr>
              <a:t>/</a:t>
            </a:r>
            <a:r>
              <a:rPr lang="ru-RU" sz="2800" dirty="0" err="1">
                <a:solidFill>
                  <a:srgbClr val="FFC000"/>
                </a:solidFill>
              </a:rPr>
              <a:t>мкл</a:t>
            </a:r>
            <a:r>
              <a:rPr lang="ru-RU" sz="2800" dirty="0">
                <a:solidFill>
                  <a:srgbClr val="FFC000"/>
                </a:solidFill>
              </a:rPr>
              <a:t> </a:t>
            </a:r>
            <a:endParaRPr lang="ru-RU" sz="2800" dirty="0" smtClean="0">
              <a:solidFill>
                <a:srgbClr val="FFC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ECBD"/>
                </a:solidFill>
              </a:rPr>
              <a:t>ЛДГ &gt; 245 </a:t>
            </a:r>
            <a:r>
              <a:rPr lang="ru-RU" sz="2800" dirty="0" err="1">
                <a:solidFill>
                  <a:srgbClr val="FFECBD"/>
                </a:solidFill>
              </a:rPr>
              <a:t>ед</a:t>
            </a:r>
            <a:r>
              <a:rPr lang="ru-RU" sz="2800" dirty="0">
                <a:solidFill>
                  <a:srgbClr val="FFECBD"/>
                </a:solidFill>
              </a:rPr>
              <a:t>/л </a:t>
            </a:r>
            <a:endParaRPr lang="ru-RU" sz="2800" dirty="0" smtClean="0">
              <a:solidFill>
                <a:srgbClr val="FFECBD"/>
              </a:solidFill>
            </a:endParaRPr>
          </a:p>
          <a:p>
            <a:endParaRPr lang="ru-RU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b="1" dirty="0" err="1">
                <a:solidFill>
                  <a:srgbClr val="FFFF00"/>
                </a:solidFill>
              </a:rPr>
              <a:t>Прокальцитонин</a:t>
            </a:r>
            <a:r>
              <a:rPr lang="ru-RU" sz="3200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2800" b="1" dirty="0">
                <a:solidFill>
                  <a:srgbClr val="FFFF00"/>
                </a:solidFill>
              </a:rPr>
              <a:t/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dirty="0">
                <a:solidFill>
                  <a:srgbClr val="FFF4D9"/>
                </a:solidFill>
              </a:rPr>
              <a:t>• </a:t>
            </a:r>
            <a:r>
              <a:rPr lang="ru-RU" sz="2800" dirty="0" err="1">
                <a:solidFill>
                  <a:srgbClr val="FFF4D9"/>
                </a:solidFill>
              </a:rPr>
              <a:t>Прокальцитонин</a:t>
            </a:r>
            <a:r>
              <a:rPr lang="ru-RU" sz="2800" dirty="0">
                <a:solidFill>
                  <a:srgbClr val="FFF4D9"/>
                </a:solidFill>
              </a:rPr>
              <a:t> у больных COVID-19 не повышается. </a:t>
            </a:r>
            <a:endParaRPr lang="ru-RU" sz="2800" dirty="0" smtClean="0">
              <a:solidFill>
                <a:srgbClr val="FFF4D9"/>
              </a:solidFill>
            </a:endParaRPr>
          </a:p>
          <a:p>
            <a:r>
              <a:rPr lang="ru-RU" sz="2800" dirty="0" smtClean="0">
                <a:solidFill>
                  <a:srgbClr val="FFF4D9"/>
                </a:solidFill>
              </a:rPr>
              <a:t>У </a:t>
            </a:r>
            <a:r>
              <a:rPr lang="ru-RU" sz="2800" dirty="0">
                <a:solidFill>
                  <a:srgbClr val="FFF4D9"/>
                </a:solidFill>
              </a:rPr>
              <a:t>95 % пациентов </a:t>
            </a:r>
            <a:r>
              <a:rPr lang="ru-RU" sz="2800" dirty="0" smtClean="0">
                <a:solidFill>
                  <a:srgbClr val="FFF4D9"/>
                </a:solidFill>
              </a:rPr>
              <a:t>- менее </a:t>
            </a:r>
            <a:r>
              <a:rPr lang="ru-RU" sz="2800" dirty="0">
                <a:solidFill>
                  <a:srgbClr val="FFF4D9"/>
                </a:solidFill>
              </a:rPr>
              <a:t>0,5 (</a:t>
            </a:r>
            <a:r>
              <a:rPr lang="ru-RU" sz="2800" u="sng" dirty="0" err="1">
                <a:solidFill>
                  <a:srgbClr val="FFC489"/>
                </a:solidFill>
              </a:rPr>
              <a:t>Guan</a:t>
            </a:r>
            <a:r>
              <a:rPr lang="ru-RU" sz="2800" u="sng" dirty="0">
                <a:solidFill>
                  <a:srgbClr val="FFC489"/>
                </a:solidFill>
              </a:rPr>
              <a:t> </a:t>
            </a:r>
            <a:r>
              <a:rPr lang="ru-RU" sz="2800" u="sng" dirty="0" err="1">
                <a:solidFill>
                  <a:srgbClr val="FFC489"/>
                </a:solidFill>
              </a:rPr>
              <a:t>et</a:t>
            </a:r>
            <a:r>
              <a:rPr lang="ru-RU" sz="2800" u="sng" dirty="0">
                <a:solidFill>
                  <a:srgbClr val="FFC489"/>
                </a:solidFill>
              </a:rPr>
              <a:t> </a:t>
            </a:r>
            <a:r>
              <a:rPr lang="ru-RU" sz="2800" u="sng" dirty="0" err="1">
                <a:solidFill>
                  <a:srgbClr val="FFC489"/>
                </a:solidFill>
              </a:rPr>
              <a:t>al</a:t>
            </a:r>
            <a:r>
              <a:rPr lang="ru-RU" sz="2800" u="sng" dirty="0" smtClean="0">
                <a:solidFill>
                  <a:srgbClr val="FFC489"/>
                </a:solidFill>
              </a:rPr>
              <a:t>., 2020</a:t>
            </a:r>
            <a:r>
              <a:rPr lang="ru-RU" sz="2800" dirty="0" smtClean="0">
                <a:solidFill>
                  <a:srgbClr val="FFF4D9"/>
                </a:solidFill>
              </a:rPr>
              <a:t>).</a:t>
            </a:r>
          </a:p>
          <a:p>
            <a:r>
              <a:rPr lang="ru-RU" sz="2800" dirty="0">
                <a:solidFill>
                  <a:srgbClr val="FFF4D9"/>
                </a:solidFill>
              </a:rPr>
              <a:t/>
            </a:r>
            <a:br>
              <a:rPr lang="ru-RU" sz="2800" dirty="0">
                <a:solidFill>
                  <a:srgbClr val="FFF4D9"/>
                </a:solidFill>
              </a:rPr>
            </a:br>
            <a:r>
              <a:rPr lang="ru-RU" sz="2800" dirty="0" smtClean="0">
                <a:solidFill>
                  <a:srgbClr val="FFF4D9"/>
                </a:solidFill>
              </a:rPr>
              <a:t>• У </a:t>
            </a:r>
            <a:r>
              <a:rPr lang="ru-RU" sz="2800" dirty="0">
                <a:solidFill>
                  <a:srgbClr val="FFF4D9"/>
                </a:solidFill>
              </a:rPr>
              <a:t>пациентов, поступивших с COVID-19, возможно наслоение бактериальной </a:t>
            </a:r>
            <a:r>
              <a:rPr lang="ru-RU" sz="2800" dirty="0" smtClean="0">
                <a:solidFill>
                  <a:srgbClr val="FFF4D9"/>
                </a:solidFill>
              </a:rPr>
              <a:t>инфекции</a:t>
            </a:r>
          </a:p>
          <a:p>
            <a:endParaRPr lang="ru-RU" sz="2800" dirty="0">
              <a:solidFill>
                <a:srgbClr val="FFF4D9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F4D9"/>
                </a:solidFill>
              </a:rPr>
              <a:t> При повышении </a:t>
            </a:r>
            <a:r>
              <a:rPr lang="ru-RU" sz="2800" dirty="0" err="1" smtClean="0">
                <a:solidFill>
                  <a:srgbClr val="FFF4D9"/>
                </a:solidFill>
              </a:rPr>
              <a:t>прокальцитонина</a:t>
            </a:r>
            <a:r>
              <a:rPr lang="ru-RU" sz="2800" dirty="0" smtClean="0">
                <a:solidFill>
                  <a:srgbClr val="FFF4D9"/>
                </a:solidFill>
              </a:rPr>
              <a:t> можно предположить альтернативный диагноз (например, бактериальную пневмонию). </a:t>
            </a:r>
          </a:p>
          <a:p>
            <a:r>
              <a:rPr lang="ru-RU" sz="2000" dirty="0" smtClean="0">
                <a:solidFill>
                  <a:srgbClr val="FFC489"/>
                </a:solidFill>
              </a:rPr>
              <a:t>		чувствительность </a:t>
            </a:r>
            <a:r>
              <a:rPr lang="ru-RU" sz="2000" dirty="0">
                <a:solidFill>
                  <a:srgbClr val="FFC489"/>
                </a:solidFill>
              </a:rPr>
              <a:t>55% (95% </a:t>
            </a:r>
            <a:r>
              <a:rPr lang="ru-RU" sz="2000" dirty="0" err="1">
                <a:solidFill>
                  <a:srgbClr val="FFC489"/>
                </a:solidFill>
              </a:rPr>
              <a:t>Ди</a:t>
            </a:r>
            <a:r>
              <a:rPr lang="ru-RU" sz="2000" dirty="0">
                <a:solidFill>
                  <a:srgbClr val="FFC489"/>
                </a:solidFill>
              </a:rPr>
              <a:t>, 37-71</a:t>
            </a:r>
            <a:r>
              <a:rPr lang="ru-RU" sz="2000" dirty="0" smtClean="0">
                <a:solidFill>
                  <a:srgbClr val="FFC489"/>
                </a:solidFill>
              </a:rPr>
              <a:t>%),</a:t>
            </a:r>
          </a:p>
          <a:p>
            <a:r>
              <a:rPr lang="ru-RU" sz="2000" dirty="0" smtClean="0">
                <a:solidFill>
                  <a:srgbClr val="FFC489"/>
                </a:solidFill>
              </a:rPr>
              <a:t>		 специфичность - </a:t>
            </a:r>
            <a:r>
              <a:rPr lang="ru-RU" sz="2000" dirty="0">
                <a:solidFill>
                  <a:srgbClr val="FFC489"/>
                </a:solidFill>
              </a:rPr>
              <a:t>76% (95% </a:t>
            </a:r>
            <a:r>
              <a:rPr lang="ru-RU" sz="2000" dirty="0" err="1">
                <a:solidFill>
                  <a:srgbClr val="FFC489"/>
                </a:solidFill>
              </a:rPr>
              <a:t>Ди</a:t>
            </a:r>
            <a:r>
              <a:rPr lang="ru-RU" sz="2000" dirty="0">
                <a:solidFill>
                  <a:srgbClr val="FFC489"/>
                </a:solidFill>
              </a:rPr>
              <a:t>, 62-86</a:t>
            </a:r>
            <a:r>
              <a:rPr lang="ru-RU" sz="2000" dirty="0" smtClean="0">
                <a:solidFill>
                  <a:srgbClr val="FFC489"/>
                </a:solidFill>
              </a:rPr>
              <a:t>% 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480"/>
            <a:ext cx="864096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Принципы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антибактериальной терапии у пациентов с COVID 19  и пневмонией</a:t>
            </a:r>
          </a:p>
          <a:p>
            <a:endParaRPr lang="ru-RU" sz="2400" b="1" dirty="0" smtClean="0">
              <a:solidFill>
                <a:srgbClr val="FFC489"/>
              </a:solidFill>
            </a:endParaRPr>
          </a:p>
          <a:p>
            <a:pPr marL="342900" indent="-342900">
              <a:buAutoNum type="arabicPeriod"/>
            </a:pPr>
            <a:endParaRPr lang="ru-RU" sz="2400" dirty="0" smtClean="0">
              <a:solidFill>
                <a:srgbClr val="FFECBD"/>
              </a:solidFill>
            </a:endParaRPr>
          </a:p>
          <a:p>
            <a:pPr algn="r"/>
            <a:endParaRPr lang="ru-RU" dirty="0" smtClean="0">
              <a:solidFill>
                <a:srgbClr val="FFC000"/>
              </a:solidFill>
            </a:endParaRPr>
          </a:p>
          <a:p>
            <a:pPr algn="just"/>
            <a:r>
              <a:rPr lang="ru-RU" sz="2400" dirty="0" smtClean="0">
                <a:solidFill>
                  <a:srgbClr val="FFC000"/>
                </a:solidFill>
              </a:rPr>
              <a:t>Выбор антибиотика должен определяться вероятной этиологией пневмонии, при этом необходимо учитывать вероятность:</a:t>
            </a:r>
          </a:p>
          <a:p>
            <a:pPr algn="just"/>
            <a:endParaRPr lang="ru-RU" sz="2400" dirty="0" smtClean="0">
              <a:solidFill>
                <a:srgbClr val="FFC000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489"/>
                </a:solidFill>
              </a:rPr>
              <a:t> внебольничной флоры  при внебольничной пневмонии (до 48  часов госпитализации) и  ранней госпитальной пневмонии от 2 до 4 дней госпитализации</a:t>
            </a:r>
          </a:p>
          <a:p>
            <a:pPr lvl="1" algn="just">
              <a:buFont typeface="Arial" pitchFamily="34" charset="0"/>
              <a:buChar char="•"/>
            </a:pPr>
            <a:endParaRPr lang="ru-RU" sz="2400" dirty="0" smtClean="0">
              <a:solidFill>
                <a:srgbClr val="FFC489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489"/>
                </a:solidFill>
              </a:rPr>
              <a:t> </a:t>
            </a:r>
            <a:r>
              <a:rPr lang="ru-RU" sz="2400" dirty="0" err="1" smtClean="0">
                <a:solidFill>
                  <a:srgbClr val="FFC489"/>
                </a:solidFill>
              </a:rPr>
              <a:t>нозокомиальных</a:t>
            </a:r>
            <a:r>
              <a:rPr lang="ru-RU" sz="2400" dirty="0" smtClean="0">
                <a:solidFill>
                  <a:srgbClr val="FFC489"/>
                </a:solidFill>
              </a:rPr>
              <a:t> возбудителей при  поздней госпитальной пневмонии - более 4 дней от момента  госпитализации, </a:t>
            </a:r>
          </a:p>
          <a:p>
            <a:pPr lvl="1" algn="just">
              <a:buFont typeface="Arial" pitchFamily="34" charset="0"/>
              <a:buChar char="•"/>
            </a:pPr>
            <a:endParaRPr lang="ru-RU" sz="2400" dirty="0" smtClean="0">
              <a:solidFill>
                <a:srgbClr val="FFC489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489"/>
                </a:solidFill>
              </a:rPr>
              <a:t> </a:t>
            </a:r>
            <a:r>
              <a:rPr lang="ru-RU" sz="2400" dirty="0" err="1" smtClean="0">
                <a:solidFill>
                  <a:srgbClr val="FFC489"/>
                </a:solidFill>
              </a:rPr>
              <a:t>полирезистентной</a:t>
            </a:r>
            <a:r>
              <a:rPr lang="ru-RU" sz="2400" dirty="0" smtClean="0">
                <a:solidFill>
                  <a:srgbClr val="FFC489"/>
                </a:solidFill>
              </a:rPr>
              <a:t> флоры - ИВЛ </a:t>
            </a:r>
            <a:endParaRPr lang="ru-RU" sz="2400" dirty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57527"/>
            <a:ext cx="5328592" cy="1143636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61592"/>
            <a:ext cx="8064896" cy="106335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0475" y="3332730"/>
            <a:ext cx="2786800" cy="333663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79713" y="323945"/>
            <a:ext cx="5433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4D9"/>
                </a:solidFill>
              </a:rPr>
              <a:t>Возбудители внебольничной</a:t>
            </a:r>
          </a:p>
          <a:p>
            <a:pPr algn="ctr"/>
            <a:r>
              <a:rPr lang="ru-RU" sz="3200" dirty="0" smtClean="0">
                <a:solidFill>
                  <a:srgbClr val="FFF4D9"/>
                </a:solidFill>
              </a:rPr>
              <a:t> пневмонии</a:t>
            </a:r>
            <a:endParaRPr lang="ru-RU" sz="3200" dirty="0">
              <a:solidFill>
                <a:srgbClr val="FFF4D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0676" y="3389711"/>
            <a:ext cx="2685351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FFF4D9"/>
                </a:solidFill>
              </a:rPr>
              <a:t>Бактериальные</a:t>
            </a:r>
          </a:p>
          <a:p>
            <a:endParaRPr lang="ru-RU" i="1" dirty="0" smtClean="0">
              <a:solidFill>
                <a:srgbClr val="FFC000"/>
              </a:solidFill>
            </a:endParaRPr>
          </a:p>
          <a:p>
            <a:r>
              <a:rPr lang="it-IT" sz="2800" b="1" i="1" dirty="0" smtClean="0">
                <a:solidFill>
                  <a:srgbClr val="FFC000"/>
                </a:solidFill>
              </a:rPr>
              <a:t>S</a:t>
            </a:r>
            <a:r>
              <a:rPr lang="ru-RU" sz="2800" b="1" i="1" dirty="0" smtClean="0">
                <a:solidFill>
                  <a:srgbClr val="FFC000"/>
                </a:solidFill>
              </a:rPr>
              <a:t>.</a:t>
            </a:r>
            <a:r>
              <a:rPr lang="it-IT" sz="2800" b="1" i="1" dirty="0" smtClean="0">
                <a:solidFill>
                  <a:srgbClr val="FFC000"/>
                </a:solidFill>
              </a:rPr>
              <a:t> </a:t>
            </a:r>
            <a:r>
              <a:rPr lang="it-IT" sz="2800" b="1" i="1" dirty="0">
                <a:solidFill>
                  <a:srgbClr val="FFC000"/>
                </a:solidFill>
              </a:rPr>
              <a:t>pneumoniae</a:t>
            </a:r>
            <a:endParaRPr lang="ru-RU" sz="2800" b="1" i="1" dirty="0" smtClean="0">
              <a:solidFill>
                <a:srgbClr val="FFC000"/>
              </a:solidFill>
            </a:endParaRPr>
          </a:p>
          <a:p>
            <a:r>
              <a:rPr lang="it-IT" sz="2800" b="1" i="1" dirty="0" smtClean="0">
                <a:solidFill>
                  <a:srgbClr val="FFC000"/>
                </a:solidFill>
              </a:rPr>
              <a:t>H</a:t>
            </a:r>
            <a:r>
              <a:rPr lang="ru-RU" sz="2800" b="1" i="1" dirty="0" smtClean="0">
                <a:solidFill>
                  <a:srgbClr val="FFC000"/>
                </a:solidFill>
              </a:rPr>
              <a:t>.</a:t>
            </a:r>
            <a:r>
              <a:rPr lang="it-IT" sz="2800" b="1" i="1" dirty="0" smtClean="0">
                <a:solidFill>
                  <a:srgbClr val="FFC000"/>
                </a:solidFill>
              </a:rPr>
              <a:t>influenzae</a:t>
            </a:r>
            <a:endParaRPr lang="ru-RU" sz="2800" b="1" i="1" dirty="0" smtClean="0">
              <a:solidFill>
                <a:srgbClr val="FFC000"/>
              </a:solidFill>
            </a:endParaRPr>
          </a:p>
          <a:p>
            <a:r>
              <a:rPr lang="it-IT" i="1" dirty="0" smtClean="0">
                <a:solidFill>
                  <a:srgbClr val="FFC000"/>
                </a:solidFill>
              </a:rPr>
              <a:t>S</a:t>
            </a:r>
            <a:r>
              <a:rPr lang="ru-RU" i="1" dirty="0" smtClean="0">
                <a:solidFill>
                  <a:srgbClr val="FFC000"/>
                </a:solidFill>
              </a:rPr>
              <a:t>.</a:t>
            </a:r>
            <a:r>
              <a:rPr lang="it-IT" i="1" dirty="0" smtClean="0">
                <a:solidFill>
                  <a:srgbClr val="FFC000"/>
                </a:solidFill>
              </a:rPr>
              <a:t> aureus</a:t>
            </a:r>
            <a:endParaRPr lang="ru-RU" i="1" dirty="0" smtClean="0">
              <a:solidFill>
                <a:srgbClr val="FFC000"/>
              </a:solidFill>
            </a:endParaRPr>
          </a:p>
          <a:p>
            <a:r>
              <a:rPr lang="it-IT" i="1" dirty="0" smtClean="0">
                <a:solidFill>
                  <a:srgbClr val="FFC000"/>
                </a:solidFill>
              </a:rPr>
              <a:t>Group A Streptococci</a:t>
            </a:r>
          </a:p>
          <a:p>
            <a:r>
              <a:rPr lang="en-US" i="1" dirty="0" smtClean="0">
                <a:solidFill>
                  <a:srgbClr val="FFC000"/>
                </a:solidFill>
              </a:rPr>
              <a:t>M</a:t>
            </a:r>
            <a:r>
              <a:rPr lang="ru-RU" i="1" dirty="0" smtClean="0">
                <a:solidFill>
                  <a:srgbClr val="FFC000"/>
                </a:solidFill>
              </a:rPr>
              <a:t>.</a:t>
            </a:r>
            <a:r>
              <a:rPr lang="en-US" i="1" dirty="0" smtClean="0">
                <a:solidFill>
                  <a:srgbClr val="FFC000"/>
                </a:solidFill>
              </a:rPr>
              <a:t> </a:t>
            </a:r>
            <a:r>
              <a:rPr lang="en-US" i="1" dirty="0" err="1" smtClean="0">
                <a:solidFill>
                  <a:srgbClr val="FFC000"/>
                </a:solidFill>
              </a:rPr>
              <a:t>catarrhalis</a:t>
            </a:r>
            <a:endParaRPr lang="en-US" i="1" dirty="0" smtClean="0">
              <a:solidFill>
                <a:srgbClr val="FFC000"/>
              </a:solidFill>
            </a:endParaRPr>
          </a:p>
          <a:p>
            <a:r>
              <a:rPr lang="en-US" i="1" dirty="0" smtClean="0">
                <a:solidFill>
                  <a:srgbClr val="FFC000"/>
                </a:solidFill>
              </a:rPr>
              <a:t>M</a:t>
            </a:r>
            <a:r>
              <a:rPr lang="ru-RU" i="1" dirty="0" smtClean="0">
                <a:solidFill>
                  <a:srgbClr val="FFC000"/>
                </a:solidFill>
              </a:rPr>
              <a:t>.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it-IT" i="1" dirty="0" smtClean="0">
                <a:solidFill>
                  <a:srgbClr val="FFC000"/>
                </a:solidFill>
              </a:rPr>
              <a:t>pneumoniae</a:t>
            </a:r>
          </a:p>
          <a:p>
            <a:r>
              <a:rPr lang="it-IT" i="1" dirty="0" smtClean="0">
                <a:solidFill>
                  <a:srgbClr val="FFC000"/>
                </a:solidFill>
              </a:rPr>
              <a:t>C</a:t>
            </a:r>
            <a:r>
              <a:rPr lang="ru-RU" i="1" dirty="0" smtClean="0">
                <a:solidFill>
                  <a:srgbClr val="FFC000"/>
                </a:solidFill>
              </a:rPr>
              <a:t>.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i="1" dirty="0" smtClean="0">
                <a:solidFill>
                  <a:srgbClr val="FFC000"/>
                </a:solidFill>
              </a:rPr>
              <a:t>pneumoniae</a:t>
            </a:r>
          </a:p>
          <a:p>
            <a:r>
              <a:rPr lang="it-IT" i="1" dirty="0">
                <a:solidFill>
                  <a:srgbClr val="FFC000"/>
                </a:solidFill>
              </a:rPr>
              <a:t>Legionella</a:t>
            </a:r>
            <a:r>
              <a:rPr lang="it-IT" dirty="0">
                <a:solidFill>
                  <a:srgbClr val="FFC000"/>
                </a:solidFill>
              </a:rPr>
              <a:t> spp.</a:t>
            </a:r>
            <a:endParaRPr lang="en-US" i="1" dirty="0" smtClean="0">
              <a:solidFill>
                <a:srgbClr val="FFC000"/>
              </a:solidFill>
            </a:endParaRPr>
          </a:p>
          <a:p>
            <a:endParaRPr lang="ru-RU" i="1" dirty="0" smtClean="0">
              <a:solidFill>
                <a:srgbClr val="FFC000"/>
              </a:solidFill>
            </a:endParaRPr>
          </a:p>
          <a:p>
            <a:r>
              <a:rPr lang="en-US" dirty="0"/>
              <a:t>	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3356992"/>
            <a:ext cx="2830506" cy="295232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71092" y="3332730"/>
            <a:ext cx="2780692" cy="3192614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131840" y="3410635"/>
            <a:ext cx="283050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bg1"/>
                </a:solidFill>
              </a:rPr>
              <a:t>Вирусные</a:t>
            </a:r>
            <a:endParaRPr lang="en-US" sz="2800" i="1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Вирусы гриппа </a:t>
            </a:r>
            <a:r>
              <a:rPr lang="en-US" dirty="0" smtClean="0">
                <a:solidFill>
                  <a:srgbClr val="FFC000"/>
                </a:solidFill>
              </a:rPr>
              <a:t> A</a:t>
            </a:r>
            <a:r>
              <a:rPr lang="ru-RU" dirty="0" smtClean="0">
                <a:solidFill>
                  <a:srgbClr val="FFC000"/>
                </a:solidFill>
              </a:rPr>
              <a:t> и</a:t>
            </a:r>
            <a:r>
              <a:rPr lang="en-US" dirty="0" smtClean="0">
                <a:solidFill>
                  <a:srgbClr val="FFC000"/>
                </a:solidFill>
              </a:rPr>
              <a:t>  B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РС-вирус</a:t>
            </a:r>
          </a:p>
          <a:p>
            <a:r>
              <a:rPr lang="ru-RU" dirty="0" err="1" smtClean="0">
                <a:solidFill>
                  <a:srgbClr val="FFC000"/>
                </a:solidFill>
              </a:rPr>
              <a:t>Герпесвирусы</a:t>
            </a:r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Аденовирус</a:t>
            </a:r>
          </a:p>
          <a:p>
            <a:r>
              <a:rPr lang="ru-RU" sz="2800" dirty="0" smtClean="0">
                <a:solidFill>
                  <a:srgbClr val="FFC000"/>
                </a:solidFill>
              </a:rPr>
              <a:t>Некоторые  </a:t>
            </a:r>
            <a:r>
              <a:rPr lang="ru-RU" sz="2800" dirty="0" err="1" smtClean="0">
                <a:solidFill>
                  <a:srgbClr val="FFC000"/>
                </a:solidFill>
              </a:rPr>
              <a:t>короновирусы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1092" y="3448161"/>
            <a:ext cx="276577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FFF4D9"/>
                </a:solidFill>
              </a:rPr>
              <a:t>Редкие бактериальные возбудители</a:t>
            </a:r>
          </a:p>
          <a:p>
            <a:endParaRPr lang="ru-RU" sz="2800" i="1" dirty="0" smtClean="0">
              <a:solidFill>
                <a:srgbClr val="FFF4D9"/>
              </a:solidFill>
            </a:endParaRPr>
          </a:p>
          <a:p>
            <a:r>
              <a:rPr lang="it-IT" i="1" dirty="0">
                <a:solidFill>
                  <a:srgbClr val="FFC000"/>
                </a:solidFill>
              </a:rPr>
              <a:t>Pseudomonas </a:t>
            </a:r>
            <a:r>
              <a:rPr lang="it-IT" i="1" dirty="0" smtClean="0">
                <a:solidFill>
                  <a:srgbClr val="FFC000"/>
                </a:solidFill>
              </a:rPr>
              <a:t>aeruginosa</a:t>
            </a:r>
            <a:endParaRPr lang="ru-RU" i="1" dirty="0" smtClean="0">
              <a:solidFill>
                <a:srgbClr val="FFC000"/>
              </a:solidFill>
            </a:endParaRPr>
          </a:p>
          <a:p>
            <a:r>
              <a:rPr lang="it-IT" i="1" dirty="0" smtClean="0">
                <a:solidFill>
                  <a:srgbClr val="FFC000"/>
                </a:solidFill>
              </a:rPr>
              <a:t>MRSA</a:t>
            </a:r>
            <a:endParaRPr lang="ru-RU" i="1" dirty="0" smtClean="0">
              <a:solidFill>
                <a:srgbClr val="FFC000"/>
              </a:solidFill>
            </a:endParaRPr>
          </a:p>
          <a:p>
            <a:r>
              <a:rPr lang="it-IT" dirty="0" smtClean="0">
                <a:solidFill>
                  <a:srgbClr val="FFC000"/>
                </a:solidFill>
              </a:rPr>
              <a:t>Enterobacte</a:t>
            </a:r>
            <a:r>
              <a:rPr lang="en-US" dirty="0" err="1" smtClean="0">
                <a:solidFill>
                  <a:srgbClr val="FFC000"/>
                </a:solidFill>
              </a:rPr>
              <a:t>riaceae</a:t>
            </a:r>
            <a:r>
              <a:rPr lang="en-US" dirty="0" smtClean="0">
                <a:solidFill>
                  <a:srgbClr val="FFC000"/>
                </a:solidFill>
              </a:rPr>
              <a:t> – </a:t>
            </a:r>
            <a:r>
              <a:rPr lang="ru-RU" dirty="0" smtClean="0">
                <a:solidFill>
                  <a:srgbClr val="FFC000"/>
                </a:solidFill>
              </a:rPr>
              <a:t>БЛРС продуцирующие</a:t>
            </a:r>
            <a:endParaRPr lang="ru-RU" i="1" dirty="0" smtClean="0">
              <a:solidFill>
                <a:srgbClr val="FFC000"/>
              </a:solidFill>
            </a:endParaRPr>
          </a:p>
          <a:p>
            <a:endParaRPr lang="ru-RU" sz="2800" i="1" dirty="0">
              <a:solidFill>
                <a:srgbClr val="FFF4D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1793103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4D9"/>
                </a:solidFill>
              </a:rPr>
              <a:t>Факторы, определяющие этиологию:  эпидемиологические факторы, пол, возраст, сопутствующая патология</a:t>
            </a:r>
            <a:endParaRPr lang="ru-RU" sz="2400" b="1" dirty="0">
              <a:solidFill>
                <a:srgbClr val="FFF4D9"/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2" idx="2"/>
          </p:cNvCxnSpPr>
          <p:nvPr/>
        </p:nvCxnSpPr>
        <p:spPr>
          <a:xfrm>
            <a:off x="4644008" y="1401163"/>
            <a:ext cx="0" cy="3919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558975" y="2924944"/>
            <a:ext cx="0" cy="3919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96408" y="2924944"/>
            <a:ext cx="0" cy="3919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948264" y="2924944"/>
            <a:ext cx="0" cy="3919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31841" y="6525344"/>
            <a:ext cx="5805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dirty="0" err="1" smtClean="0">
                <a:solidFill>
                  <a:srgbClr val="FFC489"/>
                </a:solidFill>
              </a:rPr>
              <a:t>Heneghan</a:t>
            </a:r>
            <a:r>
              <a:rPr lang="ru-RU" sz="1400" dirty="0" smtClean="0">
                <a:solidFill>
                  <a:srgbClr val="FFC489"/>
                </a:solidFill>
              </a:rPr>
              <a:t> С</a:t>
            </a:r>
            <a:r>
              <a:rPr lang="en-US" sz="1400" dirty="0" smtClean="0">
                <a:solidFill>
                  <a:srgbClr val="FFC489"/>
                </a:solidFill>
              </a:rPr>
              <a:t>. et al. </a:t>
            </a:r>
            <a:r>
              <a:rPr lang="en-US" sz="1400" dirty="0">
                <a:solidFill>
                  <a:srgbClr val="FFC489"/>
                </a:solidFill>
              </a:rPr>
              <a:t>Differentiating viral from bacterial </a:t>
            </a:r>
            <a:r>
              <a:rPr lang="en-US" sz="1400" dirty="0" smtClean="0">
                <a:solidFill>
                  <a:srgbClr val="FFC489"/>
                </a:solidFill>
              </a:rPr>
              <a:t>pneumonia. 04/ 2020</a:t>
            </a:r>
            <a:endParaRPr lang="ru-RU" sz="1400" dirty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77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480"/>
            <a:ext cx="864096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Принципы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антибактериальной терапии у пациентов с COVID 19  и пневмонией</a:t>
            </a:r>
            <a:endParaRPr lang="ru-RU" sz="2400" b="1" dirty="0" smtClean="0">
              <a:solidFill>
                <a:srgbClr val="FFC489"/>
              </a:solidFill>
            </a:endParaRPr>
          </a:p>
          <a:p>
            <a:pPr algn="r"/>
            <a:endParaRPr lang="ru-RU" dirty="0" smtClean="0">
              <a:solidFill>
                <a:srgbClr val="FFC000"/>
              </a:solidFill>
            </a:endParaRPr>
          </a:p>
          <a:p>
            <a:pPr algn="just"/>
            <a:r>
              <a:rPr lang="ru-RU" sz="2400" dirty="0" smtClean="0">
                <a:solidFill>
                  <a:srgbClr val="FFC000"/>
                </a:solidFill>
              </a:rPr>
              <a:t>Выбор антибиотика  при </a:t>
            </a:r>
            <a:r>
              <a:rPr lang="ru-RU" sz="2400" dirty="0" smtClean="0">
                <a:solidFill>
                  <a:srgbClr val="FFC489"/>
                </a:solidFill>
              </a:rPr>
              <a:t>внебольничной пневмонии (до 48  часов госпитализации) и  ранней госпитальной пневмонии от 2 до 4 дней госпитализации.</a:t>
            </a:r>
          </a:p>
          <a:p>
            <a:pPr algn="just"/>
            <a:endParaRPr lang="ru-RU" sz="2400" dirty="0">
              <a:solidFill>
                <a:srgbClr val="FFC489"/>
              </a:solidFill>
            </a:endParaRPr>
          </a:p>
          <a:p>
            <a:pPr marL="0" lvl="1"/>
            <a:r>
              <a:rPr lang="ru-RU" sz="2400" dirty="0">
                <a:solidFill>
                  <a:srgbClr val="FFC489"/>
                </a:solidFill>
              </a:rPr>
              <a:t>Основные возбудители </a:t>
            </a:r>
            <a:r>
              <a:rPr lang="ru-RU" sz="2400" dirty="0" smtClean="0">
                <a:solidFill>
                  <a:srgbClr val="FFC489"/>
                </a:solidFill>
              </a:rPr>
              <a:t>у </a:t>
            </a:r>
            <a:r>
              <a:rPr lang="ru-RU" sz="2400" dirty="0">
                <a:solidFill>
                  <a:srgbClr val="FFC489"/>
                </a:solidFill>
              </a:rPr>
              <a:t>пациентов </a:t>
            </a:r>
            <a:r>
              <a:rPr lang="ru-RU" sz="2400" dirty="0">
                <a:solidFill>
                  <a:srgbClr val="FFC000"/>
                </a:solidFill>
              </a:rPr>
              <a:t>без факторов риска   резистентной </a:t>
            </a:r>
            <a:r>
              <a:rPr lang="ru-RU" sz="2400" dirty="0" smtClean="0">
                <a:solidFill>
                  <a:srgbClr val="FFC000"/>
                </a:solidFill>
              </a:rPr>
              <a:t>флоры</a:t>
            </a:r>
            <a:r>
              <a:rPr lang="ru-RU" sz="2400" dirty="0" smtClean="0">
                <a:solidFill>
                  <a:srgbClr val="FFC489"/>
                </a:solidFill>
              </a:rPr>
              <a:t> : </a:t>
            </a:r>
            <a:r>
              <a:rPr lang="it-IT" sz="2400" b="1" i="1" dirty="0">
                <a:solidFill>
                  <a:srgbClr val="FFC000"/>
                </a:solidFill>
              </a:rPr>
              <a:t>S</a:t>
            </a:r>
            <a:r>
              <a:rPr lang="ru-RU" sz="2400" b="1" i="1" dirty="0">
                <a:solidFill>
                  <a:srgbClr val="FFC000"/>
                </a:solidFill>
              </a:rPr>
              <a:t>.</a:t>
            </a:r>
            <a:r>
              <a:rPr lang="it-IT" sz="2400" b="1" i="1" dirty="0">
                <a:solidFill>
                  <a:srgbClr val="FFC000"/>
                </a:solidFill>
              </a:rPr>
              <a:t> </a:t>
            </a:r>
            <a:r>
              <a:rPr lang="it-IT" sz="2400" b="1" i="1" dirty="0" smtClean="0">
                <a:solidFill>
                  <a:srgbClr val="FFC000"/>
                </a:solidFill>
              </a:rPr>
              <a:t>pneumoniae</a:t>
            </a:r>
            <a:r>
              <a:rPr lang="ru-RU" sz="2400" b="1" i="1" dirty="0" smtClean="0">
                <a:solidFill>
                  <a:srgbClr val="FFC000"/>
                </a:solidFill>
              </a:rPr>
              <a:t>, </a:t>
            </a:r>
            <a:r>
              <a:rPr lang="it-IT" sz="2400" b="1" i="1" dirty="0" smtClean="0">
                <a:solidFill>
                  <a:srgbClr val="FFC000"/>
                </a:solidFill>
              </a:rPr>
              <a:t>H</a:t>
            </a:r>
            <a:r>
              <a:rPr lang="ru-RU" sz="2400" b="1" i="1" dirty="0">
                <a:solidFill>
                  <a:srgbClr val="FFC000"/>
                </a:solidFill>
              </a:rPr>
              <a:t>.</a:t>
            </a:r>
            <a:r>
              <a:rPr lang="it-IT" sz="2400" b="1" i="1" dirty="0" smtClean="0">
                <a:solidFill>
                  <a:srgbClr val="FFC000"/>
                </a:solidFill>
              </a:rPr>
              <a:t>influenzae</a:t>
            </a:r>
            <a:endParaRPr lang="ru-RU" sz="2400" b="1" i="1" dirty="0" smtClean="0">
              <a:solidFill>
                <a:srgbClr val="FFC000"/>
              </a:solidFill>
            </a:endParaRPr>
          </a:p>
          <a:p>
            <a:pPr marL="0" lvl="1"/>
            <a:endParaRPr lang="ru-RU" sz="2400" b="1" i="1" dirty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C000"/>
                </a:solidFill>
              </a:rPr>
              <a:t>Антибактериальная терапия </a:t>
            </a:r>
            <a:r>
              <a:rPr lang="ru-RU" sz="2800" dirty="0" smtClean="0">
                <a:solidFill>
                  <a:srgbClr val="FFC000"/>
                </a:solidFill>
              </a:rPr>
              <a:t>: 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ru-RU" sz="2400" dirty="0">
                <a:solidFill>
                  <a:srgbClr val="FFC489"/>
                </a:solidFill>
              </a:rPr>
              <a:t>амоксициллин/</a:t>
            </a:r>
            <a:r>
              <a:rPr lang="ru-RU" sz="2400" dirty="0" err="1">
                <a:solidFill>
                  <a:srgbClr val="FFC489"/>
                </a:solidFill>
              </a:rPr>
              <a:t>клавуланат</a:t>
            </a:r>
            <a:r>
              <a:rPr lang="ru-RU" sz="2400" dirty="0">
                <a:solidFill>
                  <a:srgbClr val="FFC489"/>
                </a:solidFill>
              </a:rPr>
              <a:t> внутривенно по 1,2 г 3 раза в сутки – 7-10 дней; </a:t>
            </a:r>
          </a:p>
          <a:p>
            <a:r>
              <a:rPr lang="ru-RU" sz="2400" dirty="0" err="1">
                <a:solidFill>
                  <a:srgbClr val="FFC489"/>
                </a:solidFill>
              </a:rPr>
              <a:t>цефтриаксон</a:t>
            </a:r>
            <a:r>
              <a:rPr lang="ru-RU" sz="2400" dirty="0">
                <a:solidFill>
                  <a:srgbClr val="FFC489"/>
                </a:solidFill>
              </a:rPr>
              <a:t> внутривенно по 2 г 2 раза в сутки 7-10 дней</a:t>
            </a:r>
          </a:p>
          <a:p>
            <a:pPr marL="0" lvl="1"/>
            <a:r>
              <a:rPr lang="ru-RU" sz="2400" dirty="0" smtClean="0">
                <a:solidFill>
                  <a:srgbClr val="FFC000"/>
                </a:solidFill>
              </a:rPr>
              <a:t>или  </a:t>
            </a:r>
            <a:r>
              <a:rPr lang="ru-RU" sz="2400" dirty="0">
                <a:solidFill>
                  <a:srgbClr val="FFC000"/>
                </a:solidFill>
              </a:rPr>
              <a:t>респираторные </a:t>
            </a:r>
            <a:r>
              <a:rPr lang="ru-RU" sz="2400" dirty="0" err="1" smtClean="0">
                <a:solidFill>
                  <a:srgbClr val="FFC000"/>
                </a:solidFill>
              </a:rPr>
              <a:t>фторхинолоны</a:t>
            </a:r>
            <a:r>
              <a:rPr lang="ru-RU" sz="2400" dirty="0" smtClean="0">
                <a:solidFill>
                  <a:srgbClr val="FFC000"/>
                </a:solidFill>
              </a:rPr>
              <a:t>  ( </a:t>
            </a:r>
            <a:r>
              <a:rPr lang="ru-RU" sz="2400" dirty="0" err="1">
                <a:solidFill>
                  <a:srgbClr val="FFC489"/>
                </a:solidFill>
              </a:rPr>
              <a:t>левофлоксацин</a:t>
            </a:r>
            <a:r>
              <a:rPr lang="ru-RU" sz="2400" dirty="0" smtClean="0">
                <a:solidFill>
                  <a:srgbClr val="FFC000"/>
                </a:solidFill>
              </a:rPr>
              <a:t>  </a:t>
            </a:r>
            <a:r>
              <a:rPr lang="ru-RU" sz="2400" dirty="0" smtClean="0">
                <a:solidFill>
                  <a:srgbClr val="FFC489"/>
                </a:solidFill>
              </a:rPr>
              <a:t>0,5-0,75  </a:t>
            </a:r>
            <a:r>
              <a:rPr lang="ru-RU" sz="2400" dirty="0">
                <a:solidFill>
                  <a:srgbClr val="FFC489"/>
                </a:solidFill>
              </a:rPr>
              <a:t>г</a:t>
            </a:r>
            <a:r>
              <a:rPr lang="ru-RU" sz="2400" dirty="0" smtClean="0">
                <a:solidFill>
                  <a:srgbClr val="FFC000"/>
                </a:solidFill>
              </a:rPr>
              <a:t>  </a:t>
            </a:r>
            <a:r>
              <a:rPr lang="ru-RU" sz="2400" dirty="0">
                <a:solidFill>
                  <a:srgbClr val="FFC489"/>
                </a:solidFill>
              </a:rPr>
              <a:t>1 </a:t>
            </a:r>
            <a:r>
              <a:rPr lang="ru-RU" sz="2400" dirty="0" smtClean="0">
                <a:solidFill>
                  <a:srgbClr val="FFC489"/>
                </a:solidFill>
              </a:rPr>
              <a:t>раз </a:t>
            </a:r>
            <a:r>
              <a:rPr lang="ru-RU" sz="2400" dirty="0">
                <a:solidFill>
                  <a:srgbClr val="FFC489"/>
                </a:solidFill>
              </a:rPr>
              <a:t>в </a:t>
            </a:r>
            <a:r>
              <a:rPr lang="ru-RU" sz="2400" dirty="0" smtClean="0">
                <a:solidFill>
                  <a:srgbClr val="FFC489"/>
                </a:solidFill>
              </a:rPr>
              <a:t>сутки)</a:t>
            </a:r>
            <a:endParaRPr lang="ru-RU" sz="2400" dirty="0" smtClean="0">
              <a:solidFill>
                <a:srgbClr val="FFC000"/>
              </a:solidFill>
            </a:endParaRPr>
          </a:p>
          <a:p>
            <a:pPr marL="0" lvl="1"/>
            <a:endParaRPr lang="ru-RU" sz="2400" dirty="0" smtClean="0">
              <a:solidFill>
                <a:srgbClr val="FFC000"/>
              </a:solidFill>
            </a:endParaRPr>
          </a:p>
          <a:p>
            <a:pPr marL="0" lvl="1"/>
            <a:r>
              <a:rPr lang="ru-RU" sz="2400" dirty="0" smtClean="0">
                <a:solidFill>
                  <a:srgbClr val="FFC000"/>
                </a:solidFill>
              </a:rPr>
              <a:t>СТУПЕНЧАТАЯ ТЕРАПИЯ!!!</a:t>
            </a:r>
            <a:endParaRPr lang="ru-RU" sz="2400" dirty="0" smtClean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7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480"/>
            <a:ext cx="864096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Принципы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антибактериальной терапии у пациентов с COVID 19  и пневмонией</a:t>
            </a:r>
          </a:p>
          <a:p>
            <a:endParaRPr lang="ru-RU" sz="2400" b="1" dirty="0" smtClean="0">
              <a:solidFill>
                <a:srgbClr val="FFC489"/>
              </a:solidFill>
            </a:endParaRPr>
          </a:p>
          <a:p>
            <a:pPr marL="342900" indent="-342900">
              <a:buAutoNum type="arabicPeriod"/>
            </a:pPr>
            <a:endParaRPr lang="ru-RU" sz="2400" dirty="0" smtClean="0">
              <a:solidFill>
                <a:srgbClr val="FFECBD"/>
              </a:solidFill>
            </a:endParaRPr>
          </a:p>
          <a:p>
            <a:pPr algn="r"/>
            <a:endParaRPr lang="ru-RU" dirty="0" smtClean="0">
              <a:solidFill>
                <a:srgbClr val="FFC000"/>
              </a:solidFill>
            </a:endParaRPr>
          </a:p>
          <a:p>
            <a:pPr algn="just"/>
            <a:r>
              <a:rPr lang="ru-RU" sz="2400" dirty="0" smtClean="0">
                <a:solidFill>
                  <a:srgbClr val="FFC000"/>
                </a:solidFill>
              </a:rPr>
              <a:t>Выбор антибиотика  при </a:t>
            </a:r>
            <a:r>
              <a:rPr lang="ru-RU" sz="2400" dirty="0" smtClean="0">
                <a:solidFill>
                  <a:srgbClr val="FFC489"/>
                </a:solidFill>
              </a:rPr>
              <a:t>внебольничной пневмонии (до 48  часов госпитализации) и  ранней госпитальной пневмонии от 2 до 4 дней госпитализации.</a:t>
            </a:r>
          </a:p>
          <a:p>
            <a:pPr algn="just"/>
            <a:endParaRPr lang="ru-RU" sz="2400" dirty="0">
              <a:solidFill>
                <a:srgbClr val="FFC489"/>
              </a:solidFill>
            </a:endParaRPr>
          </a:p>
          <a:p>
            <a:r>
              <a:rPr lang="ru-RU" sz="2400" dirty="0">
                <a:solidFill>
                  <a:srgbClr val="FFC489"/>
                </a:solidFill>
              </a:rPr>
              <a:t>Основные возбудители </a:t>
            </a:r>
            <a:r>
              <a:rPr lang="ru-RU" sz="2400" dirty="0" smtClean="0">
                <a:solidFill>
                  <a:srgbClr val="FFC489"/>
                </a:solidFill>
              </a:rPr>
              <a:t>у </a:t>
            </a:r>
            <a:r>
              <a:rPr lang="ru-RU" sz="2400" dirty="0">
                <a:solidFill>
                  <a:srgbClr val="FFC489"/>
                </a:solidFill>
              </a:rPr>
              <a:t>пациентов </a:t>
            </a:r>
            <a:r>
              <a:rPr lang="ru-RU" sz="2400" dirty="0" smtClean="0">
                <a:solidFill>
                  <a:srgbClr val="FFC000"/>
                </a:solidFill>
              </a:rPr>
              <a:t> с наличием </a:t>
            </a:r>
            <a:r>
              <a:rPr lang="ru-RU" sz="2400" dirty="0">
                <a:solidFill>
                  <a:srgbClr val="FFC000"/>
                </a:solidFill>
              </a:rPr>
              <a:t>факторов риска   резистентной </a:t>
            </a:r>
            <a:r>
              <a:rPr lang="ru-RU" sz="2400" dirty="0" smtClean="0">
                <a:solidFill>
                  <a:srgbClr val="FFC000"/>
                </a:solidFill>
              </a:rPr>
              <a:t>флоры</a:t>
            </a:r>
            <a:r>
              <a:rPr lang="ru-RU" sz="2400" dirty="0" smtClean="0">
                <a:solidFill>
                  <a:srgbClr val="FFC489"/>
                </a:solidFill>
              </a:rPr>
              <a:t> :</a:t>
            </a:r>
          </a:p>
          <a:p>
            <a:r>
              <a:rPr lang="it-IT" sz="2800" b="1" i="1" dirty="0" smtClean="0">
                <a:solidFill>
                  <a:srgbClr val="FFC000"/>
                </a:solidFill>
              </a:rPr>
              <a:t>S</a:t>
            </a:r>
            <a:r>
              <a:rPr lang="ru-RU" sz="2800" b="1" i="1" dirty="0">
                <a:solidFill>
                  <a:srgbClr val="FFC000"/>
                </a:solidFill>
              </a:rPr>
              <a:t>.</a:t>
            </a:r>
            <a:r>
              <a:rPr lang="it-IT" sz="2800" b="1" i="1" dirty="0">
                <a:solidFill>
                  <a:srgbClr val="FFC000"/>
                </a:solidFill>
              </a:rPr>
              <a:t> </a:t>
            </a:r>
            <a:r>
              <a:rPr lang="it-IT" sz="2800" b="1" i="1" dirty="0" smtClean="0">
                <a:solidFill>
                  <a:srgbClr val="FFC000"/>
                </a:solidFill>
              </a:rPr>
              <a:t>pneumoniae</a:t>
            </a:r>
            <a:r>
              <a:rPr lang="ru-RU" sz="2800" b="1" i="1" dirty="0" smtClean="0">
                <a:solidFill>
                  <a:srgbClr val="FFC000"/>
                </a:solidFill>
              </a:rPr>
              <a:t>. </a:t>
            </a:r>
            <a:r>
              <a:rPr lang="it-IT" sz="2800" b="1" i="1" dirty="0" smtClean="0">
                <a:solidFill>
                  <a:srgbClr val="FFC000"/>
                </a:solidFill>
              </a:rPr>
              <a:t>H</a:t>
            </a:r>
            <a:r>
              <a:rPr lang="ru-RU" sz="2800" b="1" i="1" dirty="0" smtClean="0">
                <a:solidFill>
                  <a:srgbClr val="FFC000"/>
                </a:solidFill>
              </a:rPr>
              <a:t>.</a:t>
            </a:r>
            <a:r>
              <a:rPr lang="it-IT" sz="2800" b="1" i="1" dirty="0" smtClean="0">
                <a:solidFill>
                  <a:srgbClr val="FFC000"/>
                </a:solidFill>
              </a:rPr>
              <a:t>Influenzae</a:t>
            </a:r>
            <a:r>
              <a:rPr lang="ru-RU" sz="2800" b="1" i="1" dirty="0" smtClean="0">
                <a:solidFill>
                  <a:srgbClr val="FFC000"/>
                </a:solidFill>
              </a:rPr>
              <a:t> + </a:t>
            </a:r>
            <a:r>
              <a:rPr lang="it-IT" sz="2800" i="1" dirty="0" smtClean="0">
                <a:solidFill>
                  <a:srgbClr val="FFC000"/>
                </a:solidFill>
              </a:rPr>
              <a:t>Pseudomonas aeruginosa</a:t>
            </a:r>
            <a:r>
              <a:rPr lang="ru-RU" sz="2800" i="1" dirty="0" smtClean="0">
                <a:solidFill>
                  <a:srgbClr val="FFC000"/>
                </a:solidFill>
              </a:rPr>
              <a:t>, </a:t>
            </a:r>
            <a:r>
              <a:rPr lang="it-IT" sz="2800" i="1" dirty="0" smtClean="0">
                <a:solidFill>
                  <a:srgbClr val="FFC000"/>
                </a:solidFill>
              </a:rPr>
              <a:t>MRSA</a:t>
            </a:r>
            <a:r>
              <a:rPr lang="ru-RU" sz="2800" i="1" dirty="0" smtClean="0">
                <a:solidFill>
                  <a:srgbClr val="FFC000"/>
                </a:solidFill>
              </a:rPr>
              <a:t>, </a:t>
            </a:r>
            <a:r>
              <a:rPr lang="it-IT" sz="2800" dirty="0" smtClean="0">
                <a:solidFill>
                  <a:srgbClr val="FFC000"/>
                </a:solidFill>
              </a:rPr>
              <a:t>Enterobacte</a:t>
            </a:r>
            <a:r>
              <a:rPr lang="en-US" sz="2800" dirty="0" err="1">
                <a:solidFill>
                  <a:srgbClr val="FFC000"/>
                </a:solidFill>
              </a:rPr>
              <a:t>riaceae</a:t>
            </a:r>
            <a:r>
              <a:rPr lang="en-US" sz="2800" dirty="0">
                <a:solidFill>
                  <a:srgbClr val="FFC000"/>
                </a:solidFill>
              </a:rPr>
              <a:t> – </a:t>
            </a:r>
            <a:r>
              <a:rPr lang="ru-RU" sz="2800" dirty="0">
                <a:solidFill>
                  <a:srgbClr val="FFC000"/>
                </a:solidFill>
              </a:rPr>
              <a:t>БЛРС продуцирующие</a:t>
            </a:r>
            <a:endParaRPr lang="ru-RU" sz="2800" i="1" dirty="0">
              <a:solidFill>
                <a:srgbClr val="FFC000"/>
              </a:solidFill>
            </a:endParaRPr>
          </a:p>
          <a:p>
            <a:endParaRPr lang="ru-RU" sz="2800" b="1" i="1" dirty="0">
              <a:solidFill>
                <a:srgbClr val="FFC000"/>
              </a:solidFill>
            </a:endParaRPr>
          </a:p>
          <a:p>
            <a:r>
              <a:rPr lang="ru-RU" sz="2800" dirty="0" smtClean="0">
                <a:solidFill>
                  <a:srgbClr val="FFC000"/>
                </a:solidFill>
              </a:rPr>
              <a:t>Комбинированная антибактериальная терапия  с учетом факторов риска</a:t>
            </a:r>
            <a:endParaRPr lang="ru-RU" sz="2400" dirty="0" smtClean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</a:rPr>
              <a:t>Факторы риска инфекции, вызванных </a:t>
            </a:r>
            <a:r>
              <a:rPr lang="it-IT" sz="2800" i="1" dirty="0" smtClean="0">
                <a:solidFill>
                  <a:srgbClr val="FFC000"/>
                </a:solidFill>
              </a:rPr>
              <a:t>MRSA</a:t>
            </a:r>
            <a:r>
              <a:rPr lang="ru-RU" sz="2800" i="1" dirty="0" smtClean="0">
                <a:solidFill>
                  <a:srgbClr val="FFC000"/>
                </a:solidFill>
              </a:rPr>
              <a:t> или </a:t>
            </a:r>
            <a:r>
              <a:rPr lang="it-IT" sz="2800" i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</a:rPr>
              <a:t>энтеробактериями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>
                <a:solidFill>
                  <a:srgbClr val="FFC000"/>
                </a:solidFill>
              </a:rPr>
              <a:t>продуцентами ESBL</a:t>
            </a:r>
            <a:r>
              <a:rPr lang="ru-RU" sz="2800" b="1" dirty="0" smtClean="0">
                <a:solidFill>
                  <a:srgbClr val="FFC000"/>
                </a:solidFill>
              </a:rPr>
              <a:t>:</a:t>
            </a:r>
          </a:p>
          <a:p>
            <a:endParaRPr lang="ru-RU" sz="2800" dirty="0" smtClean="0">
              <a:solidFill>
                <a:srgbClr val="FFECB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госпитализация </a:t>
            </a:r>
            <a:r>
              <a:rPr lang="ru-RU" sz="2400" dirty="0">
                <a:solidFill>
                  <a:srgbClr val="FFECBD"/>
                </a:solidFill>
              </a:rPr>
              <a:t>в течение предшествующих 3 месяцев или текущая госпитализация; </a:t>
            </a:r>
            <a:endParaRPr lang="ru-RU" sz="2400" dirty="0" smtClean="0">
              <a:solidFill>
                <a:srgbClr val="FFECB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прием </a:t>
            </a:r>
            <a:r>
              <a:rPr lang="ru-RU" sz="2400" dirty="0">
                <a:solidFill>
                  <a:srgbClr val="FFECBD"/>
                </a:solidFill>
              </a:rPr>
              <a:t>антибиотиков (цефалоспорины </a:t>
            </a:r>
            <a:r>
              <a:rPr lang="ru-RU" sz="2400" dirty="0" smtClean="0">
                <a:solidFill>
                  <a:srgbClr val="FFECBD"/>
                </a:solidFill>
              </a:rPr>
              <a:t>III-IV поколения</a:t>
            </a:r>
            <a:r>
              <a:rPr lang="ru-RU" sz="2400" dirty="0">
                <a:solidFill>
                  <a:srgbClr val="FFECBD"/>
                </a:solidFill>
              </a:rPr>
              <a:t>, </a:t>
            </a:r>
            <a:r>
              <a:rPr lang="ru-RU" sz="2400" dirty="0" err="1">
                <a:solidFill>
                  <a:srgbClr val="FFECBD"/>
                </a:solidFill>
              </a:rPr>
              <a:t>фторхинолоны</a:t>
            </a:r>
            <a:r>
              <a:rPr lang="ru-RU" sz="2400" dirty="0">
                <a:solidFill>
                  <a:srgbClr val="FFECBD"/>
                </a:solidFill>
              </a:rPr>
              <a:t>) по любому поводу в течение предшествующих 3 месяцев; </a:t>
            </a:r>
            <a:endParaRPr lang="ru-RU" sz="2400" dirty="0" smtClean="0">
              <a:solidFill>
                <a:srgbClr val="FFECB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пребывание </a:t>
            </a:r>
            <a:r>
              <a:rPr lang="ru-RU" sz="2400" dirty="0">
                <a:solidFill>
                  <a:srgbClr val="FFECBD"/>
                </a:solidFill>
              </a:rPr>
              <a:t>в учреждениях длительного ухода (дом престарелых, дом ребенка, </a:t>
            </a:r>
            <a:r>
              <a:rPr lang="ru-RU" sz="2400" dirty="0" smtClean="0">
                <a:solidFill>
                  <a:srgbClr val="FFECBD"/>
                </a:solidFill>
              </a:rPr>
              <a:t>хоспис</a:t>
            </a:r>
            <a:r>
              <a:rPr lang="ru-RU" sz="2400" dirty="0">
                <a:solidFill>
                  <a:srgbClr val="FFECBD"/>
                </a:solidFill>
              </a:rPr>
              <a:t>); </a:t>
            </a:r>
            <a:endParaRPr lang="ru-RU" sz="2400" dirty="0" smtClean="0">
              <a:solidFill>
                <a:srgbClr val="FFECBD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гемодиализ;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FFECBD"/>
                </a:solidFill>
              </a:rPr>
              <a:t>коморбидность</a:t>
            </a:r>
            <a:r>
              <a:rPr lang="ru-RU" sz="2400" dirty="0">
                <a:solidFill>
                  <a:srgbClr val="FFECBD"/>
                </a:solidFill>
              </a:rPr>
              <a:t>: сахарный </a:t>
            </a:r>
            <a:r>
              <a:rPr lang="ru-RU" sz="2400" dirty="0" smtClean="0">
                <a:solidFill>
                  <a:srgbClr val="FFECBD"/>
                </a:solidFill>
              </a:rPr>
              <a:t>диабет (</a:t>
            </a:r>
            <a:r>
              <a:rPr lang="it-IT" sz="2400" i="1" dirty="0" smtClean="0">
                <a:solidFill>
                  <a:srgbClr val="FFC000"/>
                </a:solidFill>
              </a:rPr>
              <a:t>MRSA</a:t>
            </a:r>
            <a:r>
              <a:rPr lang="ru-RU" sz="2400" i="1" dirty="0" smtClean="0">
                <a:solidFill>
                  <a:srgbClr val="FFC000"/>
                </a:solidFill>
              </a:rPr>
              <a:t>)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  <a:r>
              <a:rPr lang="ru-RU" sz="2400" dirty="0">
                <a:solidFill>
                  <a:srgbClr val="FFECBD"/>
                </a:solidFill>
              </a:rPr>
              <a:t>цирроз печени, хроническая болезнь почек (ХБП</a:t>
            </a:r>
            <a:r>
              <a:rPr lang="ru-RU" sz="2400" dirty="0" smtClean="0">
                <a:solidFill>
                  <a:srgbClr val="FFECBD"/>
                </a:solidFill>
              </a:rPr>
              <a:t>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C489"/>
                </a:solidFill>
              </a:rPr>
              <a:t>наличие </a:t>
            </a:r>
            <a:r>
              <a:rPr lang="ru-RU" sz="2400" dirty="0">
                <a:solidFill>
                  <a:srgbClr val="FFC489"/>
                </a:solidFill>
              </a:rPr>
              <a:t>трофических язв или </a:t>
            </a:r>
            <a:r>
              <a:rPr lang="ru-RU" sz="2400" dirty="0" smtClean="0">
                <a:solidFill>
                  <a:srgbClr val="FFC489"/>
                </a:solidFill>
              </a:rPr>
              <a:t>пролежней (</a:t>
            </a:r>
            <a:r>
              <a:rPr lang="it-IT" sz="2400" i="1" dirty="0" smtClean="0">
                <a:solidFill>
                  <a:srgbClr val="FFC000"/>
                </a:solidFill>
              </a:rPr>
              <a:t>MRSA</a:t>
            </a:r>
            <a:r>
              <a:rPr lang="ru-RU" sz="2400" i="1" dirty="0" smtClean="0">
                <a:solidFill>
                  <a:srgbClr val="FFC000"/>
                </a:solidFill>
              </a:rPr>
              <a:t>)</a:t>
            </a:r>
            <a:endParaRPr lang="ru-RU" sz="2400" dirty="0" smtClean="0">
              <a:solidFill>
                <a:srgbClr val="FFEC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5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489"/>
                </a:solidFill>
              </a:rPr>
              <a:t> </a:t>
            </a:r>
            <a:r>
              <a:rPr lang="ru-RU" sz="2400" b="1" dirty="0" smtClean="0">
                <a:solidFill>
                  <a:srgbClr val="FFC489"/>
                </a:solidFill>
              </a:rPr>
              <a:t>Выбор антибактериальной терапии при наличии факторов </a:t>
            </a:r>
            <a:r>
              <a:rPr lang="ru-RU" sz="2400" b="1" dirty="0">
                <a:solidFill>
                  <a:srgbClr val="FFC000"/>
                </a:solidFill>
              </a:rPr>
              <a:t>риска инфицирования золотистым стафилококком, в том числе MRSA </a:t>
            </a:r>
            <a:r>
              <a:rPr lang="ru-RU" sz="2400" b="1" dirty="0" smtClean="0">
                <a:solidFill>
                  <a:srgbClr val="FFC489"/>
                </a:solidFill>
              </a:rPr>
              <a:t>:</a:t>
            </a:r>
          </a:p>
          <a:p>
            <a:endParaRPr lang="ru-RU" sz="2400" b="1" dirty="0">
              <a:solidFill>
                <a:srgbClr val="FFC489"/>
              </a:solidFill>
            </a:endParaRPr>
          </a:p>
          <a:p>
            <a:r>
              <a:rPr lang="ru-RU" sz="2400" b="1" dirty="0" err="1" smtClean="0">
                <a:solidFill>
                  <a:srgbClr val="FFC000"/>
                </a:solidFill>
              </a:rPr>
              <a:t>Линезолид</a:t>
            </a:r>
            <a:r>
              <a:rPr lang="ru-RU" sz="2400" b="1" dirty="0" smtClean="0">
                <a:solidFill>
                  <a:srgbClr val="FFC000"/>
                </a:solidFill>
              </a:rPr>
              <a:t>  или </a:t>
            </a:r>
            <a:r>
              <a:rPr lang="ru-RU" sz="2400" b="1" dirty="0" err="1" smtClean="0">
                <a:solidFill>
                  <a:srgbClr val="FFC000"/>
                </a:solidFill>
              </a:rPr>
              <a:t>Ванкомицин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</a:p>
          <a:p>
            <a:endParaRPr lang="ru-RU" sz="2400" dirty="0">
              <a:solidFill>
                <a:srgbClr val="FFC489"/>
              </a:solidFill>
            </a:endParaRPr>
          </a:p>
          <a:p>
            <a:r>
              <a:rPr lang="ru-RU" sz="2400" dirty="0" smtClean="0">
                <a:solidFill>
                  <a:srgbClr val="FFC489"/>
                </a:solidFill>
              </a:rPr>
              <a:t> </a:t>
            </a:r>
            <a:r>
              <a:rPr lang="ru-RU" sz="2400" dirty="0">
                <a:solidFill>
                  <a:srgbClr val="FFC489"/>
                </a:solidFill>
              </a:rPr>
              <a:t>в комбинации с </a:t>
            </a:r>
            <a:r>
              <a:rPr lang="ru-RU" sz="2400" dirty="0" smtClean="0">
                <a:solidFill>
                  <a:srgbClr val="FFC489"/>
                </a:solidFill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</a:rPr>
              <a:t>респираторным </a:t>
            </a:r>
            <a:r>
              <a:rPr lang="ru-RU" sz="2400" b="1" dirty="0" err="1" smtClean="0">
                <a:solidFill>
                  <a:srgbClr val="FFC000"/>
                </a:solidFill>
              </a:rPr>
              <a:t>фторхинолоном</a:t>
            </a:r>
            <a:r>
              <a:rPr lang="ru-RU" sz="2400" b="1" dirty="0" smtClean="0">
                <a:solidFill>
                  <a:srgbClr val="FFC000"/>
                </a:solidFill>
              </a:rPr>
              <a:t>  (</a:t>
            </a:r>
            <a:r>
              <a:rPr lang="ru-RU" sz="2400" b="1" dirty="0" err="1" smtClean="0">
                <a:solidFill>
                  <a:srgbClr val="FFC000"/>
                </a:solidFill>
              </a:rPr>
              <a:t>ципрофлоксацин</a:t>
            </a:r>
            <a:r>
              <a:rPr lang="ru-RU" sz="2400" b="1" dirty="0" smtClean="0">
                <a:solidFill>
                  <a:srgbClr val="FFC000"/>
                </a:solidFill>
              </a:rPr>
              <a:t>) </a:t>
            </a:r>
            <a:r>
              <a:rPr lang="ru-RU" sz="2400" b="1" dirty="0">
                <a:solidFill>
                  <a:srgbClr val="FFC000"/>
                </a:solidFill>
              </a:rPr>
              <a:t>в/в. 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endParaRPr lang="ru-RU" sz="2400" dirty="0" smtClean="0">
              <a:solidFill>
                <a:srgbClr val="FFC489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По имеющимся данным COVID не повышает риск MRSA (в отличие от гриппа).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Не </a:t>
            </a:r>
            <a:r>
              <a:rPr lang="ru-RU" sz="2400" dirty="0">
                <a:solidFill>
                  <a:srgbClr val="FFECBD"/>
                </a:solidFill>
              </a:rPr>
              <a:t>стоит поощрять чрезмерное использования </a:t>
            </a:r>
            <a:r>
              <a:rPr lang="ru-RU" sz="2400" dirty="0" err="1">
                <a:solidFill>
                  <a:srgbClr val="FFECBD"/>
                </a:solidFill>
              </a:rPr>
              <a:t>ванкомицина</a:t>
            </a:r>
            <a:r>
              <a:rPr lang="ru-RU" sz="2400" dirty="0">
                <a:solidFill>
                  <a:srgbClr val="FFECBD"/>
                </a:solidFill>
              </a:rPr>
              <a:t>, поскольку у пациентов существует высокий риск развития почечной недостаточности.</a:t>
            </a:r>
          </a:p>
          <a:p>
            <a:pPr marL="342900" lvl="0" indent="-342900" algn="r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/>
            </a:r>
            <a:br>
              <a:rPr lang="ru-RU" sz="2400" dirty="0">
                <a:solidFill>
                  <a:srgbClr val="FFECBD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Методические </a:t>
            </a:r>
            <a:r>
              <a:rPr lang="ru-RU" sz="2400" dirty="0">
                <a:solidFill>
                  <a:srgbClr val="FFC000"/>
                </a:solidFill>
              </a:rPr>
              <a:t>рекомендации РФ, Версия 5 (</a:t>
            </a:r>
            <a:r>
              <a:rPr lang="ru-RU" sz="2400" dirty="0" smtClean="0">
                <a:solidFill>
                  <a:srgbClr val="FFC000"/>
                </a:solidFill>
              </a:rPr>
              <a:t>08.04.2020)</a:t>
            </a:r>
            <a:endParaRPr lang="ru-RU" sz="2400" dirty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81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КОРОНОВИРУСНАЯ ИНФЕКЦИЯ - COVID-19</a:t>
            </a: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Какова необходимость назначения антибактериальной терапии?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11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</a:rPr>
              <a:t>Факторы риска инфекции, вызванных </a:t>
            </a:r>
            <a:r>
              <a:rPr lang="ru-RU" sz="2800" b="1" dirty="0" err="1" smtClean="0">
                <a:solidFill>
                  <a:srgbClr val="FFC000"/>
                </a:solidFill>
              </a:rPr>
              <a:t>энтеробактериями</a:t>
            </a:r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>
                <a:solidFill>
                  <a:srgbClr val="FFC000"/>
                </a:solidFill>
              </a:rPr>
              <a:t>продуцентами ESBL</a:t>
            </a:r>
            <a:r>
              <a:rPr lang="ru-RU" sz="2800" b="1" dirty="0" smtClean="0">
                <a:solidFill>
                  <a:srgbClr val="FFC000"/>
                </a:solidFill>
              </a:rPr>
              <a:t>:</a:t>
            </a:r>
          </a:p>
          <a:p>
            <a:endParaRPr lang="ru-RU" sz="2800" b="1" dirty="0">
              <a:solidFill>
                <a:srgbClr val="FFC000"/>
              </a:solidFill>
            </a:endParaRPr>
          </a:p>
          <a:p>
            <a:r>
              <a:rPr lang="ru-RU" sz="2800" dirty="0" smtClean="0">
                <a:solidFill>
                  <a:srgbClr val="FFF4D9"/>
                </a:solidFill>
              </a:rPr>
              <a:t>цефалоспорины III-I</a:t>
            </a:r>
            <a:r>
              <a:rPr lang="en-US" sz="2800" dirty="0" smtClean="0">
                <a:solidFill>
                  <a:srgbClr val="FFF4D9"/>
                </a:solidFill>
              </a:rPr>
              <a:t>V</a:t>
            </a:r>
            <a:r>
              <a:rPr lang="ru-RU" sz="2800" dirty="0" smtClean="0">
                <a:solidFill>
                  <a:srgbClr val="FFF4D9"/>
                </a:solidFill>
              </a:rPr>
              <a:t>  поколения, </a:t>
            </a:r>
            <a:r>
              <a:rPr lang="ru-RU" sz="2800" dirty="0" err="1" smtClean="0">
                <a:solidFill>
                  <a:srgbClr val="FFC000"/>
                </a:solidFill>
              </a:rPr>
              <a:t>карбапенемы</a:t>
            </a:r>
            <a:r>
              <a:rPr lang="ru-RU" sz="2800" dirty="0" smtClean="0">
                <a:solidFill>
                  <a:srgbClr val="FFC000"/>
                </a:solidFill>
              </a:rPr>
              <a:t> в/в </a:t>
            </a:r>
            <a:endParaRPr lang="ru-RU" sz="2800" dirty="0">
              <a:solidFill>
                <a:srgbClr val="FFC000"/>
              </a:solidFill>
            </a:endParaRPr>
          </a:p>
          <a:p>
            <a:r>
              <a:rPr lang="ru-RU" sz="2800" dirty="0">
                <a:solidFill>
                  <a:srgbClr val="FFF4D9"/>
                </a:solidFill>
              </a:rPr>
              <a:t>	</a:t>
            </a:r>
            <a:r>
              <a:rPr lang="ru-RU" sz="2800" dirty="0">
                <a:solidFill>
                  <a:srgbClr val="FFC000"/>
                </a:solidFill>
              </a:rPr>
              <a:t>в комбинации </a:t>
            </a:r>
            <a:r>
              <a:rPr lang="ru-RU" sz="2800" dirty="0" smtClean="0">
                <a:solidFill>
                  <a:srgbClr val="FFF4D9"/>
                </a:solidFill>
              </a:rPr>
              <a:t>с </a:t>
            </a:r>
            <a:r>
              <a:rPr lang="ru-RU" sz="2800" dirty="0">
                <a:solidFill>
                  <a:srgbClr val="FFF4D9"/>
                </a:solidFill>
              </a:rPr>
              <a:t>респираторным </a:t>
            </a:r>
            <a:r>
              <a:rPr lang="ru-RU" sz="2800" dirty="0" err="1">
                <a:solidFill>
                  <a:srgbClr val="FFF4D9"/>
                </a:solidFill>
              </a:rPr>
              <a:t>фторхинолоном</a:t>
            </a:r>
            <a:r>
              <a:rPr lang="ru-RU" sz="2800" dirty="0">
                <a:solidFill>
                  <a:srgbClr val="FFF4D9"/>
                </a:solidFill>
              </a:rPr>
              <a:t> (</a:t>
            </a:r>
            <a:r>
              <a:rPr lang="ru-RU" sz="2800" dirty="0" err="1">
                <a:solidFill>
                  <a:srgbClr val="FFF4D9"/>
                </a:solidFill>
              </a:rPr>
              <a:t>левофлоксацин</a:t>
            </a:r>
            <a:r>
              <a:rPr lang="ru-RU" sz="2800" dirty="0">
                <a:solidFill>
                  <a:srgbClr val="FFF4D9"/>
                </a:solidFill>
              </a:rPr>
              <a:t>, </a:t>
            </a:r>
            <a:r>
              <a:rPr lang="ru-RU" sz="2800" dirty="0" err="1">
                <a:solidFill>
                  <a:srgbClr val="FFF4D9"/>
                </a:solidFill>
              </a:rPr>
              <a:t>моксифлоксацин</a:t>
            </a:r>
            <a:r>
              <a:rPr lang="ru-RU" sz="2800" dirty="0">
                <a:solidFill>
                  <a:srgbClr val="FFF4D9"/>
                </a:solidFill>
              </a:rPr>
              <a:t>) в/в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800" dirty="0" smtClean="0">
              <a:solidFill>
                <a:srgbClr val="FFEC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376" y="43097"/>
            <a:ext cx="8712968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Факторы  </a:t>
            </a:r>
            <a:r>
              <a:rPr lang="ru-RU" sz="3200" b="1" dirty="0">
                <a:solidFill>
                  <a:srgbClr val="FFC000"/>
                </a:solidFill>
              </a:rPr>
              <a:t>риска </a:t>
            </a:r>
            <a:r>
              <a:rPr lang="ru-RU" sz="3200" b="1" dirty="0" smtClean="0">
                <a:solidFill>
                  <a:srgbClr val="FFC000"/>
                </a:solidFill>
              </a:rPr>
              <a:t>инфицирования </a:t>
            </a:r>
            <a:r>
              <a:rPr lang="ru-RU" sz="3200" b="1" i="1" dirty="0">
                <a:solidFill>
                  <a:srgbClr val="FFC000"/>
                </a:solidFill>
              </a:rPr>
              <a:t>P. </a:t>
            </a:r>
            <a:r>
              <a:rPr lang="ru-RU" sz="3200" b="1" i="1" dirty="0" err="1" smtClean="0">
                <a:solidFill>
                  <a:srgbClr val="FFC000"/>
                </a:solidFill>
              </a:rPr>
              <a:t>aeruginosaе</a:t>
            </a:r>
            <a:r>
              <a:rPr lang="ru-RU" sz="3200" b="1" i="1" dirty="0" smtClean="0">
                <a:solidFill>
                  <a:srgbClr val="FFC000"/>
                </a:solidFill>
              </a:rPr>
              <a:t>:</a:t>
            </a:r>
          </a:p>
          <a:p>
            <a:endParaRPr lang="ru-RU" sz="3200" i="1" dirty="0" smtClean="0">
              <a:solidFill>
                <a:srgbClr val="FFC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F4D9"/>
                </a:solidFill>
              </a:rPr>
              <a:t>длительная </a:t>
            </a:r>
            <a:r>
              <a:rPr lang="ru-RU" sz="2400" b="1" dirty="0">
                <a:solidFill>
                  <a:srgbClr val="FFF4D9"/>
                </a:solidFill>
              </a:rPr>
              <a:t>терапия системными ГК</a:t>
            </a:r>
            <a:r>
              <a:rPr lang="ru-RU" sz="2400" b="1" dirty="0" smtClean="0">
                <a:solidFill>
                  <a:srgbClr val="FFF4D9"/>
                </a:solidFill>
              </a:rPr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F4D9"/>
                </a:solidFill>
              </a:rPr>
              <a:t>сопутствующие </a:t>
            </a:r>
            <a:r>
              <a:rPr lang="ru-RU" sz="2400" b="1" dirty="0">
                <a:solidFill>
                  <a:srgbClr val="FFF4D9"/>
                </a:solidFill>
              </a:rPr>
              <a:t>хронические заболевания, </a:t>
            </a:r>
            <a:r>
              <a:rPr lang="ru-RU" sz="2400" b="1" dirty="0" err="1">
                <a:solidFill>
                  <a:srgbClr val="FFF4D9"/>
                </a:solidFill>
              </a:rPr>
              <a:t>муковисцидоз</a:t>
            </a:r>
            <a:r>
              <a:rPr lang="ru-RU" sz="2400" b="1" dirty="0">
                <a:solidFill>
                  <a:srgbClr val="FFF4D9"/>
                </a:solidFill>
              </a:rPr>
              <a:t>, вторичные </a:t>
            </a:r>
            <a:r>
              <a:rPr lang="ru-RU" sz="2400" b="1" dirty="0" err="1" smtClean="0">
                <a:solidFill>
                  <a:srgbClr val="FFF4D9"/>
                </a:solidFill>
              </a:rPr>
              <a:t>бронхоэктазы</a:t>
            </a:r>
            <a:endParaRPr lang="ru-RU" sz="2400" b="1" dirty="0" smtClean="0">
              <a:solidFill>
                <a:srgbClr val="FFF4D9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F4D9"/>
                </a:solidFill>
              </a:rPr>
              <a:t>недавний </a:t>
            </a:r>
            <a:r>
              <a:rPr lang="ru-RU" sz="2400" b="1" dirty="0">
                <a:solidFill>
                  <a:srgbClr val="FFF4D9"/>
                </a:solidFill>
              </a:rPr>
              <a:t>прием системных </a:t>
            </a:r>
            <a:r>
              <a:rPr lang="ru-RU" sz="2400" b="1" dirty="0" smtClean="0">
                <a:solidFill>
                  <a:srgbClr val="FFF4D9"/>
                </a:solidFill>
              </a:rPr>
              <a:t>антибиотиков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b="1" dirty="0" smtClean="0">
              <a:solidFill>
                <a:srgbClr val="FFF4D9"/>
              </a:solidFill>
            </a:endParaRPr>
          </a:p>
          <a:p>
            <a:r>
              <a:rPr lang="ru-RU" sz="2400" b="1" dirty="0">
                <a:solidFill>
                  <a:srgbClr val="FFC489"/>
                </a:solidFill>
              </a:rPr>
              <a:t>Выбор  </a:t>
            </a:r>
            <a:r>
              <a:rPr lang="ru-RU" sz="2400" b="1" dirty="0">
                <a:solidFill>
                  <a:srgbClr val="FFC000"/>
                </a:solidFill>
              </a:rPr>
              <a:t>комбинированной</a:t>
            </a:r>
            <a:r>
              <a:rPr lang="ru-RU" sz="2400" b="1" dirty="0">
                <a:solidFill>
                  <a:srgbClr val="FFC489"/>
                </a:solidFill>
              </a:rPr>
              <a:t> </a:t>
            </a:r>
            <a:r>
              <a:rPr lang="ru-RU" sz="2400" b="1" dirty="0" err="1">
                <a:solidFill>
                  <a:srgbClr val="FFC489"/>
                </a:solidFill>
              </a:rPr>
              <a:t>антибактеритальной</a:t>
            </a:r>
            <a:r>
              <a:rPr lang="ru-RU" sz="2400" b="1" dirty="0">
                <a:solidFill>
                  <a:srgbClr val="FFC489"/>
                </a:solidFill>
              </a:rPr>
              <a:t> терапии:  </a:t>
            </a:r>
          </a:p>
          <a:p>
            <a:r>
              <a:rPr lang="ru-RU" sz="2400" b="1" dirty="0">
                <a:solidFill>
                  <a:srgbClr val="FFC489"/>
                </a:solidFill>
              </a:rPr>
              <a:t>	β-</a:t>
            </a:r>
            <a:r>
              <a:rPr lang="ru-RU" sz="2400" b="1" dirty="0" err="1">
                <a:solidFill>
                  <a:srgbClr val="FFC489"/>
                </a:solidFill>
              </a:rPr>
              <a:t>лактамный</a:t>
            </a:r>
            <a:r>
              <a:rPr lang="ru-RU" sz="2400" b="1" dirty="0">
                <a:solidFill>
                  <a:srgbClr val="FFC489"/>
                </a:solidFill>
              </a:rPr>
              <a:t> антибиотик с </a:t>
            </a:r>
            <a:r>
              <a:rPr lang="ru-RU" sz="2400" b="1" dirty="0" err="1">
                <a:solidFill>
                  <a:srgbClr val="FFC489"/>
                </a:solidFill>
              </a:rPr>
              <a:t>антисинегнойной</a:t>
            </a:r>
            <a:r>
              <a:rPr lang="ru-RU" sz="2400" b="1" dirty="0">
                <a:solidFill>
                  <a:srgbClr val="FFC489"/>
                </a:solidFill>
              </a:rPr>
              <a:t> активностью (</a:t>
            </a:r>
            <a:r>
              <a:rPr lang="ru-RU" sz="2400" b="1" dirty="0" err="1">
                <a:solidFill>
                  <a:srgbClr val="FFC489"/>
                </a:solidFill>
              </a:rPr>
              <a:t>пиперациллин</a:t>
            </a:r>
            <a:r>
              <a:rPr lang="ru-RU" sz="2400" b="1" dirty="0">
                <a:solidFill>
                  <a:srgbClr val="FFC489"/>
                </a:solidFill>
              </a:rPr>
              <a:t>/</a:t>
            </a:r>
            <a:r>
              <a:rPr lang="ru-RU" sz="2400" b="1" dirty="0" err="1">
                <a:solidFill>
                  <a:srgbClr val="FFC489"/>
                </a:solidFill>
              </a:rPr>
              <a:t>тазобактам</a:t>
            </a:r>
            <a:r>
              <a:rPr lang="ru-RU" sz="2400" b="1" dirty="0">
                <a:solidFill>
                  <a:srgbClr val="FFC489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меропенем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имипенем</a:t>
            </a:r>
            <a:r>
              <a:rPr lang="ru-RU" sz="2400" b="1" dirty="0">
                <a:solidFill>
                  <a:srgbClr val="FFC000"/>
                </a:solidFill>
              </a:rPr>
              <a:t>/</a:t>
            </a:r>
            <a:r>
              <a:rPr lang="ru-RU" sz="2400" b="1" dirty="0" err="1">
                <a:solidFill>
                  <a:srgbClr val="FFC000"/>
                </a:solidFill>
              </a:rPr>
              <a:t>циластатин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E6CD"/>
                </a:solidFill>
              </a:rPr>
              <a:t>дорипенем</a:t>
            </a:r>
            <a:r>
              <a:rPr lang="ru-RU" sz="2400" b="1" dirty="0">
                <a:solidFill>
                  <a:srgbClr val="FFC489"/>
                </a:solidFill>
              </a:rPr>
              <a:t>) </a:t>
            </a:r>
          </a:p>
          <a:p>
            <a:pPr algn="ctr"/>
            <a:r>
              <a:rPr lang="ru-RU" sz="2400" b="1" dirty="0">
                <a:solidFill>
                  <a:srgbClr val="FFC489"/>
                </a:solidFill>
              </a:rPr>
              <a:t> +</a:t>
            </a:r>
          </a:p>
          <a:p>
            <a:r>
              <a:rPr lang="ru-RU" sz="2400" b="1" dirty="0">
                <a:solidFill>
                  <a:srgbClr val="FFC489"/>
                </a:solidFill>
              </a:rPr>
              <a:t>       </a:t>
            </a:r>
            <a:r>
              <a:rPr lang="ru-RU" sz="2400" b="1" dirty="0" err="1">
                <a:solidFill>
                  <a:srgbClr val="FFC000"/>
                </a:solidFill>
              </a:rPr>
              <a:t>ципрофлоксацин</a:t>
            </a:r>
            <a:r>
              <a:rPr lang="ru-RU" sz="2400" b="1" dirty="0">
                <a:solidFill>
                  <a:srgbClr val="FFC000"/>
                </a:solidFill>
              </a:rPr>
              <a:t> или </a:t>
            </a:r>
            <a:r>
              <a:rPr lang="ru-RU" sz="2400" b="1" dirty="0" err="1">
                <a:solidFill>
                  <a:srgbClr val="FFC000"/>
                </a:solidFill>
              </a:rPr>
              <a:t>левофлоксаци</a:t>
            </a:r>
            <a:r>
              <a:rPr lang="ru-RU" sz="2400" dirty="0" err="1">
                <a:solidFill>
                  <a:srgbClr val="FFC000"/>
                </a:solidFill>
              </a:rPr>
              <a:t>н</a:t>
            </a:r>
            <a:endParaRPr lang="ru-RU" sz="2400" dirty="0">
              <a:solidFill>
                <a:srgbClr val="FFC000"/>
              </a:solidFill>
            </a:endParaRPr>
          </a:p>
          <a:p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Альтернативный </a:t>
            </a:r>
            <a:r>
              <a:rPr lang="ru-RU" sz="2400" b="1" dirty="0">
                <a:solidFill>
                  <a:srgbClr val="FFC000"/>
                </a:solidFill>
              </a:rPr>
              <a:t>вариант</a:t>
            </a:r>
            <a:r>
              <a:rPr lang="ru-RU" sz="2400" dirty="0">
                <a:solidFill>
                  <a:srgbClr val="FFC489"/>
                </a:solidFill>
              </a:rPr>
              <a:t>: </a:t>
            </a:r>
            <a:r>
              <a:rPr lang="ru-RU" sz="2400" dirty="0">
                <a:solidFill>
                  <a:srgbClr val="FFC000"/>
                </a:solidFill>
              </a:rPr>
              <a:t>β-</a:t>
            </a:r>
            <a:r>
              <a:rPr lang="ru-RU" sz="2400" dirty="0" err="1">
                <a:solidFill>
                  <a:srgbClr val="FFC000"/>
                </a:solidFill>
              </a:rPr>
              <a:t>лактамный</a:t>
            </a:r>
            <a:r>
              <a:rPr lang="ru-RU" sz="2400" dirty="0">
                <a:solidFill>
                  <a:srgbClr val="FFC000"/>
                </a:solidFill>
              </a:rPr>
              <a:t> препарат с </a:t>
            </a:r>
            <a:r>
              <a:rPr lang="ru-RU" sz="2400" dirty="0" err="1">
                <a:solidFill>
                  <a:srgbClr val="FFC000"/>
                </a:solidFill>
              </a:rPr>
              <a:t>антисинегнойной</a:t>
            </a:r>
            <a:r>
              <a:rPr lang="ru-RU" sz="2400" dirty="0">
                <a:solidFill>
                  <a:srgbClr val="FFC000"/>
                </a:solidFill>
              </a:rPr>
              <a:t> активностью  + </a:t>
            </a:r>
            <a:r>
              <a:rPr lang="ru-RU" sz="2400" dirty="0" err="1">
                <a:solidFill>
                  <a:srgbClr val="FFC000"/>
                </a:solidFill>
              </a:rPr>
              <a:t>аминогликозидами</a:t>
            </a:r>
            <a:r>
              <a:rPr lang="ru-RU" sz="2400" dirty="0">
                <a:solidFill>
                  <a:srgbClr val="FFC000"/>
                </a:solidFill>
              </a:rPr>
              <a:t> II-III поколения </a:t>
            </a:r>
            <a:r>
              <a:rPr lang="ru-RU" sz="2400" dirty="0">
                <a:solidFill>
                  <a:srgbClr val="FFC489"/>
                </a:solidFill>
              </a:rPr>
              <a:t>и </a:t>
            </a:r>
            <a:r>
              <a:rPr lang="ru-RU" sz="2400" dirty="0" err="1">
                <a:solidFill>
                  <a:srgbClr val="FFC489"/>
                </a:solidFill>
              </a:rPr>
              <a:t>макролидами</a:t>
            </a:r>
            <a:r>
              <a:rPr lang="ru-RU" sz="2400" dirty="0">
                <a:solidFill>
                  <a:srgbClr val="FFC000"/>
                </a:solidFill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400" b="1" dirty="0" smtClean="0">
              <a:solidFill>
                <a:srgbClr val="FFF4D9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400" b="1" dirty="0" smtClean="0">
              <a:solidFill>
                <a:srgbClr val="FFF4D9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400" b="1" dirty="0">
              <a:solidFill>
                <a:srgbClr val="FFF4D9"/>
              </a:solidFill>
            </a:endParaRPr>
          </a:p>
          <a:p>
            <a:endParaRPr lang="ru-RU" dirty="0" smtClean="0">
              <a:solidFill>
                <a:srgbClr val="FFF4D9"/>
              </a:solidFill>
            </a:endParaRPr>
          </a:p>
          <a:p>
            <a:endParaRPr lang="ru-RU" dirty="0">
              <a:solidFill>
                <a:srgbClr val="FFF4D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6466362"/>
            <a:ext cx="55628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solidFill>
                  <a:srgbClr val="FFE6CD"/>
                </a:solidFill>
              </a:rPr>
              <a:t>Методические рекомендации РФ, Версия </a:t>
            </a:r>
            <a:r>
              <a:rPr lang="ru-RU" sz="1200" dirty="0" smtClean="0">
                <a:solidFill>
                  <a:srgbClr val="FFE6CD"/>
                </a:solidFill>
              </a:rPr>
              <a:t>5</a:t>
            </a:r>
            <a:endParaRPr lang="ru-RU" sz="1200" dirty="0">
              <a:solidFill>
                <a:srgbClr val="FFE6C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0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Антибактериальная </a:t>
            </a:r>
            <a:r>
              <a:rPr lang="ru-RU" sz="2800" b="1" dirty="0">
                <a:solidFill>
                  <a:srgbClr val="FFC000"/>
                </a:solidFill>
              </a:rPr>
              <a:t>терапия при </a:t>
            </a:r>
            <a:r>
              <a:rPr lang="ru-RU" sz="2800" b="1" dirty="0" smtClean="0">
                <a:solidFill>
                  <a:srgbClr val="FFC000"/>
                </a:solidFill>
              </a:rPr>
              <a:t>тяжелых формах </a:t>
            </a:r>
            <a:r>
              <a:rPr lang="ru-RU" sz="2800" b="1" dirty="0">
                <a:solidFill>
                  <a:srgbClr val="FFC000"/>
                </a:solidFill>
              </a:rPr>
              <a:t>инфекции COVID </a:t>
            </a:r>
            <a:r>
              <a:rPr lang="ru-RU" sz="2800" b="1" dirty="0" smtClean="0">
                <a:solidFill>
                  <a:srgbClr val="FFC000"/>
                </a:solidFill>
              </a:rPr>
              <a:t>19</a:t>
            </a:r>
          </a:p>
          <a:p>
            <a:endParaRPr lang="ru-RU" sz="2800" b="1" dirty="0">
              <a:solidFill>
                <a:srgbClr val="FFC000"/>
              </a:solidFill>
            </a:endParaRPr>
          </a:p>
          <a:p>
            <a:r>
              <a:rPr lang="ru-RU" sz="2400" dirty="0" smtClean="0">
                <a:solidFill>
                  <a:srgbClr val="FFF4D9"/>
                </a:solidFill>
              </a:rPr>
              <a:t>Выбор </a:t>
            </a:r>
            <a:r>
              <a:rPr lang="ru-RU" sz="2400" dirty="0">
                <a:solidFill>
                  <a:srgbClr val="FFF4D9"/>
                </a:solidFill>
              </a:rPr>
              <a:t>антибиотиков и способ их введения осуществляется на </a:t>
            </a:r>
            <a:r>
              <a:rPr lang="ru-RU" sz="2400" dirty="0" smtClean="0">
                <a:solidFill>
                  <a:srgbClr val="FFF4D9"/>
                </a:solidFill>
              </a:rPr>
              <a:t>основании:</a:t>
            </a:r>
          </a:p>
          <a:p>
            <a:endParaRPr lang="ru-RU" sz="2400" dirty="0" smtClean="0">
              <a:solidFill>
                <a:srgbClr val="FFF4D9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4D9"/>
                </a:solidFill>
              </a:rPr>
              <a:t> Тяжести </a:t>
            </a:r>
            <a:r>
              <a:rPr lang="ru-RU" sz="2400" dirty="0">
                <a:solidFill>
                  <a:srgbClr val="FFF4D9"/>
                </a:solidFill>
              </a:rPr>
              <a:t>состояния </a:t>
            </a:r>
            <a:r>
              <a:rPr lang="ru-RU" sz="2400" dirty="0" smtClean="0">
                <a:solidFill>
                  <a:srgbClr val="FFF4D9"/>
                </a:solidFill>
              </a:rPr>
              <a:t>пациента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4D9"/>
                </a:solidFill>
              </a:rPr>
              <a:t>Наличия  </a:t>
            </a:r>
            <a:r>
              <a:rPr lang="ru-RU" sz="2400" dirty="0">
                <a:solidFill>
                  <a:srgbClr val="FFF4D9"/>
                </a:solidFill>
              </a:rPr>
              <a:t>факторов риска встречи с резистентными микроорганизмами </a:t>
            </a:r>
            <a:r>
              <a:rPr lang="ru-RU" sz="2400" dirty="0" smtClean="0">
                <a:solidFill>
                  <a:srgbClr val="FFF4D9"/>
                </a:solidFill>
              </a:rPr>
              <a:t>	</a:t>
            </a:r>
          </a:p>
          <a:p>
            <a:pPr marL="342900" indent="-342900"/>
            <a:r>
              <a:rPr lang="ru-RU" sz="2400" dirty="0" smtClean="0">
                <a:solidFill>
                  <a:srgbClr val="FFF4D9"/>
                </a:solidFill>
              </a:rPr>
              <a:t>3. Наличие </a:t>
            </a:r>
            <a:r>
              <a:rPr lang="ru-RU" sz="2400" dirty="0">
                <a:solidFill>
                  <a:srgbClr val="FFF4D9"/>
                </a:solidFill>
              </a:rPr>
              <a:t>сопутствующих </a:t>
            </a:r>
            <a:r>
              <a:rPr lang="ru-RU" sz="2400" dirty="0" smtClean="0">
                <a:solidFill>
                  <a:srgbClr val="FFF4D9"/>
                </a:solidFill>
              </a:rPr>
              <a:t>заболеваний</a:t>
            </a:r>
          </a:p>
          <a:p>
            <a:r>
              <a:rPr lang="ru-RU" sz="2400" dirty="0" smtClean="0">
                <a:solidFill>
                  <a:srgbClr val="FFECBD"/>
                </a:solidFill>
              </a:rPr>
              <a:t>4. </a:t>
            </a:r>
            <a:r>
              <a:rPr lang="ru-RU" sz="2400" dirty="0" smtClean="0">
                <a:solidFill>
                  <a:srgbClr val="FFF4D9"/>
                </a:solidFill>
              </a:rPr>
              <a:t>предшествующий </a:t>
            </a:r>
            <a:r>
              <a:rPr lang="ru-RU" sz="2400" dirty="0">
                <a:solidFill>
                  <a:srgbClr val="FFF4D9"/>
                </a:solidFill>
              </a:rPr>
              <a:t>прием антибиотиков и др</a:t>
            </a:r>
            <a:r>
              <a:rPr lang="ru-RU" sz="2400" dirty="0" smtClean="0">
                <a:solidFill>
                  <a:srgbClr val="FFF4D9"/>
                </a:solidFill>
              </a:rPr>
              <a:t>.  </a:t>
            </a:r>
          </a:p>
          <a:p>
            <a:r>
              <a:rPr lang="ru-RU" sz="2400" dirty="0" smtClean="0">
                <a:solidFill>
                  <a:srgbClr val="FFF4D9"/>
                </a:solidFill>
              </a:rPr>
              <a:t>5</a:t>
            </a:r>
            <a:r>
              <a:rPr lang="ru-RU" sz="2800" b="1" dirty="0" smtClean="0">
                <a:solidFill>
                  <a:srgbClr val="FFFF00"/>
                </a:solidFill>
              </a:rPr>
              <a:t>. Результатов </a:t>
            </a:r>
            <a:r>
              <a:rPr lang="ru-RU" sz="2800" b="1" dirty="0">
                <a:solidFill>
                  <a:srgbClr val="FFFF00"/>
                </a:solidFill>
              </a:rPr>
              <a:t>микробиологической диагностики. </a:t>
            </a:r>
            <a:endParaRPr lang="ru-RU" sz="2800" b="1" dirty="0" smtClean="0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endParaRPr lang="ru-RU" sz="2800" b="1" dirty="0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endParaRPr lang="ru-RU" sz="2400" dirty="0">
              <a:solidFill>
                <a:srgbClr val="FFF4D9"/>
              </a:solidFill>
            </a:endParaRPr>
          </a:p>
          <a:p>
            <a:endParaRPr lang="ru-RU" sz="2400" dirty="0" smtClean="0">
              <a:solidFill>
                <a:srgbClr val="FFF4D9"/>
              </a:solidFill>
            </a:endParaRPr>
          </a:p>
          <a:p>
            <a:pPr algn="r"/>
            <a:r>
              <a:rPr lang="ru-RU" dirty="0" smtClean="0">
                <a:solidFill>
                  <a:srgbClr val="FFC000"/>
                </a:solidFill>
              </a:rPr>
              <a:t>Методические рекомендации РФ, Версия 5 (08.04.2020) </a:t>
            </a:r>
          </a:p>
          <a:p>
            <a:endParaRPr lang="ru-RU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85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Микробиологические тесты  для пациентов с пневмонией: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sz="2400" dirty="0" smtClean="0">
                <a:solidFill>
                  <a:srgbClr val="FFECBD"/>
                </a:solidFill>
              </a:rPr>
              <a:t>Посевы крови и мокроты  - обязательны при тяжелом течении, госпитализации в ОРИТ,  ИВЛ !!!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Определение чувствительности к антибиотикам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>
              <a:solidFill>
                <a:srgbClr val="FFC48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C000"/>
                </a:solidFill>
              </a:rPr>
              <a:t>Определение </a:t>
            </a:r>
            <a:r>
              <a:rPr lang="ru-RU" sz="2400" b="1" dirty="0" err="1" smtClean="0">
                <a:solidFill>
                  <a:srgbClr val="FFC000"/>
                </a:solidFill>
              </a:rPr>
              <a:t>бета-лактамазной</a:t>
            </a:r>
            <a:r>
              <a:rPr lang="ru-RU" sz="2400" b="1" dirty="0" smtClean="0">
                <a:solidFill>
                  <a:srgbClr val="FFC000"/>
                </a:solidFill>
              </a:rPr>
              <a:t> активности мокроты </a:t>
            </a:r>
            <a:r>
              <a:rPr lang="ru-RU" sz="2400" dirty="0" smtClean="0">
                <a:solidFill>
                  <a:srgbClr val="FFC489"/>
                </a:solidFill>
              </a:rPr>
              <a:t>(</a:t>
            </a:r>
            <a:r>
              <a:rPr lang="en-US" sz="2400" dirty="0" smtClean="0">
                <a:solidFill>
                  <a:srgbClr val="FFC489"/>
                </a:solidFill>
              </a:rPr>
              <a:t>&gt;20%)</a:t>
            </a:r>
            <a:endParaRPr lang="ru-RU" sz="2400" dirty="0" smtClean="0">
              <a:solidFill>
                <a:srgbClr val="FFC48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20-40% - цефалоспорины </a:t>
            </a:r>
            <a:r>
              <a:rPr lang="ru-RU" sz="2400" dirty="0">
                <a:solidFill>
                  <a:srgbClr val="FFECBD"/>
                </a:solidFill>
              </a:rPr>
              <a:t>III-I</a:t>
            </a:r>
            <a:r>
              <a:rPr lang="en-US" sz="2400" dirty="0">
                <a:solidFill>
                  <a:srgbClr val="FFECBD"/>
                </a:solidFill>
              </a:rPr>
              <a:t>V</a:t>
            </a:r>
            <a:r>
              <a:rPr lang="ru-RU" sz="2400" dirty="0">
                <a:solidFill>
                  <a:srgbClr val="FFECBD"/>
                </a:solidFill>
              </a:rPr>
              <a:t>  </a:t>
            </a:r>
            <a:r>
              <a:rPr lang="ru-RU" sz="2400" dirty="0" smtClean="0">
                <a:solidFill>
                  <a:srgbClr val="FFECBD"/>
                </a:solidFill>
              </a:rPr>
              <a:t>поколения, </a:t>
            </a:r>
            <a:endParaRPr lang="ru-RU" sz="2400" dirty="0">
              <a:solidFill>
                <a:srgbClr val="FFECBD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40-60% - </a:t>
            </a:r>
            <a:r>
              <a:rPr lang="ru-RU" sz="2400" dirty="0" err="1" smtClean="0">
                <a:solidFill>
                  <a:srgbClr val="FFECBD"/>
                </a:solidFill>
              </a:rPr>
              <a:t>карбапенемы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  <a:r>
              <a:rPr lang="ru-RU" sz="2400" dirty="0" err="1" smtClean="0">
                <a:solidFill>
                  <a:srgbClr val="FFECBD"/>
                </a:solidFill>
              </a:rPr>
              <a:t>колистин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  <a:r>
              <a:rPr lang="ru-RU" sz="2400" dirty="0" err="1" smtClean="0">
                <a:solidFill>
                  <a:srgbClr val="FFECBD"/>
                </a:solidFill>
              </a:rPr>
              <a:t>тигециклин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  <a:r>
              <a:rPr lang="ru-RU" sz="2400" dirty="0" err="1" smtClean="0">
                <a:solidFill>
                  <a:srgbClr val="FFECBD"/>
                </a:solidFill>
              </a:rPr>
              <a:t>фторхинолоны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  <a:r>
              <a:rPr lang="ru-RU" sz="2400" dirty="0" err="1" smtClean="0">
                <a:solidFill>
                  <a:srgbClr val="FFECBD"/>
                </a:solidFill>
              </a:rPr>
              <a:t>аминогликозиды</a:t>
            </a:r>
            <a:endParaRPr lang="ru-RU" sz="2400" dirty="0" smtClean="0">
              <a:solidFill>
                <a:srgbClr val="FFECBD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solidFill>
                <a:srgbClr val="FFC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Бактериологические исследования </a:t>
            </a:r>
            <a:r>
              <a:rPr lang="ru-RU" sz="2400" b="1" dirty="0" smtClean="0">
                <a:solidFill>
                  <a:srgbClr val="FFC000"/>
                </a:solidFill>
              </a:rPr>
              <a:t>не </a:t>
            </a:r>
            <a:r>
              <a:rPr lang="ru-RU" sz="2400" b="1" dirty="0">
                <a:solidFill>
                  <a:srgbClr val="FFC000"/>
                </a:solidFill>
              </a:rPr>
              <a:t>целесообразны </a:t>
            </a:r>
            <a:r>
              <a:rPr lang="ru-RU" sz="2400" dirty="0">
                <a:solidFill>
                  <a:srgbClr val="FFECBD"/>
                </a:solidFill>
              </a:rPr>
              <a:t>при нетяжелом течении внебольничной </a:t>
            </a:r>
            <a:r>
              <a:rPr lang="ru-RU" sz="2400" dirty="0" smtClean="0">
                <a:solidFill>
                  <a:srgbClr val="FFECBD"/>
                </a:solidFill>
              </a:rPr>
              <a:t>пневмонии </a:t>
            </a:r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/>
            </a:r>
            <a:br>
              <a:rPr lang="ru-RU" sz="2400" dirty="0" smtClean="0">
                <a:solidFill>
                  <a:srgbClr val="FFECBD"/>
                </a:solidFill>
              </a:rPr>
            </a:br>
            <a:r>
              <a:rPr lang="ru-RU" sz="2400" dirty="0" smtClean="0">
                <a:solidFill>
                  <a:srgbClr val="FFECBD"/>
                </a:solidFill>
              </a:rPr>
              <a:t>Серологические тесты: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 определение</a:t>
            </a:r>
            <a:r>
              <a:rPr lang="ru-RU" sz="2400" i="1" dirty="0" smtClean="0">
                <a:solidFill>
                  <a:srgbClr val="FFECBD"/>
                </a:solidFill>
              </a:rPr>
              <a:t> </a:t>
            </a:r>
            <a:r>
              <a:rPr lang="ru-RU" sz="2400" dirty="0" smtClean="0">
                <a:solidFill>
                  <a:srgbClr val="FFECBD"/>
                </a:solidFill>
              </a:rPr>
              <a:t>в моче антигенов : </a:t>
            </a:r>
            <a:r>
              <a:rPr lang="ru-RU" sz="2400" i="1" dirty="0" smtClean="0">
                <a:solidFill>
                  <a:srgbClr val="FFECBD"/>
                </a:solidFill>
              </a:rPr>
              <a:t>S. </a:t>
            </a:r>
            <a:r>
              <a:rPr lang="ru-RU" sz="2400" i="1" dirty="0" err="1" smtClean="0">
                <a:solidFill>
                  <a:srgbClr val="FFECBD"/>
                </a:solidFill>
              </a:rPr>
              <a:t>pneumoniae</a:t>
            </a:r>
            <a:r>
              <a:rPr lang="ru-RU" sz="2400" i="1" dirty="0" smtClean="0">
                <a:solidFill>
                  <a:srgbClr val="FFECBD"/>
                </a:solidFill>
              </a:rPr>
              <a:t>,</a:t>
            </a:r>
          </a:p>
          <a:p>
            <a:r>
              <a:rPr lang="ru-RU" sz="2400" i="1" dirty="0" err="1" smtClean="0">
                <a:solidFill>
                  <a:srgbClr val="FFECBD"/>
                </a:solidFill>
              </a:rPr>
              <a:t>Legionella</a:t>
            </a:r>
            <a:r>
              <a:rPr lang="ru-RU" sz="2400" i="1" dirty="0" smtClean="0">
                <a:solidFill>
                  <a:srgbClr val="FFECBD"/>
                </a:solidFill>
              </a:rPr>
              <a:t> </a:t>
            </a:r>
            <a:r>
              <a:rPr lang="ru-RU" sz="2400" i="1" dirty="0" err="1" smtClean="0">
                <a:solidFill>
                  <a:srgbClr val="FFECBD"/>
                </a:solidFill>
              </a:rPr>
              <a:t>pneumophila</a:t>
            </a:r>
            <a:endParaRPr lang="ru-RU" sz="2800" b="1" dirty="0">
              <a:solidFill>
                <a:srgbClr val="FFECBD"/>
              </a:solidFill>
            </a:endParaRPr>
          </a:p>
        </p:txBody>
      </p:sp>
      <p:pic>
        <p:nvPicPr>
          <p:cNvPr id="117762" name="Picture 2" descr="Участники рынка: &quot;Отменить преференции для российских фармкомпаний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641" y="5301208"/>
            <a:ext cx="2174477" cy="13590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97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1318"/>
            <a:ext cx="864096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Антибактериальная </a:t>
            </a:r>
            <a:r>
              <a:rPr lang="ru-RU" sz="2800" b="1" dirty="0">
                <a:solidFill>
                  <a:srgbClr val="FFC000"/>
                </a:solidFill>
              </a:rPr>
              <a:t>терапия при осложненных формах инфекции COVID </a:t>
            </a:r>
            <a:r>
              <a:rPr lang="ru-RU" sz="2800" b="1" dirty="0" smtClean="0">
                <a:solidFill>
                  <a:srgbClr val="FFC000"/>
                </a:solidFill>
              </a:rPr>
              <a:t>19</a:t>
            </a:r>
          </a:p>
          <a:p>
            <a:endParaRPr lang="ru-RU" sz="2400" dirty="0">
              <a:solidFill>
                <a:srgbClr val="FFF4D9"/>
              </a:solidFill>
            </a:endParaRPr>
          </a:p>
          <a:p>
            <a:r>
              <a:rPr lang="ru-RU" sz="2400" dirty="0">
                <a:solidFill>
                  <a:srgbClr val="FFF4D9"/>
                </a:solidFill>
              </a:rPr>
              <a:t>У пациентов в тяжелом состоянии (ОРИТ) </a:t>
            </a:r>
            <a:r>
              <a:rPr lang="ru-RU" sz="2400" dirty="0" smtClean="0">
                <a:solidFill>
                  <a:srgbClr val="FFF4D9"/>
                </a:solidFill>
              </a:rPr>
              <a:t>:</a:t>
            </a:r>
          </a:p>
          <a:p>
            <a:endParaRPr lang="ru-RU" sz="2400" dirty="0" smtClean="0">
              <a:solidFill>
                <a:srgbClr val="FFF4D9"/>
              </a:solidFill>
            </a:endParaRPr>
          </a:p>
          <a:p>
            <a:r>
              <a:rPr lang="ru-RU" sz="2400" dirty="0" smtClean="0">
                <a:solidFill>
                  <a:srgbClr val="FFF4D9"/>
                </a:solidFill>
              </a:rPr>
              <a:t>защищенные </a:t>
            </a:r>
            <a:r>
              <a:rPr lang="ru-RU" sz="2400" dirty="0" err="1">
                <a:solidFill>
                  <a:srgbClr val="FFF4D9"/>
                </a:solidFill>
              </a:rPr>
              <a:t>аминопенициллины</a:t>
            </a:r>
            <a:r>
              <a:rPr lang="ru-RU" sz="2400" dirty="0">
                <a:solidFill>
                  <a:srgbClr val="FFF4D9"/>
                </a:solidFill>
              </a:rPr>
              <a:t> (амоксициллин/</a:t>
            </a:r>
            <a:r>
              <a:rPr lang="ru-RU" sz="2400" dirty="0" err="1">
                <a:solidFill>
                  <a:srgbClr val="FFF4D9"/>
                </a:solidFill>
              </a:rPr>
              <a:t>клавуланат</a:t>
            </a:r>
            <a:r>
              <a:rPr lang="ru-RU" sz="2400" dirty="0">
                <a:solidFill>
                  <a:srgbClr val="FFF4D9"/>
                </a:solidFill>
              </a:rPr>
              <a:t>, амоксициллин/</a:t>
            </a:r>
            <a:r>
              <a:rPr lang="ru-RU" sz="2400" dirty="0" err="1">
                <a:solidFill>
                  <a:srgbClr val="FFF4D9"/>
                </a:solidFill>
              </a:rPr>
              <a:t>сульбактам</a:t>
            </a:r>
            <a:r>
              <a:rPr lang="ru-RU" sz="2400" dirty="0">
                <a:solidFill>
                  <a:srgbClr val="FFF4D9"/>
                </a:solidFill>
              </a:rPr>
              <a:t>), </a:t>
            </a:r>
            <a:endParaRPr lang="ru-RU" sz="2400" dirty="0" smtClean="0">
              <a:solidFill>
                <a:srgbClr val="FFF4D9"/>
              </a:solidFill>
            </a:endParaRPr>
          </a:p>
          <a:p>
            <a:pPr algn="ctr"/>
            <a:r>
              <a:rPr lang="ru-RU" sz="2400" dirty="0" smtClean="0">
                <a:solidFill>
                  <a:srgbClr val="FFF4D9"/>
                </a:solidFill>
              </a:rPr>
              <a:t>или</a:t>
            </a:r>
          </a:p>
          <a:p>
            <a:r>
              <a:rPr lang="ru-RU" sz="2400" dirty="0" smtClean="0">
                <a:solidFill>
                  <a:srgbClr val="FFF4D9"/>
                </a:solidFill>
              </a:rPr>
              <a:t>цефалоспорины </a:t>
            </a:r>
            <a:r>
              <a:rPr lang="ru-RU" sz="2400" dirty="0">
                <a:solidFill>
                  <a:srgbClr val="FFF4D9"/>
                </a:solidFill>
              </a:rPr>
              <a:t>III поколения (</a:t>
            </a:r>
            <a:r>
              <a:rPr lang="ru-RU" sz="2400" dirty="0" err="1">
                <a:solidFill>
                  <a:srgbClr val="FFF4D9"/>
                </a:solidFill>
              </a:rPr>
              <a:t>цефтриаксон</a:t>
            </a:r>
            <a:r>
              <a:rPr lang="ru-RU" sz="2400" dirty="0">
                <a:solidFill>
                  <a:srgbClr val="FFF4D9"/>
                </a:solidFill>
              </a:rPr>
              <a:t>, </a:t>
            </a:r>
            <a:r>
              <a:rPr lang="ru-RU" sz="2400" dirty="0" err="1" smtClean="0">
                <a:solidFill>
                  <a:srgbClr val="FFF4D9"/>
                </a:solidFill>
              </a:rPr>
              <a:t>цефотаксим</a:t>
            </a:r>
            <a:r>
              <a:rPr lang="ru-RU" sz="2400" dirty="0" smtClean="0">
                <a:solidFill>
                  <a:srgbClr val="FFF4D9"/>
                </a:solidFill>
              </a:rPr>
              <a:t>)  в/в </a:t>
            </a:r>
          </a:p>
          <a:p>
            <a:r>
              <a:rPr lang="ru-RU" sz="2400" dirty="0">
                <a:solidFill>
                  <a:srgbClr val="FFF4D9"/>
                </a:solidFill>
              </a:rPr>
              <a:t>	</a:t>
            </a:r>
            <a:r>
              <a:rPr lang="ru-RU" sz="2400" dirty="0" smtClean="0">
                <a:solidFill>
                  <a:srgbClr val="FFC000"/>
                </a:solidFill>
              </a:rPr>
              <a:t>в </a:t>
            </a:r>
            <a:r>
              <a:rPr lang="ru-RU" sz="2400" dirty="0">
                <a:solidFill>
                  <a:srgbClr val="FFC000"/>
                </a:solidFill>
              </a:rPr>
              <a:t>комбинации </a:t>
            </a:r>
            <a:r>
              <a:rPr lang="ru-RU" sz="2400" dirty="0">
                <a:solidFill>
                  <a:srgbClr val="FFF4D9"/>
                </a:solidFill>
              </a:rPr>
              <a:t>с </a:t>
            </a:r>
            <a:r>
              <a:rPr lang="ru-RU" sz="2400" dirty="0" err="1">
                <a:solidFill>
                  <a:srgbClr val="FFF4D9"/>
                </a:solidFill>
              </a:rPr>
              <a:t>азитромицином</a:t>
            </a:r>
            <a:r>
              <a:rPr lang="ru-RU" sz="2400" dirty="0">
                <a:solidFill>
                  <a:srgbClr val="FFF4D9"/>
                </a:solidFill>
              </a:rPr>
              <a:t> или </a:t>
            </a:r>
            <a:r>
              <a:rPr lang="ru-RU" sz="2400" dirty="0" err="1">
                <a:solidFill>
                  <a:srgbClr val="FFF4D9"/>
                </a:solidFill>
              </a:rPr>
              <a:t>кларитромицином</a:t>
            </a:r>
            <a:r>
              <a:rPr lang="ru-RU" sz="2400" dirty="0">
                <a:solidFill>
                  <a:srgbClr val="FFF4D9"/>
                </a:solidFill>
              </a:rPr>
              <a:t>. </a:t>
            </a:r>
            <a:endParaRPr lang="ru-RU" sz="2400" dirty="0" smtClean="0">
              <a:solidFill>
                <a:srgbClr val="FFF4D9"/>
              </a:solidFill>
            </a:endParaRPr>
          </a:p>
          <a:p>
            <a:endParaRPr lang="ru-RU" sz="2400" dirty="0" smtClean="0">
              <a:solidFill>
                <a:srgbClr val="FFF4D9"/>
              </a:solidFill>
            </a:endParaRPr>
          </a:p>
          <a:p>
            <a:r>
              <a:rPr lang="ru-RU" sz="2400" dirty="0" smtClean="0">
                <a:solidFill>
                  <a:srgbClr val="FFF4D9"/>
                </a:solidFill>
              </a:rPr>
              <a:t>Альтернатива: цефалоспорины </a:t>
            </a:r>
            <a:r>
              <a:rPr lang="ru-RU" sz="2400" dirty="0">
                <a:solidFill>
                  <a:srgbClr val="FFF4D9"/>
                </a:solidFill>
              </a:rPr>
              <a:t>III поколения </a:t>
            </a:r>
            <a:r>
              <a:rPr lang="ru-RU" sz="2400" dirty="0" smtClean="0">
                <a:solidFill>
                  <a:srgbClr val="FFF4D9"/>
                </a:solidFill>
              </a:rPr>
              <a:t>(</a:t>
            </a:r>
            <a:r>
              <a:rPr lang="ru-RU" sz="2400" dirty="0" err="1" smtClean="0">
                <a:solidFill>
                  <a:srgbClr val="FFF4D9"/>
                </a:solidFill>
              </a:rPr>
              <a:t>цефтриаксон</a:t>
            </a:r>
            <a:r>
              <a:rPr lang="ru-RU" sz="2400" dirty="0">
                <a:solidFill>
                  <a:srgbClr val="FFF4D9"/>
                </a:solidFill>
              </a:rPr>
              <a:t>, </a:t>
            </a:r>
            <a:r>
              <a:rPr lang="ru-RU" sz="2400" dirty="0" err="1">
                <a:solidFill>
                  <a:srgbClr val="FFF4D9"/>
                </a:solidFill>
              </a:rPr>
              <a:t>цефтотаксим</a:t>
            </a:r>
            <a:r>
              <a:rPr lang="ru-RU" sz="2400" dirty="0">
                <a:solidFill>
                  <a:srgbClr val="FFF4D9"/>
                </a:solidFill>
              </a:rPr>
              <a:t>) </a:t>
            </a:r>
            <a:r>
              <a:rPr lang="ru-RU" sz="2400" dirty="0" smtClean="0">
                <a:solidFill>
                  <a:srgbClr val="FFF4D9"/>
                </a:solidFill>
              </a:rPr>
              <a:t>в/в </a:t>
            </a:r>
          </a:p>
          <a:p>
            <a:r>
              <a:rPr lang="ru-RU" sz="2400" dirty="0">
                <a:solidFill>
                  <a:srgbClr val="FFF4D9"/>
                </a:solidFill>
              </a:rPr>
              <a:t>	</a:t>
            </a:r>
            <a:r>
              <a:rPr lang="ru-RU" sz="2400" dirty="0" smtClean="0">
                <a:solidFill>
                  <a:srgbClr val="FFC000"/>
                </a:solidFill>
              </a:rPr>
              <a:t>в </a:t>
            </a:r>
            <a:r>
              <a:rPr lang="ru-RU" sz="2400" dirty="0">
                <a:solidFill>
                  <a:srgbClr val="FFC000"/>
                </a:solidFill>
              </a:rPr>
              <a:t>комбинации </a:t>
            </a:r>
            <a:r>
              <a:rPr lang="ru-RU" sz="2400" dirty="0">
                <a:solidFill>
                  <a:srgbClr val="FFF4D9"/>
                </a:solidFill>
              </a:rPr>
              <a:t>с респираторным </a:t>
            </a:r>
            <a:r>
              <a:rPr lang="ru-RU" sz="2400" dirty="0" err="1">
                <a:solidFill>
                  <a:srgbClr val="FFF4D9"/>
                </a:solidFill>
              </a:rPr>
              <a:t>фторхинолоном</a:t>
            </a:r>
            <a:r>
              <a:rPr lang="ru-RU" sz="2400" dirty="0">
                <a:solidFill>
                  <a:srgbClr val="FFF4D9"/>
                </a:solidFill>
              </a:rPr>
              <a:t> (</a:t>
            </a:r>
            <a:r>
              <a:rPr lang="ru-RU" sz="2400" dirty="0" err="1">
                <a:solidFill>
                  <a:srgbClr val="FFF4D9"/>
                </a:solidFill>
              </a:rPr>
              <a:t>левофлоксацин</a:t>
            </a:r>
            <a:r>
              <a:rPr lang="ru-RU" sz="2400" dirty="0">
                <a:solidFill>
                  <a:srgbClr val="FFF4D9"/>
                </a:solidFill>
              </a:rPr>
              <a:t>, </a:t>
            </a:r>
            <a:r>
              <a:rPr lang="ru-RU" sz="2400" dirty="0" err="1">
                <a:solidFill>
                  <a:srgbClr val="FFF4D9"/>
                </a:solidFill>
              </a:rPr>
              <a:t>моксифлоксацин</a:t>
            </a:r>
            <a:r>
              <a:rPr lang="ru-RU" sz="2400" dirty="0">
                <a:solidFill>
                  <a:srgbClr val="FFF4D9"/>
                </a:solidFill>
              </a:rPr>
              <a:t>) в/в.</a:t>
            </a:r>
            <a:r>
              <a:rPr lang="ru-RU" sz="2400" dirty="0" smtClean="0">
                <a:solidFill>
                  <a:srgbClr val="FFF4D9"/>
                </a:solidFill>
              </a:rPr>
              <a:t> </a:t>
            </a:r>
          </a:p>
          <a:p>
            <a:endParaRPr lang="ru-RU" sz="2400" dirty="0" smtClean="0">
              <a:solidFill>
                <a:srgbClr val="FFC000"/>
              </a:solidFill>
            </a:endParaRPr>
          </a:p>
          <a:p>
            <a:pPr algn="r"/>
            <a:r>
              <a:rPr lang="ru-RU" dirty="0" smtClean="0">
                <a:solidFill>
                  <a:srgbClr val="FFC000"/>
                </a:solidFill>
              </a:rPr>
              <a:t>Методические </a:t>
            </a:r>
            <a:r>
              <a:rPr lang="ru-RU" dirty="0">
                <a:solidFill>
                  <a:srgbClr val="FFC000"/>
                </a:solidFill>
              </a:rPr>
              <a:t>рекомендации РФ, Версия 5 (08.04.2020</a:t>
            </a:r>
            <a:r>
              <a:rPr lang="ru-RU" dirty="0" smtClean="0">
                <a:solidFill>
                  <a:srgbClr val="FFC000"/>
                </a:solidFill>
              </a:rPr>
              <a:t>)</a:t>
            </a:r>
            <a:endParaRPr lang="ru-RU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480"/>
            <a:ext cx="86409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Принципы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антибактериальной терапии у пациентов с COVID 19  и пневмонией</a:t>
            </a:r>
          </a:p>
          <a:p>
            <a:endParaRPr lang="ru-RU" sz="2400" b="1" dirty="0" smtClean="0">
              <a:solidFill>
                <a:srgbClr val="FFC489"/>
              </a:solidFill>
            </a:endParaRPr>
          </a:p>
          <a:p>
            <a:pPr marL="342900" indent="-342900">
              <a:buAutoNum type="arabicPeriod"/>
            </a:pPr>
            <a:endParaRPr lang="ru-RU" sz="2400" dirty="0" smtClean="0">
              <a:solidFill>
                <a:srgbClr val="FFECBD"/>
              </a:solidFill>
            </a:endParaRPr>
          </a:p>
          <a:p>
            <a:pPr algn="r"/>
            <a:endParaRPr lang="ru-RU" dirty="0" smtClean="0">
              <a:solidFill>
                <a:srgbClr val="FFC00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FFECBD"/>
                </a:solidFill>
              </a:rPr>
              <a:t>Выбор антибиотика при высоком риске </a:t>
            </a:r>
            <a:r>
              <a:rPr lang="ru-RU" sz="2400" b="1" dirty="0" err="1" smtClean="0">
                <a:solidFill>
                  <a:srgbClr val="FFECBD"/>
                </a:solidFill>
              </a:rPr>
              <a:t>нозокомиальных</a:t>
            </a:r>
            <a:r>
              <a:rPr lang="ru-RU" sz="2400" b="1" dirty="0" smtClean="0">
                <a:solidFill>
                  <a:srgbClr val="FFECBD"/>
                </a:solidFill>
              </a:rPr>
              <a:t> возбудителей :</a:t>
            </a:r>
          </a:p>
          <a:p>
            <a:pPr algn="just"/>
            <a:endParaRPr lang="ru-RU" sz="2400" b="1" dirty="0" smtClean="0">
              <a:solidFill>
                <a:srgbClr val="FFECBD"/>
              </a:solidFill>
            </a:endParaRPr>
          </a:p>
          <a:p>
            <a:pPr algn="just"/>
            <a:endParaRPr lang="ru-RU" sz="2400" b="1" dirty="0">
              <a:solidFill>
                <a:srgbClr val="FFECBD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FFECBD"/>
                </a:solidFill>
              </a:rPr>
              <a:t> поздняя госпитальная пневмония - более 4 дней от момента  госпитализации,   ИВЛ </a:t>
            </a:r>
            <a:endParaRPr lang="ru-RU" sz="2400" b="1" dirty="0">
              <a:solidFill>
                <a:srgbClr val="FFEC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</a:rPr>
              <a:t>Факторы риска инфекций, вызванных </a:t>
            </a:r>
            <a:r>
              <a:rPr lang="ru-RU" sz="2800" b="1" dirty="0" err="1">
                <a:solidFill>
                  <a:srgbClr val="FFC000"/>
                </a:solidFill>
              </a:rPr>
              <a:t>карбапенемрезистентными</a:t>
            </a:r>
            <a:r>
              <a:rPr lang="ru-RU" sz="2800" b="1" dirty="0">
                <a:solidFill>
                  <a:srgbClr val="FFC000"/>
                </a:solidFill>
              </a:rPr>
              <a:t> </a:t>
            </a:r>
            <a:r>
              <a:rPr lang="ru-RU" sz="2800" b="1" dirty="0" err="1">
                <a:solidFill>
                  <a:srgbClr val="FFC000"/>
                </a:solidFill>
              </a:rPr>
              <a:t>энтеробактериями</a:t>
            </a:r>
            <a:r>
              <a:rPr lang="ru-RU" sz="2800" b="1" dirty="0">
                <a:solidFill>
                  <a:srgbClr val="FFC000"/>
                </a:solidFill>
              </a:rPr>
              <a:t>: 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800" b="1" dirty="0" smtClean="0">
              <a:solidFill>
                <a:srgbClr val="FFC000"/>
              </a:solidFill>
            </a:endParaRPr>
          </a:p>
          <a:p>
            <a:pPr indent="-4572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предшествующая терапия </a:t>
            </a:r>
            <a:r>
              <a:rPr lang="ru-RU" sz="2400" dirty="0" err="1">
                <a:solidFill>
                  <a:srgbClr val="FFECBD"/>
                </a:solidFill>
              </a:rPr>
              <a:t>карбапенемами</a:t>
            </a:r>
            <a:r>
              <a:rPr lang="ru-RU" sz="2400" dirty="0">
                <a:solidFill>
                  <a:srgbClr val="FFECBD"/>
                </a:solidFill>
              </a:rPr>
              <a:t>; </a:t>
            </a:r>
          </a:p>
          <a:p>
            <a:pPr indent="-4572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высокая распространенность </a:t>
            </a:r>
            <a:r>
              <a:rPr lang="ru-RU" sz="2400" dirty="0" err="1">
                <a:solidFill>
                  <a:srgbClr val="FFECBD"/>
                </a:solidFill>
              </a:rPr>
              <a:t>карбапенемрезистентных</a:t>
            </a:r>
            <a:r>
              <a:rPr lang="ru-RU" sz="2400" dirty="0">
                <a:solidFill>
                  <a:srgbClr val="FFECBD"/>
                </a:solidFill>
              </a:rPr>
              <a:t> </a:t>
            </a:r>
            <a:r>
              <a:rPr lang="ru-RU" sz="2400" dirty="0" err="1">
                <a:solidFill>
                  <a:srgbClr val="FFECBD"/>
                </a:solidFill>
              </a:rPr>
              <a:t>энтеробактерий</a:t>
            </a:r>
            <a:r>
              <a:rPr lang="ru-RU" sz="2400" dirty="0">
                <a:solidFill>
                  <a:srgbClr val="FFECBD"/>
                </a:solidFill>
              </a:rPr>
              <a:t> в отделении, где находится пациент; </a:t>
            </a:r>
          </a:p>
          <a:p>
            <a:pPr indent="-4572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колонизация кишечника пациента </a:t>
            </a:r>
            <a:r>
              <a:rPr lang="ru-RU" sz="2400" dirty="0" err="1">
                <a:solidFill>
                  <a:srgbClr val="FFECBD"/>
                </a:solidFill>
              </a:rPr>
              <a:t>карбапенемрезистентными</a:t>
            </a:r>
            <a:r>
              <a:rPr lang="ru-RU" sz="2400" dirty="0">
                <a:solidFill>
                  <a:srgbClr val="FFECBD"/>
                </a:solidFill>
              </a:rPr>
              <a:t> </a:t>
            </a:r>
            <a:r>
              <a:rPr lang="ru-RU" sz="2400" dirty="0" err="1">
                <a:solidFill>
                  <a:srgbClr val="FFECBD"/>
                </a:solidFill>
              </a:rPr>
              <a:t>энтеробактериями</a:t>
            </a:r>
            <a:endParaRPr lang="ru-RU" sz="2400" dirty="0">
              <a:solidFill>
                <a:srgbClr val="FFECBD"/>
              </a:solidFill>
            </a:endParaRPr>
          </a:p>
          <a:p>
            <a:pPr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длительное нахождение в ОРИТ; </a:t>
            </a:r>
          </a:p>
          <a:p>
            <a:pPr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FFECBD"/>
                </a:solidFill>
              </a:rPr>
              <a:t>ИВЛ &gt; 4 суток; 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0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  </a:t>
            </a:r>
            <a:r>
              <a:rPr lang="ru-RU" sz="2800" b="1" dirty="0">
                <a:solidFill>
                  <a:srgbClr val="FFC000"/>
                </a:solidFill>
              </a:rPr>
              <a:t>клинической </a:t>
            </a:r>
            <a:r>
              <a:rPr lang="ru-RU" sz="2800" b="1" dirty="0" smtClean="0">
                <a:solidFill>
                  <a:srgbClr val="FFC000"/>
                </a:solidFill>
              </a:rPr>
              <a:t>неэффективности антибактериальной терапии,</a:t>
            </a:r>
          </a:p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развитии </a:t>
            </a:r>
            <a:r>
              <a:rPr lang="ru-RU" sz="2800" b="1" dirty="0" err="1">
                <a:solidFill>
                  <a:srgbClr val="FFC000"/>
                </a:solidFill>
              </a:rPr>
              <a:t>нозокомиальных</a:t>
            </a:r>
            <a:r>
              <a:rPr lang="ru-RU" sz="2800" b="1" dirty="0">
                <a:solidFill>
                  <a:srgbClr val="FFC000"/>
                </a:solidFill>
              </a:rPr>
              <a:t> осложнений 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000" dirty="0">
              <a:solidFill>
                <a:srgbClr val="FFF4D9"/>
              </a:solidFill>
            </a:endParaRPr>
          </a:p>
          <a:p>
            <a:r>
              <a:rPr lang="ru-RU" sz="2000" dirty="0" smtClean="0">
                <a:solidFill>
                  <a:srgbClr val="FFF4D9"/>
                </a:solidFill>
              </a:rPr>
              <a:t>Выбор </a:t>
            </a:r>
            <a:r>
              <a:rPr lang="ru-RU" sz="2000" dirty="0">
                <a:solidFill>
                  <a:srgbClr val="FFF4D9"/>
                </a:solidFill>
              </a:rPr>
              <a:t>режима антимикробной </a:t>
            </a:r>
            <a:r>
              <a:rPr lang="ru-RU" sz="2000" dirty="0" smtClean="0">
                <a:solidFill>
                  <a:srgbClr val="FFF4D9"/>
                </a:solidFill>
              </a:rPr>
              <a:t>терапии с учетом  </a:t>
            </a:r>
            <a:r>
              <a:rPr lang="ru-RU" sz="2000" dirty="0">
                <a:solidFill>
                  <a:srgbClr val="FFF4D9"/>
                </a:solidFill>
              </a:rPr>
              <a:t>факторов риска резистентных возбудителей, </a:t>
            </a:r>
            <a:r>
              <a:rPr lang="ru-RU" sz="2000" dirty="0" smtClean="0">
                <a:solidFill>
                  <a:srgbClr val="FFF4D9"/>
                </a:solidFill>
              </a:rPr>
              <a:t>предшествующей </a:t>
            </a:r>
            <a:r>
              <a:rPr lang="ru-RU" sz="2000" dirty="0">
                <a:solidFill>
                  <a:srgbClr val="FFF4D9"/>
                </a:solidFill>
              </a:rPr>
              <a:t>терапии, результатов микробиологической диагностики </a:t>
            </a:r>
            <a:endParaRPr lang="ru-RU" sz="2000" dirty="0" smtClean="0">
              <a:solidFill>
                <a:srgbClr val="FFF4D9"/>
              </a:solidFill>
            </a:endParaRPr>
          </a:p>
          <a:p>
            <a:endParaRPr lang="ru-RU" sz="2000" dirty="0">
              <a:solidFill>
                <a:srgbClr val="FFF4D9"/>
              </a:solidFill>
            </a:endParaRPr>
          </a:p>
          <a:p>
            <a:pPr indent="1700213"/>
            <a:r>
              <a:rPr lang="ru-RU" sz="2000" i="1" dirty="0" err="1" smtClean="0">
                <a:solidFill>
                  <a:srgbClr val="FFC489"/>
                </a:solidFill>
              </a:rPr>
              <a:t>цефтолозан</a:t>
            </a:r>
            <a:r>
              <a:rPr lang="ru-RU" sz="2000" i="1" dirty="0" smtClean="0">
                <a:solidFill>
                  <a:srgbClr val="FFC489"/>
                </a:solidFill>
              </a:rPr>
              <a:t>/</a:t>
            </a:r>
            <a:r>
              <a:rPr lang="ru-RU" sz="2000" i="1" dirty="0" err="1" smtClean="0">
                <a:solidFill>
                  <a:srgbClr val="FFC489"/>
                </a:solidFill>
              </a:rPr>
              <a:t>тазобактам</a:t>
            </a:r>
            <a:r>
              <a:rPr lang="ru-RU" sz="2000" i="1" dirty="0" smtClean="0">
                <a:solidFill>
                  <a:srgbClr val="FFC489"/>
                </a:solidFill>
              </a:rPr>
              <a:t>,</a:t>
            </a:r>
          </a:p>
          <a:p>
            <a:pPr indent="1700213"/>
            <a:r>
              <a:rPr lang="ru-RU" sz="2000" i="1" dirty="0" smtClean="0">
                <a:solidFill>
                  <a:srgbClr val="FFC489"/>
                </a:solidFill>
              </a:rPr>
              <a:t> </a:t>
            </a:r>
            <a:r>
              <a:rPr lang="ru-RU" sz="2000" i="1" dirty="0" err="1">
                <a:solidFill>
                  <a:srgbClr val="FFC489"/>
                </a:solidFill>
              </a:rPr>
              <a:t>пиперациллин</a:t>
            </a:r>
            <a:r>
              <a:rPr lang="ru-RU" sz="2000" i="1" dirty="0">
                <a:solidFill>
                  <a:srgbClr val="FFC489"/>
                </a:solidFill>
              </a:rPr>
              <a:t>/</a:t>
            </a:r>
            <a:r>
              <a:rPr lang="ru-RU" sz="2000" i="1" dirty="0" err="1">
                <a:solidFill>
                  <a:srgbClr val="FFC489"/>
                </a:solidFill>
              </a:rPr>
              <a:t>тазобактам</a:t>
            </a:r>
            <a:r>
              <a:rPr lang="ru-RU" sz="2000" i="1" dirty="0">
                <a:solidFill>
                  <a:srgbClr val="FFF4D9"/>
                </a:solidFill>
              </a:rPr>
              <a:t>, </a:t>
            </a:r>
            <a:endParaRPr lang="ru-RU" sz="2000" i="1" dirty="0" smtClean="0">
              <a:solidFill>
                <a:srgbClr val="FFF4D9"/>
              </a:solidFill>
            </a:endParaRPr>
          </a:p>
          <a:p>
            <a:pPr indent="1700213"/>
            <a:r>
              <a:rPr lang="ru-RU" sz="2000" dirty="0" err="1" smtClean="0">
                <a:solidFill>
                  <a:srgbClr val="FFF4D9"/>
                </a:solidFill>
              </a:rPr>
              <a:t>Цефеперазон</a:t>
            </a:r>
            <a:r>
              <a:rPr lang="ru-RU" sz="2000" dirty="0" smtClean="0">
                <a:solidFill>
                  <a:srgbClr val="FFF4D9"/>
                </a:solidFill>
              </a:rPr>
              <a:t>/</a:t>
            </a:r>
            <a:r>
              <a:rPr lang="ru-RU" sz="2000" dirty="0" err="1" smtClean="0">
                <a:solidFill>
                  <a:srgbClr val="FFF4D9"/>
                </a:solidFill>
              </a:rPr>
              <a:t>сульбактам</a:t>
            </a:r>
            <a:r>
              <a:rPr lang="ru-RU" sz="2000" dirty="0" smtClean="0">
                <a:solidFill>
                  <a:srgbClr val="FFF4D9"/>
                </a:solidFill>
              </a:rPr>
              <a:t>,</a:t>
            </a:r>
          </a:p>
          <a:p>
            <a:pPr indent="1700213"/>
            <a:r>
              <a:rPr lang="ru-RU" sz="2000" dirty="0" err="1" smtClean="0">
                <a:solidFill>
                  <a:srgbClr val="FFF4D9"/>
                </a:solidFill>
              </a:rPr>
              <a:t>Цефепим</a:t>
            </a:r>
            <a:r>
              <a:rPr lang="ru-RU" sz="2000" dirty="0" smtClean="0">
                <a:solidFill>
                  <a:srgbClr val="FFF4D9"/>
                </a:solidFill>
              </a:rPr>
              <a:t>,</a:t>
            </a:r>
          </a:p>
          <a:p>
            <a:pPr indent="1700213"/>
            <a:r>
              <a:rPr lang="ru-RU" sz="2000" dirty="0" smtClean="0">
                <a:solidFill>
                  <a:srgbClr val="FFF4D9"/>
                </a:solidFill>
              </a:rPr>
              <a:t> </a:t>
            </a:r>
            <a:r>
              <a:rPr lang="ru-RU" sz="2000" dirty="0" err="1">
                <a:solidFill>
                  <a:srgbClr val="FFF4D9"/>
                </a:solidFill>
              </a:rPr>
              <a:t>меропенем</a:t>
            </a:r>
            <a:r>
              <a:rPr lang="ru-RU" sz="2000" dirty="0">
                <a:solidFill>
                  <a:srgbClr val="FFF4D9"/>
                </a:solidFill>
              </a:rPr>
              <a:t>, </a:t>
            </a:r>
            <a:endParaRPr lang="ru-RU" sz="2000" dirty="0" smtClean="0">
              <a:solidFill>
                <a:srgbClr val="FFF4D9"/>
              </a:solidFill>
            </a:endParaRPr>
          </a:p>
          <a:p>
            <a:pPr indent="1700213"/>
            <a:r>
              <a:rPr lang="ru-RU" sz="2000" dirty="0" err="1" smtClean="0">
                <a:solidFill>
                  <a:srgbClr val="FFF4D9"/>
                </a:solidFill>
              </a:rPr>
              <a:t>дорипенем</a:t>
            </a:r>
            <a:r>
              <a:rPr lang="ru-RU" sz="2000" dirty="0" smtClean="0">
                <a:solidFill>
                  <a:srgbClr val="FFF4D9"/>
                </a:solidFill>
              </a:rPr>
              <a:t>,</a:t>
            </a:r>
          </a:p>
          <a:p>
            <a:pPr indent="1700213"/>
            <a:r>
              <a:rPr lang="ru-RU" sz="2000" dirty="0" smtClean="0">
                <a:solidFill>
                  <a:srgbClr val="FFF4D9"/>
                </a:solidFill>
              </a:rPr>
              <a:t> </a:t>
            </a:r>
            <a:r>
              <a:rPr lang="ru-RU" sz="2000" dirty="0" err="1">
                <a:solidFill>
                  <a:srgbClr val="FFF4D9"/>
                </a:solidFill>
              </a:rPr>
              <a:t>имипенем</a:t>
            </a:r>
            <a:r>
              <a:rPr lang="ru-RU" sz="2000" dirty="0">
                <a:solidFill>
                  <a:srgbClr val="FFF4D9"/>
                </a:solidFill>
              </a:rPr>
              <a:t>/</a:t>
            </a:r>
            <a:r>
              <a:rPr lang="ru-RU" sz="2000" dirty="0" err="1">
                <a:solidFill>
                  <a:srgbClr val="FFF4D9"/>
                </a:solidFill>
              </a:rPr>
              <a:t>циластатин</a:t>
            </a:r>
            <a:r>
              <a:rPr lang="ru-RU" sz="2000" dirty="0">
                <a:solidFill>
                  <a:srgbClr val="FFF4D9"/>
                </a:solidFill>
              </a:rPr>
              <a:t>, </a:t>
            </a:r>
            <a:endParaRPr lang="ru-RU" sz="2000" dirty="0" smtClean="0">
              <a:solidFill>
                <a:srgbClr val="FFF4D9"/>
              </a:solidFill>
            </a:endParaRPr>
          </a:p>
          <a:p>
            <a:pPr indent="1700213"/>
            <a:r>
              <a:rPr lang="ru-RU" sz="2000" i="1" dirty="0" err="1" smtClean="0">
                <a:solidFill>
                  <a:srgbClr val="FFF4D9"/>
                </a:solidFill>
              </a:rPr>
              <a:t>цефтазидим</a:t>
            </a:r>
            <a:r>
              <a:rPr lang="ru-RU" sz="2000" i="1" dirty="0" smtClean="0">
                <a:solidFill>
                  <a:srgbClr val="FFF4D9"/>
                </a:solidFill>
              </a:rPr>
              <a:t>/</a:t>
            </a:r>
            <a:r>
              <a:rPr lang="ru-RU" sz="2000" i="1" dirty="0" err="1" smtClean="0">
                <a:solidFill>
                  <a:srgbClr val="FFF4D9"/>
                </a:solidFill>
              </a:rPr>
              <a:t>авибактам</a:t>
            </a:r>
            <a:r>
              <a:rPr lang="ru-RU" sz="2000" dirty="0" smtClean="0">
                <a:solidFill>
                  <a:srgbClr val="FFF4D9"/>
                </a:solidFill>
              </a:rPr>
              <a:t>,</a:t>
            </a:r>
          </a:p>
          <a:p>
            <a:pPr indent="1700213"/>
            <a:r>
              <a:rPr lang="ru-RU" sz="2000" dirty="0" smtClean="0">
                <a:solidFill>
                  <a:srgbClr val="FFF4D9"/>
                </a:solidFill>
              </a:rPr>
              <a:t> </a:t>
            </a:r>
            <a:r>
              <a:rPr lang="ru-RU" sz="2000" dirty="0" err="1">
                <a:solidFill>
                  <a:srgbClr val="FFF4D9"/>
                </a:solidFill>
              </a:rPr>
              <a:t>тигециклин</a:t>
            </a:r>
            <a:r>
              <a:rPr lang="ru-RU" sz="2000" dirty="0">
                <a:solidFill>
                  <a:srgbClr val="FFF4D9"/>
                </a:solidFill>
              </a:rPr>
              <a:t>, </a:t>
            </a:r>
            <a:endParaRPr lang="ru-RU" sz="2000" dirty="0" smtClean="0">
              <a:solidFill>
                <a:srgbClr val="FFF4D9"/>
              </a:solidFill>
            </a:endParaRPr>
          </a:p>
          <a:p>
            <a:pPr indent="1700213"/>
            <a:r>
              <a:rPr lang="ru-RU" sz="2000" dirty="0" err="1" smtClean="0">
                <a:solidFill>
                  <a:srgbClr val="FFF4D9"/>
                </a:solidFill>
              </a:rPr>
              <a:t>амикацин</a:t>
            </a:r>
            <a:r>
              <a:rPr lang="ru-RU" sz="2000" dirty="0" smtClean="0">
                <a:solidFill>
                  <a:srgbClr val="FFF4D9"/>
                </a:solidFill>
              </a:rPr>
              <a:t>  </a:t>
            </a:r>
          </a:p>
          <a:p>
            <a:pPr indent="1700213"/>
            <a:r>
              <a:rPr lang="ru-RU" sz="2000" dirty="0" err="1" smtClean="0">
                <a:solidFill>
                  <a:srgbClr val="FFC000"/>
                </a:solidFill>
              </a:rPr>
              <a:t>Колистин</a:t>
            </a:r>
            <a:r>
              <a:rPr lang="ru-RU" sz="2000" dirty="0" smtClean="0">
                <a:solidFill>
                  <a:srgbClr val="FFC000"/>
                </a:solidFill>
              </a:rPr>
              <a:t>?</a:t>
            </a:r>
            <a:endParaRPr lang="ru-RU" dirty="0" smtClean="0">
              <a:solidFill>
                <a:srgbClr val="FFECBD"/>
              </a:solidFill>
            </a:endParaRPr>
          </a:p>
          <a:p>
            <a:pPr algn="r"/>
            <a:r>
              <a:rPr lang="ru-RU" dirty="0" smtClean="0">
                <a:solidFill>
                  <a:srgbClr val="FFC000"/>
                </a:solidFill>
              </a:rPr>
              <a:t>Методические </a:t>
            </a:r>
            <a:r>
              <a:rPr lang="ru-RU" dirty="0">
                <a:solidFill>
                  <a:srgbClr val="FFC000"/>
                </a:solidFill>
              </a:rPr>
              <a:t>рекомендации РФ, Версия 5 (</a:t>
            </a:r>
            <a:r>
              <a:rPr lang="ru-RU" dirty="0" smtClean="0">
                <a:solidFill>
                  <a:srgbClr val="FFC000"/>
                </a:solidFill>
              </a:rPr>
              <a:t>08.04.2020)</a:t>
            </a:r>
            <a:endParaRPr lang="ru-RU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251520" y="548680"/>
            <a:ext cx="8569325" cy="409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ru-RU" altLang="ru-RU" sz="2800" b="1" i="1" dirty="0" err="1">
                <a:solidFill>
                  <a:srgbClr val="FFFF00"/>
                </a:solidFill>
              </a:rPr>
              <a:t>Acinetobacter</a:t>
            </a:r>
            <a:r>
              <a:rPr lang="ru-RU" altLang="ru-RU" sz="2800" b="1" dirty="0">
                <a:solidFill>
                  <a:srgbClr val="FFFF00"/>
                </a:solidFill>
              </a:rPr>
              <a:t> </a:t>
            </a:r>
            <a:r>
              <a:rPr lang="ru-RU" altLang="ru-RU" sz="2800" b="1" dirty="0" err="1">
                <a:solidFill>
                  <a:srgbClr val="FFFF00"/>
                </a:solidFill>
              </a:rPr>
              <a:t>spp</a:t>
            </a:r>
            <a:r>
              <a:rPr lang="ru-RU" altLang="ru-RU" sz="2800" b="1" dirty="0">
                <a:solidFill>
                  <a:srgbClr val="FFFF00"/>
                </a:solidFill>
              </a:rPr>
              <a:t>.</a:t>
            </a:r>
          </a:p>
          <a:p>
            <a:pPr eaLnBrk="1" hangingPunct="1">
              <a:buSzPct val="100000"/>
            </a:pPr>
            <a:endParaRPr lang="ru-RU" altLang="ru-RU" sz="2800" b="1" dirty="0">
              <a:solidFill>
                <a:srgbClr val="FFFF00"/>
              </a:solidFill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Ингибитор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бета-лактамаз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–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сульбактам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(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цефоперазон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сульбактам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,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ампициллин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сульбактам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)</a:t>
            </a:r>
          </a:p>
          <a:p>
            <a:pPr marL="457200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</a:pP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Тигециклин</a:t>
            </a: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Колистин</a:t>
            </a: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marL="514350" indent="-514350" eaLnBrk="1" hangingPunct="1">
              <a:buClr>
                <a:srgbClr val="FFFF00"/>
              </a:buClr>
              <a:buSzPct val="100000"/>
              <a:buFont typeface="+mj-lt"/>
              <a:buAutoNum type="arabicPeriod"/>
            </a:pPr>
            <a:endParaRPr lang="ru-RU" altLang="ru-RU" sz="2800" dirty="0">
              <a:solidFill>
                <a:srgbClr val="FFFF00"/>
              </a:solidFill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Цефтазидим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авибактам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(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авиказ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, 2015)</a:t>
            </a: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Меропенем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варобактам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(2017) </a:t>
            </a:r>
          </a:p>
        </p:txBody>
      </p:sp>
    </p:spTree>
    <p:extLst>
      <p:ext uri="{BB962C8B-B14F-4D97-AF65-F5344CB8AC3E}">
        <p14:creationId xmlns:p14="http://schemas.microsoft.com/office/powerpoint/2010/main" val="853247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56932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ru-RU" altLang="ru-RU" sz="3600" b="1" i="1" dirty="0" err="1">
                <a:solidFill>
                  <a:srgbClr val="FFFF00"/>
                </a:solidFill>
              </a:rPr>
              <a:t>Pseudomonas</a:t>
            </a:r>
            <a:r>
              <a:rPr lang="ru-RU" altLang="ru-RU" sz="3600" b="1" i="1" dirty="0">
                <a:solidFill>
                  <a:srgbClr val="FFFF00"/>
                </a:solidFill>
              </a:rPr>
              <a:t> </a:t>
            </a:r>
            <a:r>
              <a:rPr lang="ru-RU" altLang="ru-RU" sz="3600" b="1" i="1" dirty="0" err="1">
                <a:solidFill>
                  <a:srgbClr val="FFFF00"/>
                </a:solidFill>
              </a:rPr>
              <a:t>aeruginosa</a:t>
            </a:r>
            <a:endParaRPr lang="ru-RU" altLang="ru-RU" sz="3600" b="1" i="1" dirty="0">
              <a:solidFill>
                <a:srgbClr val="FFFF00"/>
              </a:solidFill>
            </a:endParaRPr>
          </a:p>
          <a:p>
            <a:pPr eaLnBrk="1" hangingPunct="1">
              <a:buSzPct val="100000"/>
            </a:pPr>
            <a:endParaRPr lang="ru-RU" altLang="ru-RU" sz="3200" b="1" dirty="0">
              <a:solidFill>
                <a:srgbClr val="FFFF00"/>
              </a:solidFill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 smtClean="0">
                <a:solidFill>
                  <a:srgbClr val="FFFF00"/>
                </a:solidFill>
              </a:rPr>
              <a:t> </a:t>
            </a:r>
            <a:r>
              <a:rPr lang="ru-RU" altLang="ru-RU" sz="2800" dirty="0" err="1">
                <a:solidFill>
                  <a:srgbClr val="FFFF00"/>
                </a:solidFill>
                <a:latin typeface="+mn-lt"/>
                <a:ea typeface="+mn-ea"/>
              </a:rPr>
              <a:t>Колистин</a:t>
            </a:r>
            <a:endParaRPr lang="ru-RU" altLang="ru-RU" sz="2800" dirty="0">
              <a:solidFill>
                <a:srgbClr val="FFFF00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FF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Цефтолозан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тазобактам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(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зербакса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, 2015) –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высокорезистентные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Pseudomonas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aeruginosa</a:t>
            </a:r>
            <a:endParaRPr lang="ru-RU" altLang="ru-RU" sz="2400" dirty="0">
              <a:solidFill>
                <a:srgbClr val="FFC489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FC000"/>
              </a:buClr>
              <a:buSzPct val="100000"/>
              <a:buFont typeface="Times New Roman" pitchFamily="18" charset="0"/>
              <a:buAutoNum type="arabicPeriod"/>
            </a:pP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Антисинегнойные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карбапенемы</a:t>
            </a:r>
            <a:endParaRPr lang="ru-RU" altLang="ru-RU" sz="2400" dirty="0">
              <a:solidFill>
                <a:srgbClr val="FFC489"/>
              </a:solidFill>
              <a:latin typeface="+mn-lt"/>
              <a:ea typeface="+mn-ea"/>
            </a:endParaRPr>
          </a:p>
          <a:p>
            <a:pPr eaLnBrk="1" hangingPunct="1">
              <a:buSzPct val="100000"/>
            </a:pP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	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Имипенем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/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релебактам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 - клинические испытания</a:t>
            </a:r>
          </a:p>
          <a:p>
            <a:pPr eaLnBrk="1" hangingPunct="1">
              <a:buSzPct val="100000"/>
            </a:pP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4.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Плазомицин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 (2018) - новый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аминогликозид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 (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Acinetobacter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baumannii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,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Pseudomonas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aeruginosa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, </a:t>
            </a:r>
            <a:r>
              <a:rPr lang="ru-RU" altLang="ru-RU" sz="2400" dirty="0" err="1">
                <a:solidFill>
                  <a:srgbClr val="FFC489"/>
                </a:solidFill>
                <a:latin typeface="+mn-lt"/>
                <a:ea typeface="+mn-ea"/>
              </a:rPr>
              <a:t>энтеробактерий</a:t>
            </a:r>
            <a:r>
              <a:rPr lang="ru-RU" altLang="ru-RU" sz="2400" dirty="0">
                <a:solidFill>
                  <a:srgbClr val="FFC489"/>
                </a:solidFill>
                <a:latin typeface="+mn-lt"/>
                <a:ea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6592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C000"/>
                </a:solidFill>
              </a:rPr>
              <a:t>Клинические варианты </a:t>
            </a:r>
            <a:r>
              <a:rPr lang="ru-RU" sz="3200" b="1" dirty="0" smtClean="0">
                <a:solidFill>
                  <a:srgbClr val="FFC000"/>
                </a:solidFill>
              </a:rPr>
              <a:t>COVID-19</a:t>
            </a:r>
            <a:r>
              <a:rPr lang="ru-RU" sz="3200" b="1" dirty="0">
                <a:solidFill>
                  <a:srgbClr val="FFC000"/>
                </a:solidFill>
              </a:rPr>
              <a:t>: </a:t>
            </a:r>
            <a:endParaRPr lang="ru-RU" sz="3200" b="1" dirty="0" smtClean="0">
              <a:solidFill>
                <a:srgbClr val="FFC000"/>
              </a:solidFill>
            </a:endParaRPr>
          </a:p>
          <a:p>
            <a:endParaRPr lang="ru-RU" sz="2400" dirty="0">
              <a:solidFill>
                <a:srgbClr val="FFC000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Острая респираторная вирусная инфекция (поражение </a:t>
            </a:r>
            <a:r>
              <a:rPr lang="ru-RU" sz="2400" dirty="0" smtClean="0">
                <a:solidFill>
                  <a:srgbClr val="FFECBD"/>
                </a:solidFill>
              </a:rPr>
              <a:t>	только </a:t>
            </a:r>
            <a:r>
              <a:rPr lang="ru-RU" sz="2400" dirty="0">
                <a:solidFill>
                  <a:srgbClr val="FFECBD"/>
                </a:solidFill>
              </a:rPr>
              <a:t>верхних отделов дыхательных путей); </a:t>
            </a:r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Пневмония без дыхательной недостаточности; </a:t>
            </a:r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Пневмония с ОДН; </a:t>
            </a:r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ОРДС; </a:t>
            </a:r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Сепсис; </a:t>
            </a:r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	• </a:t>
            </a:r>
            <a:r>
              <a:rPr lang="ru-RU" sz="2400" dirty="0">
                <a:solidFill>
                  <a:srgbClr val="FFECBD"/>
                </a:solidFill>
              </a:rPr>
              <a:t>Септический (инфекционно-токсический) шок. </a:t>
            </a:r>
          </a:p>
        </p:txBody>
      </p:sp>
    </p:spTree>
    <p:extLst>
      <p:ext uri="{BB962C8B-B14F-4D97-AF65-F5344CB8AC3E}">
        <p14:creationId xmlns:p14="http://schemas.microsoft.com/office/powerpoint/2010/main" val="9418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179512" y="120650"/>
            <a:ext cx="8691562" cy="655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3200" b="1" dirty="0" err="1">
                <a:solidFill>
                  <a:srgbClr val="00FF00"/>
                </a:solidFill>
              </a:rPr>
              <a:t>Карбапенемы</a:t>
            </a:r>
            <a:endParaRPr lang="ru-RU" altLang="ru-RU" sz="3200" b="1" dirty="0">
              <a:solidFill>
                <a:srgbClr val="00FF00"/>
              </a:solidFill>
            </a:endParaRPr>
          </a:p>
          <a:p>
            <a:pPr eaLnBrk="1" hangingPunct="1">
              <a:buClr>
                <a:srgbClr val="FCECA6"/>
              </a:buClr>
            </a:pPr>
            <a:endParaRPr lang="ru-RU" altLang="ru-RU" sz="2400" b="1" dirty="0">
              <a:solidFill>
                <a:srgbClr val="FCECA6"/>
              </a:solidFill>
            </a:endParaRPr>
          </a:p>
          <a:p>
            <a:pPr eaLnBrk="1" hangingPunct="1">
              <a:buClr>
                <a:srgbClr val="FCECA6"/>
              </a:buClr>
              <a:buFont typeface="Times New Roman" pitchFamily="18" charset="0"/>
              <a:buAutoNum type="arabicPeriod"/>
            </a:pP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Продленная </a:t>
            </a:r>
            <a:r>
              <a:rPr lang="ru-RU" altLang="ru-RU" sz="2800" dirty="0" err="1">
                <a:solidFill>
                  <a:srgbClr val="FFECBD"/>
                </a:solidFill>
                <a:latin typeface="+mn-lt"/>
                <a:ea typeface="+mn-ea"/>
              </a:rPr>
              <a:t>инфузия</a:t>
            </a: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 </a:t>
            </a:r>
            <a:r>
              <a:rPr lang="ru-RU" altLang="ru-RU" sz="2800" dirty="0" err="1">
                <a:solidFill>
                  <a:srgbClr val="FFECBD"/>
                </a:solidFill>
                <a:latin typeface="+mn-lt"/>
                <a:ea typeface="+mn-ea"/>
              </a:rPr>
              <a:t>дорипенема</a:t>
            </a: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 в течение 4-х </a:t>
            </a:r>
            <a:r>
              <a:rPr lang="ru-RU" altLang="ru-RU" sz="2800" dirty="0" smtClean="0">
                <a:solidFill>
                  <a:srgbClr val="FFECBD"/>
                </a:solidFill>
                <a:latin typeface="+mn-lt"/>
                <a:ea typeface="+mn-ea"/>
              </a:rPr>
              <a:t>часов, </a:t>
            </a:r>
            <a:r>
              <a:rPr lang="ru-RU" altLang="ru-RU" sz="2800" dirty="0" err="1" smtClean="0">
                <a:solidFill>
                  <a:srgbClr val="FFECBD"/>
                </a:solidFill>
                <a:latin typeface="+mn-lt"/>
                <a:ea typeface="+mn-ea"/>
              </a:rPr>
              <a:t>меропенема</a:t>
            </a:r>
            <a:r>
              <a:rPr lang="ru-RU" altLang="ru-RU" sz="2800" dirty="0" smtClean="0">
                <a:solidFill>
                  <a:srgbClr val="FFECBD"/>
                </a:solidFill>
                <a:latin typeface="+mn-lt"/>
                <a:ea typeface="+mn-ea"/>
              </a:rPr>
              <a:t> </a:t>
            </a:r>
            <a:r>
              <a:rPr lang="ru-RU" altLang="ru-RU" sz="2800" dirty="0">
                <a:solidFill>
                  <a:srgbClr val="FFECBD"/>
                </a:solidFill>
              </a:rPr>
              <a:t>в течение </a:t>
            </a:r>
            <a:r>
              <a:rPr lang="ru-RU" altLang="ru-RU" sz="2800" dirty="0" smtClean="0">
                <a:solidFill>
                  <a:srgbClr val="FFECBD"/>
                </a:solidFill>
              </a:rPr>
              <a:t>3-х часов (</a:t>
            </a:r>
            <a:r>
              <a:rPr lang="ru-RU" altLang="ru-RU" sz="2400" dirty="0" smtClean="0">
                <a:solidFill>
                  <a:srgbClr val="FFECBD"/>
                </a:solidFill>
              </a:rPr>
              <a:t>если указано в инструкции!) </a:t>
            </a:r>
            <a:endParaRPr lang="ru-RU" altLang="ru-RU" sz="24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CECA6"/>
              </a:buClr>
            </a:pPr>
            <a:endParaRPr lang="ru-RU" altLang="ru-RU" sz="28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>
                <a:srgbClr val="FCECA6"/>
              </a:buClr>
              <a:buFont typeface="Times New Roman" pitchFamily="18" charset="0"/>
              <a:buAutoNum type="arabicPeriod"/>
            </a:pP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Назначение двух </a:t>
            </a:r>
            <a:r>
              <a:rPr lang="ru-RU" altLang="ru-RU" sz="2800" dirty="0" err="1">
                <a:solidFill>
                  <a:srgbClr val="FFECBD"/>
                </a:solidFill>
                <a:latin typeface="+mn-lt"/>
                <a:ea typeface="+mn-ea"/>
              </a:rPr>
              <a:t>карбапенемов</a:t>
            </a: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 одновременно:</a:t>
            </a:r>
          </a:p>
          <a:p>
            <a:pPr eaLnBrk="1" hangingPunct="1">
              <a:buClr>
                <a:srgbClr val="FCECA6"/>
              </a:buClr>
            </a:pPr>
            <a:endParaRPr lang="ru-RU" altLang="ru-RU" sz="28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Tx/>
              <a:buFontTx/>
              <a:buNone/>
            </a:pP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		</a:t>
            </a:r>
            <a:r>
              <a:rPr lang="ru-RU" altLang="ru-RU" sz="2800" dirty="0" err="1">
                <a:solidFill>
                  <a:srgbClr val="FFECBD"/>
                </a:solidFill>
                <a:latin typeface="+mn-lt"/>
                <a:ea typeface="+mn-ea"/>
              </a:rPr>
              <a:t>Эртапенем</a:t>
            </a:r>
            <a:r>
              <a:rPr lang="ru-RU" altLang="ru-RU" sz="2800" dirty="0">
                <a:solidFill>
                  <a:srgbClr val="FFECBD"/>
                </a:solidFill>
                <a:latin typeface="+mn-lt"/>
                <a:ea typeface="+mn-ea"/>
              </a:rPr>
              <a:t> + </a:t>
            </a:r>
            <a:r>
              <a:rPr lang="ru-RU" altLang="ru-RU" sz="2800" dirty="0" err="1">
                <a:solidFill>
                  <a:srgbClr val="FFECBD"/>
                </a:solidFill>
                <a:latin typeface="+mn-lt"/>
                <a:ea typeface="+mn-ea"/>
              </a:rPr>
              <a:t>дорипенем</a:t>
            </a:r>
            <a:endParaRPr lang="ru-RU" altLang="ru-RU" sz="2800" dirty="0">
              <a:solidFill>
                <a:srgbClr val="FFECBD"/>
              </a:solidFill>
              <a:latin typeface="+mn-lt"/>
              <a:ea typeface="+mn-ea"/>
            </a:endParaRPr>
          </a:p>
          <a:p>
            <a:pPr eaLnBrk="1" hangingPunct="1">
              <a:buClrTx/>
              <a:buFontTx/>
              <a:buNone/>
            </a:pPr>
            <a:endParaRPr lang="ru-RU" altLang="ru-RU" sz="2400" dirty="0">
              <a:solidFill>
                <a:srgbClr val="FCECA6"/>
              </a:solidFill>
            </a:endParaRPr>
          </a:p>
          <a:p>
            <a:pPr eaLnBrk="1" hangingPunct="1">
              <a:buClr>
                <a:srgbClr val="FCECA6"/>
              </a:buClr>
            </a:pPr>
            <a:r>
              <a:rPr lang="ru-RU" altLang="ru-RU" sz="2400" dirty="0">
                <a:solidFill>
                  <a:srgbClr val="FCECA6"/>
                </a:solidFill>
              </a:rPr>
              <a:t>-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Эртапенем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афинно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связывает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карбапенемазы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.</a:t>
            </a:r>
          </a:p>
          <a:p>
            <a:pPr eaLnBrk="1" hangingPunct="1">
              <a:buClr>
                <a:srgbClr val="FCECA6"/>
              </a:buClr>
            </a:pP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- Назначая сначала один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карбапенем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(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Эртапенем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) уменьшаем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популляцию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бактерий, затем за счет более длительной экспозиции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карбапенемов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синергизм за счет усиления </a:t>
            </a:r>
            <a:r>
              <a:rPr lang="ru-RU" altLang="ru-RU" sz="2400" dirty="0" err="1">
                <a:solidFill>
                  <a:srgbClr val="FFECBD"/>
                </a:solidFill>
                <a:latin typeface="+mn-lt"/>
                <a:ea typeface="+mn-ea"/>
              </a:rPr>
              <a:t>эфффекта</a:t>
            </a:r>
            <a:r>
              <a:rPr lang="ru-RU" altLang="ru-RU" sz="2400" dirty="0">
                <a:solidFill>
                  <a:srgbClr val="FFECBD"/>
                </a:solidFill>
                <a:latin typeface="+mn-lt"/>
                <a:ea typeface="+mn-ea"/>
              </a:rPr>
              <a:t> препаратов с одинаковым механизмом. </a:t>
            </a:r>
          </a:p>
          <a:p>
            <a:pPr eaLnBrk="1" hangingPunct="1">
              <a:buClrTx/>
              <a:buFontTx/>
              <a:buNone/>
            </a:pPr>
            <a:r>
              <a:rPr lang="ru-RU" altLang="ru-RU" sz="2400" dirty="0">
                <a:solidFill>
                  <a:srgbClr val="FCECA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7092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FFF4D9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Особенности </a:t>
            </a:r>
            <a:r>
              <a:rPr lang="ru-RU" sz="2800" b="1" dirty="0">
                <a:solidFill>
                  <a:srgbClr val="FFC000"/>
                </a:solidFill>
              </a:rPr>
              <a:t>антибактериальной терапии у беременных, рожениц и родильниц 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800" dirty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F4D9"/>
                </a:solidFill>
              </a:rPr>
              <a:t> </a:t>
            </a:r>
            <a:endParaRPr lang="ru-RU" dirty="0">
              <a:solidFill>
                <a:srgbClr val="FFF4D9"/>
              </a:solidFill>
            </a:endParaRPr>
          </a:p>
          <a:p>
            <a:r>
              <a:rPr lang="ru-RU" sz="2400" dirty="0">
                <a:solidFill>
                  <a:srgbClr val="FFF4D9"/>
                </a:solidFill>
              </a:rPr>
              <a:t>При вторичной вирусно-бактериальной пневмонии (наиболее вероятные возбудители – </a:t>
            </a:r>
            <a:r>
              <a:rPr lang="en-US" sz="2400" i="1" dirty="0">
                <a:solidFill>
                  <a:srgbClr val="FFF4D9"/>
                </a:solidFill>
              </a:rPr>
              <a:t>Streptococcus </a:t>
            </a:r>
            <a:r>
              <a:rPr lang="en-US" sz="2400" i="1" dirty="0" err="1">
                <a:solidFill>
                  <a:srgbClr val="FFF4D9"/>
                </a:solidFill>
              </a:rPr>
              <a:t>pneumoniae</a:t>
            </a:r>
            <a:r>
              <a:rPr lang="en-US" sz="2400" dirty="0">
                <a:solidFill>
                  <a:srgbClr val="FFF4D9"/>
                </a:solidFill>
              </a:rPr>
              <a:t>, </a:t>
            </a:r>
            <a:r>
              <a:rPr lang="en-US" sz="2400" i="1" dirty="0">
                <a:solidFill>
                  <a:srgbClr val="FFF4D9"/>
                </a:solidFill>
              </a:rPr>
              <a:t>Staphylococcus </a:t>
            </a:r>
            <a:r>
              <a:rPr lang="en-US" sz="2400" i="1" dirty="0" err="1">
                <a:solidFill>
                  <a:srgbClr val="FFF4D9"/>
                </a:solidFill>
              </a:rPr>
              <a:t>aureus</a:t>
            </a:r>
            <a:r>
              <a:rPr lang="en-US" sz="2400" i="1" dirty="0">
                <a:solidFill>
                  <a:srgbClr val="FFF4D9"/>
                </a:solidFill>
              </a:rPr>
              <a:t> </a:t>
            </a:r>
            <a:r>
              <a:rPr lang="ru-RU" sz="2400" dirty="0">
                <a:solidFill>
                  <a:srgbClr val="FFF4D9"/>
                </a:solidFill>
              </a:rPr>
              <a:t>и </a:t>
            </a:r>
            <a:r>
              <a:rPr lang="en-US" sz="2400" i="1" dirty="0" err="1">
                <a:solidFill>
                  <a:srgbClr val="FFF4D9"/>
                </a:solidFill>
              </a:rPr>
              <a:t>Haemophilus</a:t>
            </a:r>
            <a:r>
              <a:rPr lang="en-US" sz="2400" i="1" dirty="0">
                <a:solidFill>
                  <a:srgbClr val="FFF4D9"/>
                </a:solidFill>
              </a:rPr>
              <a:t> influenza</a:t>
            </a:r>
            <a:r>
              <a:rPr lang="en-US" sz="2400" dirty="0">
                <a:solidFill>
                  <a:srgbClr val="FFF4D9"/>
                </a:solidFill>
              </a:rPr>
              <a:t>) </a:t>
            </a:r>
            <a:endParaRPr lang="ru-RU" sz="2400" dirty="0" smtClean="0">
              <a:solidFill>
                <a:srgbClr val="FFF4D9"/>
              </a:solidFill>
            </a:endParaRPr>
          </a:p>
          <a:p>
            <a:endParaRPr lang="ru-RU" sz="2400" dirty="0">
              <a:solidFill>
                <a:srgbClr val="FFF4D9"/>
              </a:solidFill>
            </a:endParaRPr>
          </a:p>
          <a:p>
            <a:r>
              <a:rPr lang="ru-RU" sz="2400" dirty="0" smtClean="0">
                <a:solidFill>
                  <a:srgbClr val="FFF4D9"/>
                </a:solidFill>
              </a:rPr>
              <a:t>предпочтительные </a:t>
            </a:r>
            <a:r>
              <a:rPr lang="ru-RU" sz="2400" dirty="0">
                <a:solidFill>
                  <a:srgbClr val="FFF4D9"/>
                </a:solidFill>
              </a:rPr>
              <a:t>схемы антибиотикотерапии: </a:t>
            </a:r>
            <a:endParaRPr lang="ru-RU" sz="2400" dirty="0"/>
          </a:p>
          <a:p>
            <a:r>
              <a:rPr lang="ru-RU" sz="2400" dirty="0">
                <a:solidFill>
                  <a:srgbClr val="FFF4D9"/>
                </a:solidFill>
              </a:rPr>
              <a:t>• цефалоспорин </a:t>
            </a:r>
            <a:r>
              <a:rPr lang="en-US" sz="2400" dirty="0">
                <a:solidFill>
                  <a:srgbClr val="FFF4D9"/>
                </a:solidFill>
              </a:rPr>
              <a:t>III </a:t>
            </a:r>
            <a:r>
              <a:rPr lang="ru-RU" sz="2400" dirty="0">
                <a:solidFill>
                  <a:srgbClr val="FFF4D9"/>
                </a:solidFill>
              </a:rPr>
              <a:t>поколения ± </a:t>
            </a:r>
            <a:r>
              <a:rPr lang="ru-RU" sz="2400" dirty="0" err="1">
                <a:solidFill>
                  <a:srgbClr val="FFF4D9"/>
                </a:solidFill>
              </a:rPr>
              <a:t>макролид</a:t>
            </a:r>
            <a:r>
              <a:rPr lang="ru-RU" sz="2400" dirty="0">
                <a:solidFill>
                  <a:srgbClr val="FFF4D9"/>
                </a:solidFill>
              </a:rPr>
              <a:t>; </a:t>
            </a:r>
          </a:p>
          <a:p>
            <a:r>
              <a:rPr lang="ru-RU" sz="2400" dirty="0">
                <a:solidFill>
                  <a:srgbClr val="FFF4D9"/>
                </a:solidFill>
              </a:rPr>
              <a:t>• защищенный </a:t>
            </a:r>
            <a:r>
              <a:rPr lang="ru-RU" sz="2400" dirty="0" err="1">
                <a:solidFill>
                  <a:srgbClr val="FFF4D9"/>
                </a:solidFill>
              </a:rPr>
              <a:t>аминопенициллин</a:t>
            </a:r>
            <a:r>
              <a:rPr lang="ru-RU" sz="2400" dirty="0">
                <a:solidFill>
                  <a:srgbClr val="FFF4D9"/>
                </a:solidFill>
              </a:rPr>
              <a:t> ± </a:t>
            </a:r>
            <a:r>
              <a:rPr lang="ru-RU" sz="2400" dirty="0" err="1">
                <a:solidFill>
                  <a:srgbClr val="FFF4D9"/>
                </a:solidFill>
              </a:rPr>
              <a:t>макролид</a:t>
            </a:r>
            <a:r>
              <a:rPr lang="ru-RU" sz="2400" dirty="0">
                <a:solidFill>
                  <a:srgbClr val="FFF4D9"/>
                </a:solidFill>
              </a:rPr>
              <a:t>; </a:t>
            </a:r>
          </a:p>
          <a:p>
            <a:endParaRPr lang="ru-RU" dirty="0">
              <a:solidFill>
                <a:srgbClr val="FFF4D9"/>
              </a:solidFill>
            </a:endParaRPr>
          </a:p>
          <a:p>
            <a:endParaRPr lang="ru-RU" dirty="0" smtClean="0">
              <a:solidFill>
                <a:srgbClr val="FFF4D9"/>
              </a:solidFill>
            </a:endParaRPr>
          </a:p>
          <a:p>
            <a:endParaRPr lang="ru-RU" dirty="0">
              <a:solidFill>
                <a:srgbClr val="FFF4D9"/>
              </a:solidFill>
            </a:endParaRPr>
          </a:p>
          <a:p>
            <a:pPr algn="r"/>
            <a:r>
              <a:rPr lang="ru-RU" dirty="0">
                <a:solidFill>
                  <a:srgbClr val="FFC000"/>
                </a:solidFill>
              </a:rPr>
              <a:t>Методические рекомендации РФ, Версия 5 (08.04.2020) </a:t>
            </a:r>
          </a:p>
          <a:p>
            <a:endParaRPr lang="ru-RU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65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FFF4D9"/>
              </a:solidFill>
            </a:endParaRPr>
          </a:p>
          <a:p>
            <a:r>
              <a:rPr lang="ru-RU" sz="2800" b="1" dirty="0" smtClean="0">
                <a:solidFill>
                  <a:srgbClr val="FFC000"/>
                </a:solidFill>
              </a:rPr>
              <a:t>Особенности </a:t>
            </a:r>
            <a:r>
              <a:rPr lang="ru-RU" sz="2800" b="1" dirty="0">
                <a:solidFill>
                  <a:srgbClr val="FFC000"/>
                </a:solidFill>
              </a:rPr>
              <a:t>антибактериальной терапии у беременных, рожениц и родильниц 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endParaRPr lang="ru-RU" sz="2800" dirty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F4D9"/>
                </a:solidFill>
              </a:rPr>
              <a:t> </a:t>
            </a:r>
            <a:endParaRPr lang="ru-RU" dirty="0">
              <a:solidFill>
                <a:srgbClr val="FFF4D9"/>
              </a:solidFill>
            </a:endParaRPr>
          </a:p>
          <a:p>
            <a:r>
              <a:rPr lang="ru-RU" sz="2400" dirty="0">
                <a:solidFill>
                  <a:srgbClr val="FFF4D9"/>
                </a:solidFill>
              </a:rPr>
              <a:t>При третичной бактериальной пневмонии (наиболее вероятные возбудители – </a:t>
            </a:r>
            <a:r>
              <a:rPr lang="ru-RU" sz="2400" dirty="0" err="1">
                <a:solidFill>
                  <a:srgbClr val="FFF4D9"/>
                </a:solidFill>
              </a:rPr>
              <a:t>метициллинрезистентные</a:t>
            </a:r>
            <a:r>
              <a:rPr lang="ru-RU" sz="2400" dirty="0">
                <a:solidFill>
                  <a:srgbClr val="FFF4D9"/>
                </a:solidFill>
              </a:rPr>
              <a:t> штаммы </a:t>
            </a:r>
            <a:r>
              <a:rPr lang="ru-RU" sz="2400" i="1" dirty="0" err="1">
                <a:solidFill>
                  <a:srgbClr val="FFF4D9"/>
                </a:solidFill>
              </a:rPr>
              <a:t>Staphylococcus</a:t>
            </a:r>
            <a:r>
              <a:rPr lang="ru-RU" sz="2400" i="1" dirty="0">
                <a:solidFill>
                  <a:srgbClr val="FFF4D9"/>
                </a:solidFill>
              </a:rPr>
              <a:t> </a:t>
            </a:r>
            <a:r>
              <a:rPr lang="ru-RU" sz="2400" i="1" dirty="0" err="1">
                <a:solidFill>
                  <a:srgbClr val="FFF4D9"/>
                </a:solidFill>
              </a:rPr>
              <a:t>aureus</a:t>
            </a:r>
            <a:r>
              <a:rPr lang="ru-RU" sz="2400" dirty="0">
                <a:solidFill>
                  <a:srgbClr val="FFF4D9"/>
                </a:solidFill>
              </a:rPr>
              <a:t>, </a:t>
            </a:r>
            <a:r>
              <a:rPr lang="ru-RU" sz="2400" i="1" dirty="0" err="1">
                <a:solidFill>
                  <a:srgbClr val="FFF4D9"/>
                </a:solidFill>
              </a:rPr>
              <a:t>Haemophilus</a:t>
            </a:r>
            <a:r>
              <a:rPr lang="ru-RU" sz="2400" i="1" dirty="0">
                <a:solidFill>
                  <a:srgbClr val="FFF4D9"/>
                </a:solidFill>
              </a:rPr>
              <a:t> </a:t>
            </a:r>
            <a:r>
              <a:rPr lang="ru-RU" sz="2400" i="1" dirty="0" err="1">
                <a:solidFill>
                  <a:srgbClr val="FFF4D9"/>
                </a:solidFill>
              </a:rPr>
              <a:t>influenza</a:t>
            </a:r>
            <a:r>
              <a:rPr lang="ru-RU" sz="2400" dirty="0">
                <a:solidFill>
                  <a:srgbClr val="FFF4D9"/>
                </a:solidFill>
              </a:rPr>
              <a:t>) </a:t>
            </a:r>
            <a:r>
              <a:rPr lang="ru-RU" sz="2400" dirty="0" smtClean="0">
                <a:solidFill>
                  <a:srgbClr val="FFF4D9"/>
                </a:solidFill>
              </a:rPr>
              <a:t>: </a:t>
            </a:r>
            <a:endParaRPr lang="ru-RU" sz="2400" dirty="0">
              <a:solidFill>
                <a:srgbClr val="FFF4D9"/>
              </a:solidFill>
            </a:endParaRPr>
          </a:p>
          <a:p>
            <a:r>
              <a:rPr lang="ru-RU" sz="2400" dirty="0">
                <a:solidFill>
                  <a:srgbClr val="FFF4D9"/>
                </a:solidFill>
              </a:rPr>
              <a:t>• цефалоспорин </a:t>
            </a:r>
            <a:r>
              <a:rPr lang="en-US" sz="2400" dirty="0">
                <a:solidFill>
                  <a:srgbClr val="FFF4D9"/>
                </a:solidFill>
              </a:rPr>
              <a:t>IV </a:t>
            </a:r>
            <a:r>
              <a:rPr lang="ru-RU" sz="2400" dirty="0">
                <a:solidFill>
                  <a:srgbClr val="FFF4D9"/>
                </a:solidFill>
              </a:rPr>
              <a:t>поколения ± </a:t>
            </a:r>
            <a:r>
              <a:rPr lang="ru-RU" sz="2400" dirty="0" err="1">
                <a:solidFill>
                  <a:srgbClr val="FFF4D9"/>
                </a:solidFill>
              </a:rPr>
              <a:t>макролид</a:t>
            </a:r>
            <a:r>
              <a:rPr lang="ru-RU" sz="2400" dirty="0">
                <a:solidFill>
                  <a:srgbClr val="FFF4D9"/>
                </a:solidFill>
              </a:rPr>
              <a:t>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>
                <a:solidFill>
                  <a:srgbClr val="FFF4D9"/>
                </a:solidFill>
              </a:rPr>
              <a:t>карбапенемы</a:t>
            </a:r>
            <a:r>
              <a:rPr lang="ru-RU" sz="2400" dirty="0">
                <a:solidFill>
                  <a:srgbClr val="FFF4D9"/>
                </a:solidFill>
              </a:rPr>
              <a:t>; </a:t>
            </a:r>
          </a:p>
          <a:p>
            <a:r>
              <a:rPr lang="ru-RU" sz="2400" dirty="0">
                <a:solidFill>
                  <a:srgbClr val="FFF4D9"/>
                </a:solidFill>
              </a:rPr>
              <a:t>• </a:t>
            </a:r>
            <a:r>
              <a:rPr lang="ru-RU" sz="2400" dirty="0" err="1">
                <a:solidFill>
                  <a:srgbClr val="FFF4D9"/>
                </a:solidFill>
              </a:rPr>
              <a:t>ванкомицин</a:t>
            </a:r>
            <a:r>
              <a:rPr lang="ru-RU" sz="2400" dirty="0">
                <a:solidFill>
                  <a:srgbClr val="FFF4D9"/>
                </a:solidFill>
              </a:rPr>
              <a:t>; </a:t>
            </a:r>
          </a:p>
          <a:p>
            <a:r>
              <a:rPr lang="ru-RU" sz="2400" dirty="0">
                <a:solidFill>
                  <a:srgbClr val="FFF4D9"/>
                </a:solidFill>
              </a:rPr>
              <a:t>• </a:t>
            </a:r>
            <a:r>
              <a:rPr lang="ru-RU" sz="2400" dirty="0" err="1">
                <a:solidFill>
                  <a:srgbClr val="FFF4D9"/>
                </a:solidFill>
              </a:rPr>
              <a:t>линезолид</a:t>
            </a:r>
            <a:r>
              <a:rPr lang="ru-RU" sz="2400" dirty="0">
                <a:solidFill>
                  <a:srgbClr val="FFF4D9"/>
                </a:solidFill>
              </a:rPr>
              <a:t>. </a:t>
            </a:r>
          </a:p>
          <a:p>
            <a:endParaRPr lang="ru-RU" sz="2400" dirty="0">
              <a:solidFill>
                <a:srgbClr val="FFF4D9"/>
              </a:solidFill>
            </a:endParaRPr>
          </a:p>
          <a:p>
            <a:r>
              <a:rPr lang="ru-RU" sz="2400" dirty="0" smtClean="0">
                <a:solidFill>
                  <a:srgbClr val="FFF4D9"/>
                </a:solidFill>
              </a:rPr>
              <a:t>Противопоказанны </a:t>
            </a:r>
            <a:r>
              <a:rPr lang="ru-RU" sz="2400" dirty="0">
                <a:solidFill>
                  <a:srgbClr val="FFF4D9"/>
                </a:solidFill>
              </a:rPr>
              <a:t>при </a:t>
            </a:r>
            <a:r>
              <a:rPr lang="ru-RU" sz="2400" dirty="0" smtClean="0">
                <a:solidFill>
                  <a:srgbClr val="FFF4D9"/>
                </a:solidFill>
              </a:rPr>
              <a:t>беременности:  </a:t>
            </a:r>
            <a:r>
              <a:rPr lang="ru-RU" sz="2400" dirty="0">
                <a:solidFill>
                  <a:srgbClr val="FFF4D9"/>
                </a:solidFill>
              </a:rPr>
              <a:t>тетрациклины, </a:t>
            </a:r>
            <a:r>
              <a:rPr lang="ru-RU" sz="2400" dirty="0" err="1">
                <a:solidFill>
                  <a:srgbClr val="FFF4D9"/>
                </a:solidFill>
              </a:rPr>
              <a:t>фторхинолоны</a:t>
            </a:r>
            <a:r>
              <a:rPr lang="ru-RU" sz="2400" dirty="0">
                <a:solidFill>
                  <a:srgbClr val="FFF4D9"/>
                </a:solidFill>
              </a:rPr>
              <a:t>, сульфаниламиды. </a:t>
            </a:r>
          </a:p>
          <a:p>
            <a:endParaRPr lang="ru-RU" sz="2400" dirty="0">
              <a:solidFill>
                <a:srgbClr val="FFF4D9"/>
              </a:solidFill>
            </a:endParaRPr>
          </a:p>
          <a:p>
            <a:endParaRPr lang="ru-RU" dirty="0">
              <a:solidFill>
                <a:srgbClr val="FFF4D9"/>
              </a:solidFill>
            </a:endParaRPr>
          </a:p>
          <a:p>
            <a:pPr algn="r"/>
            <a:r>
              <a:rPr lang="ru-RU" dirty="0">
                <a:solidFill>
                  <a:srgbClr val="FFC000"/>
                </a:solidFill>
              </a:rPr>
              <a:t>Методические рекомендации РФ, Версия 5 (08.04.2020) </a:t>
            </a:r>
          </a:p>
          <a:p>
            <a:endParaRPr lang="ru-RU" dirty="0">
              <a:solidFill>
                <a:srgbClr val="FFF4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000" dirty="0" smtClean="0">
              <a:solidFill>
                <a:srgbClr val="FFC000"/>
              </a:solidFill>
            </a:endParaRPr>
          </a:p>
          <a:p>
            <a:r>
              <a:rPr lang="ru-RU" sz="4000" dirty="0" smtClean="0">
                <a:solidFill>
                  <a:srgbClr val="FFC000"/>
                </a:solidFill>
              </a:rPr>
              <a:t>Наличие пневмонии = </a:t>
            </a:r>
            <a:r>
              <a:rPr lang="en-US" sz="4000" dirty="0" smtClean="0">
                <a:solidFill>
                  <a:srgbClr val="FFC000"/>
                </a:solidFill>
              </a:rPr>
              <a:t>COVID</a:t>
            </a:r>
            <a:r>
              <a:rPr lang="ru-RU" sz="4000" dirty="0" smtClean="0">
                <a:solidFill>
                  <a:srgbClr val="FFC000"/>
                </a:solidFill>
              </a:rPr>
              <a:t>-</a:t>
            </a:r>
            <a:r>
              <a:rPr lang="en-US" sz="4000" dirty="0" smtClean="0">
                <a:solidFill>
                  <a:srgbClr val="FFC000"/>
                </a:solidFill>
              </a:rPr>
              <a:t>19</a:t>
            </a:r>
            <a:r>
              <a:rPr lang="ru-RU" sz="4000" dirty="0" smtClean="0">
                <a:solidFill>
                  <a:srgbClr val="FFC000"/>
                </a:solidFill>
              </a:rPr>
              <a:t>?</a:t>
            </a:r>
            <a:endParaRPr lang="ru-RU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3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785173"/>
              </p:ext>
            </p:extLst>
          </p:nvPr>
        </p:nvGraphicFramePr>
        <p:xfrm>
          <a:off x="467544" y="188640"/>
          <a:ext cx="8136904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384376"/>
              </a:tblGrid>
              <a:tr h="936104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COVID 19 вирусная пневмония</a:t>
                      </a:r>
                      <a:endParaRPr lang="ru-RU" sz="3200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CB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БАКТЕРИАЛЬНАЯ ПНЕВМОНИЯ</a:t>
                      </a:r>
                      <a:endParaRPr lang="ru-RU" sz="3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CBD"/>
                    </a:solidFill>
                  </a:tcPr>
                </a:tc>
              </a:tr>
              <a:tr h="4333800">
                <a:tc>
                  <a:txBody>
                    <a:bodyPr/>
                    <a:lstStyle/>
                    <a:p>
                      <a:endParaRPr lang="ru-RU" sz="2400" b="1" dirty="0" smtClean="0">
                        <a:solidFill>
                          <a:srgbClr val="FFC489"/>
                        </a:solidFill>
                      </a:endParaRPr>
                    </a:p>
                    <a:p>
                      <a:r>
                        <a:rPr lang="ru-RU" sz="2400" b="1" dirty="0" smtClean="0">
                          <a:solidFill>
                            <a:srgbClr val="FFC489"/>
                          </a:solidFill>
                        </a:rPr>
                        <a:t>• </a:t>
                      </a:r>
                      <a:r>
                        <a:rPr lang="ru-RU" sz="2400" b="1" dirty="0" smtClean="0">
                          <a:solidFill>
                            <a:srgbClr val="FFC000"/>
                          </a:solidFill>
                        </a:rPr>
                        <a:t>Постепенное начало</a:t>
                      </a:r>
                    </a:p>
                    <a:p>
                      <a:r>
                        <a:rPr lang="ru-RU" sz="2400" b="0" dirty="0" smtClean="0">
                          <a:solidFill>
                            <a:srgbClr val="FFC489"/>
                          </a:solidFill>
                        </a:rPr>
                        <a:t>типичные симптомы COVID-19 в течение недели</a:t>
                      </a:r>
                    </a:p>
                    <a:p>
                      <a:r>
                        <a:rPr lang="ru-RU" sz="2400" b="0" dirty="0" smtClean="0">
                          <a:solidFill>
                            <a:srgbClr val="FFC489"/>
                          </a:solidFill>
                        </a:rPr>
                        <a:t>• миалгия</a:t>
                      </a:r>
                    </a:p>
                    <a:p>
                      <a:r>
                        <a:rPr lang="ru-RU" sz="2400" b="0" dirty="0" smtClean="0">
                          <a:solidFill>
                            <a:srgbClr val="FFC489"/>
                          </a:solidFill>
                        </a:rPr>
                        <a:t>• потеря обоняния (аносмия)</a:t>
                      </a:r>
                    </a:p>
                    <a:p>
                      <a:r>
                        <a:rPr lang="ru-RU" sz="2400" b="0" dirty="0" smtClean="0">
                          <a:solidFill>
                            <a:srgbClr val="FFC489"/>
                          </a:solidFill>
                        </a:rPr>
                        <a:t>• одышка  без плевральной боли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 Двустороннее поражение легких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 Несоответствие </a:t>
                      </a:r>
                      <a:r>
                        <a:rPr lang="ru-RU" sz="2400" b="1" kern="1200" dirty="0" err="1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аускультативных</a:t>
                      </a:r>
                      <a:r>
                        <a:rPr lang="ru-RU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 данных общему состоянию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4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dirty="0">
                        <a:ln>
                          <a:solidFill>
                            <a:srgbClr val="FFFF00"/>
                          </a:solidFill>
                        </a:ln>
                        <a:solidFill>
                          <a:srgbClr val="FFC48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1" kern="1200" dirty="0" smtClean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• Острое начало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C489"/>
                          </a:solidFill>
                        </a:rPr>
                        <a:t>• нет типичных симптомов COVID -19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C489"/>
                          </a:solidFill>
                        </a:rPr>
                        <a:t>• плевральные  боли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C489"/>
                          </a:solidFill>
                        </a:rPr>
                        <a:t>• </a:t>
                      </a:r>
                      <a:r>
                        <a:rPr lang="ru-RU" sz="2400" b="1" dirty="0" smtClean="0">
                          <a:solidFill>
                            <a:srgbClr val="FFC000"/>
                          </a:solidFill>
                        </a:rPr>
                        <a:t>Гнойная мокрота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FFC000"/>
                          </a:solidFill>
                        </a:rPr>
                        <a:t>Односторонние поражение легких</a:t>
                      </a:r>
                      <a:endParaRPr lang="ru-RU" sz="2400" dirty="0">
                        <a:ln>
                          <a:solidFill>
                            <a:srgbClr val="FFFF00"/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58219" y="6174084"/>
            <a:ext cx="7956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rgbClr val="FFECBD"/>
                </a:solidFill>
              </a:rPr>
              <a:t>Viral Pneumonia. [Updated 2019 Dec 25]. </a:t>
            </a:r>
            <a:r>
              <a:rPr lang="en-US" sz="1400" dirty="0" err="1">
                <a:solidFill>
                  <a:srgbClr val="FFECBD"/>
                </a:solidFill>
              </a:rPr>
              <a:t>StatPearls</a:t>
            </a:r>
            <a:r>
              <a:rPr lang="en-US" sz="1400" dirty="0">
                <a:solidFill>
                  <a:srgbClr val="FFECBD"/>
                </a:solidFill>
              </a:rPr>
              <a:t> Publishing; 2020 Jan-. Available from: </a:t>
            </a:r>
            <a:r>
              <a:rPr lang="en-US" sz="1400" u="sng" dirty="0">
                <a:solidFill>
                  <a:srgbClr val="FFECBD"/>
                </a:solidFill>
                <a:hlinkClick r:id="rId2"/>
              </a:rPr>
              <a:t>https</a:t>
            </a:r>
            <a:r>
              <a:rPr lang="en-US" sz="1400" u="sng" dirty="0">
                <a:hlinkClick r:id="rId2"/>
              </a:rPr>
              <a:t>://www.ncbi.nlm.nih.gov/books/NBK513286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209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64704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АНТИБАКТЕРИАЛЬНАЯ ТЕРАПИЯ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			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			пневмонии при </a:t>
            </a:r>
            <a:r>
              <a:rPr lang="en-US" sz="3200" b="1" dirty="0" smtClean="0">
                <a:solidFill>
                  <a:srgbClr val="FFC000"/>
                </a:solidFill>
              </a:rPr>
              <a:t>COVID-19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endParaRPr lang="ru-RU" sz="3200" b="1" dirty="0" smtClean="0"/>
          </a:p>
          <a:p>
            <a:endParaRPr lang="ru-RU" sz="3200" dirty="0" smtClean="0">
              <a:solidFill>
                <a:srgbClr val="FFC000"/>
              </a:solidFill>
            </a:endParaRPr>
          </a:p>
          <a:p>
            <a:endParaRPr lang="ru-RU" sz="3200" dirty="0" smtClean="0">
              <a:solidFill>
                <a:srgbClr val="FFC000"/>
              </a:solidFill>
            </a:endParaRPr>
          </a:p>
          <a:p>
            <a:endParaRPr lang="ru-RU" sz="3200" dirty="0" smtClean="0">
              <a:solidFill>
                <a:srgbClr val="FFC000"/>
              </a:solidFill>
            </a:endParaRPr>
          </a:p>
          <a:p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3" name="Рисунок 2" descr="https://medach.pro/uploads/document/url/197/10.jpg"/>
          <p:cNvPicPr/>
          <p:nvPr/>
        </p:nvPicPr>
        <p:blipFill rotWithShape="1">
          <a:blip r:embed="rId2" cstate="print"/>
          <a:srcRect l="72896" t="33355" r="-286" b="37098"/>
          <a:stretch/>
        </p:blipFill>
        <p:spPr bwMode="auto">
          <a:xfrm>
            <a:off x="755576" y="1772816"/>
            <a:ext cx="2705478" cy="28263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https://medach.pro/uploads/document/url/197/10.jpg"/>
          <p:cNvPicPr/>
          <p:nvPr/>
        </p:nvPicPr>
        <p:blipFill rotWithShape="1">
          <a:blip r:embed="rId2" cstate="print"/>
          <a:srcRect l="2140" t="33203" r="27246" b="37900"/>
          <a:stretch/>
        </p:blipFill>
        <p:spPr bwMode="auto">
          <a:xfrm>
            <a:off x="3851920" y="3429000"/>
            <a:ext cx="4752528" cy="2880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8775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COVID-19 - ПНЕВМОНИЯ</a:t>
            </a:r>
          </a:p>
          <a:p>
            <a:endParaRPr lang="ru-RU" sz="3200" b="1" dirty="0">
              <a:solidFill>
                <a:srgbClr val="FFECBD"/>
              </a:solidFill>
            </a:endParaRP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Если </a:t>
            </a:r>
            <a:r>
              <a:rPr lang="ru-RU" sz="2400" dirty="0">
                <a:solidFill>
                  <a:srgbClr val="FFECBD"/>
                </a:solidFill>
              </a:rPr>
              <a:t>причиной пневмонии является </a:t>
            </a:r>
            <a:r>
              <a:rPr lang="en-US" sz="2400" dirty="0">
                <a:solidFill>
                  <a:srgbClr val="FFECBD"/>
                </a:solidFill>
              </a:rPr>
              <a:t>SARS</a:t>
            </a:r>
            <a:r>
              <a:rPr lang="ru-RU" sz="2400" dirty="0">
                <a:solidFill>
                  <a:srgbClr val="FFECBD"/>
                </a:solidFill>
              </a:rPr>
              <a:t>-C</a:t>
            </a:r>
            <a:r>
              <a:rPr lang="en-US" sz="2400" dirty="0">
                <a:solidFill>
                  <a:srgbClr val="FFECBD"/>
                </a:solidFill>
              </a:rPr>
              <a:t>o</a:t>
            </a:r>
            <a:r>
              <a:rPr lang="ru-RU" sz="2400" dirty="0">
                <a:solidFill>
                  <a:srgbClr val="FFECBD"/>
                </a:solidFill>
              </a:rPr>
              <a:t>V-2  или имеется нетяжелое течение COVID-19 </a:t>
            </a:r>
            <a:r>
              <a:rPr lang="ru-RU" sz="2400" dirty="0" smtClean="0">
                <a:solidFill>
                  <a:srgbClr val="FFECBD"/>
                </a:solidFill>
              </a:rPr>
              <a:t>инфекции</a:t>
            </a: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ECBD"/>
                </a:solidFill>
              </a:rPr>
              <a:t>         </a:t>
            </a:r>
            <a:r>
              <a:rPr lang="ru-RU" sz="3600" b="1" dirty="0" smtClean="0">
                <a:solidFill>
                  <a:srgbClr val="FFC000"/>
                </a:solidFill>
              </a:rPr>
              <a:t>Антибактериальная терапия </a:t>
            </a:r>
          </a:p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не показана!!!</a:t>
            </a:r>
            <a:endParaRPr lang="ru-RU" sz="3600" b="1" dirty="0">
              <a:solidFill>
                <a:srgbClr val="FFECBD"/>
              </a:solidFill>
            </a:endParaRPr>
          </a:p>
          <a:p>
            <a:pPr algn="ctr"/>
            <a:r>
              <a:rPr lang="ru-RU" sz="3600" b="1" dirty="0">
                <a:solidFill>
                  <a:srgbClr val="FFECBD"/>
                </a:solidFill>
              </a:rPr>
              <a:t> </a:t>
            </a:r>
          </a:p>
          <a:p>
            <a:pPr marL="1257300" lvl="2" indent="-342900">
              <a:buFont typeface="Arial" pitchFamily="34" charset="0"/>
              <a:buChar char="•"/>
            </a:pPr>
            <a:endParaRPr lang="ru-RU" sz="2400" dirty="0" smtClean="0">
              <a:solidFill>
                <a:srgbClr val="FFECBD"/>
              </a:solidFill>
            </a:endParaRPr>
          </a:p>
          <a:p>
            <a:pPr marL="1257300" lvl="2" indent="-342900">
              <a:buFont typeface="Arial" pitchFamily="34" charset="0"/>
              <a:buChar char="•"/>
            </a:pPr>
            <a:endParaRPr lang="ru-RU" sz="2400" dirty="0">
              <a:solidFill>
                <a:srgbClr val="FFECBD"/>
              </a:solidFill>
            </a:endParaRPr>
          </a:p>
          <a:p>
            <a:pPr algn="r"/>
            <a:r>
              <a:rPr lang="ru-RU" sz="1400" b="1" dirty="0" smtClean="0">
                <a:solidFill>
                  <a:srgbClr val="FFC489"/>
                </a:solidFill>
              </a:rPr>
              <a:t>Рекомендации национального</a:t>
            </a:r>
          </a:p>
          <a:p>
            <a:pPr algn="r"/>
            <a:r>
              <a:rPr lang="ru-RU" sz="1400" b="1" dirty="0" smtClean="0">
                <a:solidFill>
                  <a:srgbClr val="FFC489"/>
                </a:solidFill>
              </a:rPr>
              <a:t> </a:t>
            </a:r>
            <a:r>
              <a:rPr lang="ru-RU" sz="1400" b="1" dirty="0">
                <a:solidFill>
                  <a:srgbClr val="FFC489"/>
                </a:solidFill>
              </a:rPr>
              <a:t>института  здоровья и </a:t>
            </a:r>
            <a:r>
              <a:rPr lang="ru-RU" sz="1400" b="1" dirty="0" smtClean="0">
                <a:solidFill>
                  <a:srgbClr val="FFC489"/>
                </a:solidFill>
              </a:rPr>
              <a:t>здравоохранения</a:t>
            </a:r>
          </a:p>
          <a:p>
            <a:pPr algn="r"/>
            <a:r>
              <a:rPr lang="ru-RU" sz="1400" b="1" dirty="0" smtClean="0">
                <a:solidFill>
                  <a:srgbClr val="FFC489"/>
                </a:solidFill>
              </a:rPr>
              <a:t> </a:t>
            </a:r>
            <a:r>
              <a:rPr lang="ru-RU" sz="1400" b="1" dirty="0">
                <a:solidFill>
                  <a:srgbClr val="FFC489"/>
                </a:solidFill>
              </a:rPr>
              <a:t>Великобритании (NICE), </a:t>
            </a:r>
            <a:r>
              <a:rPr lang="ru-RU" sz="1400" b="1" dirty="0" smtClean="0">
                <a:solidFill>
                  <a:srgbClr val="FFC489"/>
                </a:solidFill>
              </a:rPr>
              <a:t>2020</a:t>
            </a:r>
            <a:endParaRPr lang="ru-RU" sz="1400" dirty="0" smtClean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COVID-19 –пневмония</a:t>
            </a:r>
          </a:p>
          <a:p>
            <a:r>
              <a:rPr lang="ru-RU" sz="3200" b="1" dirty="0" smtClean="0">
                <a:solidFill>
                  <a:srgbClr val="FFC000"/>
                </a:solidFill>
              </a:rPr>
              <a:t> НЕТЯЖЕЛОЕ ТЕЧЕНИЕ</a:t>
            </a:r>
          </a:p>
          <a:p>
            <a:endParaRPr lang="ru-RU" sz="2400" dirty="0">
              <a:solidFill>
                <a:srgbClr val="FFECBD"/>
              </a:solidFill>
            </a:endParaRPr>
          </a:p>
          <a:p>
            <a:pPr marL="342900" indent="-342900"/>
            <a:r>
              <a:rPr lang="ru-RU" sz="3200" b="1" dirty="0" smtClean="0">
                <a:solidFill>
                  <a:srgbClr val="FFC000"/>
                </a:solidFill>
              </a:rPr>
              <a:t>Если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Не удается установить бактериальную или вирусную этиологию.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Присутствует высокий риск осложнений: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пожилой возраст,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состояние </a:t>
            </a:r>
            <a:r>
              <a:rPr lang="ru-RU" sz="2400" dirty="0" err="1" smtClean="0">
                <a:solidFill>
                  <a:srgbClr val="FFECBD"/>
                </a:solidFill>
              </a:rPr>
              <a:t>иммуносупрессии</a:t>
            </a:r>
            <a:r>
              <a:rPr lang="ru-RU" sz="2400" dirty="0" smtClean="0">
                <a:solidFill>
                  <a:srgbClr val="FFECBD"/>
                </a:solidFill>
              </a:rPr>
              <a:t>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сопутствующая патология (заболевания сердечно-сосудистой системы, </a:t>
            </a:r>
            <a:r>
              <a:rPr lang="ru-RU" sz="2400" dirty="0" err="1" smtClean="0">
                <a:solidFill>
                  <a:srgbClr val="FFECBD"/>
                </a:solidFill>
              </a:rPr>
              <a:t>бронхоэктазы</a:t>
            </a:r>
            <a:r>
              <a:rPr lang="ru-RU" sz="2400" dirty="0" smtClean="0">
                <a:solidFill>
                  <a:srgbClr val="FFECBD"/>
                </a:solidFill>
              </a:rPr>
              <a:t>, ХОБЛ,  </a:t>
            </a:r>
            <a:r>
              <a:rPr lang="ru-RU" sz="2400" dirty="0" smtClean="0">
                <a:solidFill>
                  <a:srgbClr val="FFC489"/>
                </a:solidFill>
              </a:rPr>
              <a:t>ожирение </a:t>
            </a:r>
            <a:r>
              <a:rPr lang="en-US" sz="2400" dirty="0">
                <a:solidFill>
                  <a:srgbClr val="FFC489"/>
                </a:solidFill>
              </a:rPr>
              <a:t>II-III </a:t>
            </a:r>
            <a:r>
              <a:rPr lang="ru-RU" sz="2400" dirty="0" smtClean="0">
                <a:solidFill>
                  <a:srgbClr val="FFC489"/>
                </a:solidFill>
              </a:rPr>
              <a:t>степени, </a:t>
            </a:r>
            <a:r>
              <a:rPr lang="ru-RU" sz="2400" dirty="0" err="1" smtClean="0">
                <a:solidFill>
                  <a:srgbClr val="FFC489"/>
                </a:solidFill>
              </a:rPr>
              <a:t>иммуносупрессия</a:t>
            </a:r>
            <a:r>
              <a:rPr lang="ru-RU" sz="2400" dirty="0" smtClean="0">
                <a:solidFill>
                  <a:srgbClr val="FFC489"/>
                </a:solidFill>
              </a:rPr>
              <a:t>, хроническая почечная патология</a:t>
            </a:r>
            <a:r>
              <a:rPr lang="ru-RU" sz="2400" dirty="0" smtClean="0">
                <a:solidFill>
                  <a:srgbClr val="FFECBD"/>
                </a:solidFill>
              </a:rPr>
              <a:t>),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ECBD"/>
                </a:solidFill>
              </a:rPr>
              <a:t>осложнения после предыдущей инфекции легких.</a:t>
            </a:r>
          </a:p>
          <a:p>
            <a:pPr marL="1257300" lvl="2" indent="-342900">
              <a:buFont typeface="Arial" pitchFamily="34" charset="0"/>
              <a:buChar char="•"/>
            </a:pPr>
            <a:endParaRPr lang="ru-RU" sz="2400" dirty="0" smtClean="0">
              <a:solidFill>
                <a:srgbClr val="FFECBD"/>
              </a:solidFill>
            </a:endParaRPr>
          </a:p>
          <a:p>
            <a:pPr marL="1257300" lvl="2" indent="-342900"/>
            <a:r>
              <a:rPr lang="ru-RU" sz="3200" b="1" dirty="0" smtClean="0">
                <a:solidFill>
                  <a:srgbClr val="FFC000"/>
                </a:solidFill>
              </a:rPr>
              <a:t>Антибиотик назначается перорально!</a:t>
            </a:r>
            <a:endParaRPr lang="ru-RU" b="1" dirty="0" smtClean="0">
              <a:solidFill>
                <a:srgbClr val="FFC000"/>
              </a:solidFill>
            </a:endParaRPr>
          </a:p>
          <a:p>
            <a:pPr algn="r"/>
            <a:endParaRPr lang="ru-RU" sz="1600" b="1" dirty="0" smtClean="0">
              <a:solidFill>
                <a:srgbClr val="FFC489"/>
              </a:solidFill>
            </a:endParaRPr>
          </a:p>
          <a:p>
            <a:pPr algn="r"/>
            <a:r>
              <a:rPr lang="ru-RU" sz="1200" b="1" dirty="0" smtClean="0">
                <a:solidFill>
                  <a:srgbClr val="FFC489"/>
                </a:solidFill>
              </a:rPr>
              <a:t>Рекомендации национального</a:t>
            </a:r>
          </a:p>
          <a:p>
            <a:pPr algn="r"/>
            <a:r>
              <a:rPr lang="ru-RU" sz="1200" b="1" dirty="0" smtClean="0">
                <a:solidFill>
                  <a:srgbClr val="FFC489"/>
                </a:solidFill>
              </a:rPr>
              <a:t> </a:t>
            </a:r>
            <a:r>
              <a:rPr lang="ru-RU" sz="1200" b="1" dirty="0">
                <a:solidFill>
                  <a:srgbClr val="FFC489"/>
                </a:solidFill>
              </a:rPr>
              <a:t>института  здоровья и </a:t>
            </a:r>
            <a:r>
              <a:rPr lang="ru-RU" sz="1200" b="1" dirty="0" smtClean="0">
                <a:solidFill>
                  <a:srgbClr val="FFC489"/>
                </a:solidFill>
              </a:rPr>
              <a:t>здравоохранения</a:t>
            </a:r>
          </a:p>
          <a:p>
            <a:pPr algn="r"/>
            <a:r>
              <a:rPr lang="ru-RU" sz="1200" b="1" dirty="0" smtClean="0">
                <a:solidFill>
                  <a:srgbClr val="FFC489"/>
                </a:solidFill>
              </a:rPr>
              <a:t> </a:t>
            </a:r>
            <a:r>
              <a:rPr lang="ru-RU" sz="1200" b="1" dirty="0">
                <a:solidFill>
                  <a:srgbClr val="FFC489"/>
                </a:solidFill>
              </a:rPr>
              <a:t>Великобритании (NICE), </a:t>
            </a:r>
            <a:r>
              <a:rPr lang="ru-RU" sz="1200" b="1" dirty="0" smtClean="0">
                <a:solidFill>
                  <a:srgbClr val="FFC489"/>
                </a:solidFill>
              </a:rPr>
              <a:t>2020</a:t>
            </a:r>
            <a:endParaRPr lang="ru-RU" sz="1200" dirty="0" smtClean="0">
              <a:solidFill>
                <a:srgbClr val="FFC4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480"/>
            <a:ext cx="864096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Принципы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антибактериальной терапии у пациентов с COVID 19  и</a:t>
            </a:r>
          </a:p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 </a:t>
            </a:r>
            <a:r>
              <a:rPr lang="ru-RU" sz="3600" b="1" dirty="0" smtClean="0">
                <a:solidFill>
                  <a:srgbClr val="FFC000"/>
                </a:solidFill>
              </a:rPr>
              <a:t>НЕТЯЖЕЛОЙ ПНЕВМОНИЕЙ</a:t>
            </a:r>
          </a:p>
          <a:p>
            <a:pPr marL="342900" indent="-342900">
              <a:buAutoNum type="arabicPeriod"/>
            </a:pPr>
            <a:endParaRPr lang="ru-RU" sz="2400" dirty="0">
              <a:solidFill>
                <a:srgbClr val="FFECBD"/>
              </a:solidFill>
            </a:endParaRPr>
          </a:p>
          <a:p>
            <a:r>
              <a:rPr lang="ru-RU" sz="2400" dirty="0" smtClean="0">
                <a:solidFill>
                  <a:srgbClr val="FFECBD"/>
                </a:solidFill>
              </a:rPr>
              <a:t> Выбор антибактериальной терапии : </a:t>
            </a:r>
            <a:r>
              <a:rPr lang="ru-RU" sz="2400" dirty="0">
                <a:solidFill>
                  <a:srgbClr val="FFC000"/>
                </a:solidFill>
              </a:rPr>
              <a:t>амоксициллин, </a:t>
            </a:r>
            <a:r>
              <a:rPr lang="ru-RU" sz="2400" dirty="0" err="1">
                <a:solidFill>
                  <a:srgbClr val="FFC000"/>
                </a:solidFill>
              </a:rPr>
              <a:t>азитромицин</a:t>
            </a:r>
            <a:r>
              <a:rPr lang="ru-RU" sz="2400" dirty="0">
                <a:solidFill>
                  <a:srgbClr val="FFC000"/>
                </a:solidFill>
              </a:rPr>
              <a:t> </a:t>
            </a:r>
            <a:r>
              <a:rPr lang="ru-RU" sz="2400" dirty="0" smtClean="0">
                <a:solidFill>
                  <a:srgbClr val="FFC000"/>
                </a:solidFill>
              </a:rPr>
              <a:t> или  респираторные </a:t>
            </a:r>
            <a:r>
              <a:rPr lang="ru-RU" sz="2400" dirty="0" err="1" smtClean="0">
                <a:solidFill>
                  <a:srgbClr val="FFC000"/>
                </a:solidFill>
              </a:rPr>
              <a:t>фторхинолоны</a:t>
            </a:r>
            <a:r>
              <a:rPr lang="ru-RU" sz="2400" dirty="0">
                <a:solidFill>
                  <a:srgbClr val="FFC000"/>
                </a:solidFill>
              </a:rPr>
              <a:t>; </a:t>
            </a:r>
            <a:endParaRPr lang="ru-RU" sz="2400" dirty="0" smtClean="0">
              <a:solidFill>
                <a:srgbClr val="FFC000"/>
              </a:solidFill>
            </a:endParaRPr>
          </a:p>
          <a:p>
            <a:endParaRPr lang="ru-RU" sz="2400" dirty="0">
              <a:solidFill>
                <a:srgbClr val="FFC000"/>
              </a:solidFill>
            </a:endParaRPr>
          </a:p>
          <a:p>
            <a:endParaRPr lang="ru-RU" sz="2400" dirty="0" smtClean="0">
              <a:solidFill>
                <a:srgbClr val="FFC000"/>
              </a:solidFill>
            </a:endParaRPr>
          </a:p>
          <a:p>
            <a:endParaRPr lang="ru-RU" sz="2400" dirty="0" smtClean="0">
              <a:solidFill>
                <a:srgbClr val="FFECBD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Не рекомендована комбинированная терапия с использованием двух антибактериальных препаратов</a:t>
            </a:r>
            <a:r>
              <a:rPr lang="ru-RU" sz="2400" b="1" dirty="0" smtClean="0">
                <a:solidFill>
                  <a:srgbClr val="FFECBD"/>
                </a:solidFill>
              </a:rPr>
              <a:t>!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8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1219</Words>
  <Application>Microsoft Office PowerPoint</Application>
  <PresentationFormat>Экран (4:3)</PresentationFormat>
  <Paragraphs>358</Paragraphs>
  <Slides>32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УО "ВГМУ", кафедра инфекционных болезней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Ивановна Дмитраченко</dc:creator>
  <cp:lastModifiedBy>Пользователь Windows</cp:lastModifiedBy>
  <cp:revision>147</cp:revision>
  <dcterms:created xsi:type="dcterms:W3CDTF">2020-04-19T10:52:48Z</dcterms:created>
  <dcterms:modified xsi:type="dcterms:W3CDTF">2020-05-20T07:43:04Z</dcterms:modified>
</cp:coreProperties>
</file>