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8" r:id="rId4"/>
    <p:sldId id="271" r:id="rId5"/>
    <p:sldId id="273" r:id="rId6"/>
    <p:sldId id="266" r:id="rId7"/>
    <p:sldId id="272" r:id="rId8"/>
    <p:sldId id="269" r:id="rId9"/>
    <p:sldId id="361" r:id="rId10"/>
    <p:sldId id="276" r:id="rId11"/>
    <p:sldId id="360" r:id="rId12"/>
    <p:sldId id="363" r:id="rId13"/>
    <p:sldId id="362" r:id="rId14"/>
    <p:sldId id="365" r:id="rId15"/>
    <p:sldId id="366" r:id="rId16"/>
    <p:sldId id="364" r:id="rId17"/>
    <p:sldId id="368" r:id="rId18"/>
    <p:sldId id="369" r:id="rId19"/>
    <p:sldId id="370" r:id="rId20"/>
    <p:sldId id="367" r:id="rId21"/>
    <p:sldId id="372" r:id="rId22"/>
    <p:sldId id="371" r:id="rId23"/>
    <p:sldId id="373" r:id="rId24"/>
    <p:sldId id="374" r:id="rId25"/>
    <p:sldId id="375" r:id="rId26"/>
    <p:sldId id="377" r:id="rId27"/>
    <p:sldId id="378" r:id="rId28"/>
    <p:sldId id="379" r:id="rId29"/>
    <p:sldId id="376" r:id="rId30"/>
    <p:sldId id="380" r:id="rId31"/>
    <p:sldId id="382" r:id="rId32"/>
    <p:sldId id="383" r:id="rId33"/>
    <p:sldId id="381" r:id="rId34"/>
    <p:sldId id="385" r:id="rId35"/>
    <p:sldId id="384" r:id="rId36"/>
    <p:sldId id="386" r:id="rId37"/>
    <p:sldId id="388" r:id="rId38"/>
    <p:sldId id="389" r:id="rId39"/>
    <p:sldId id="387" r:id="rId40"/>
    <p:sldId id="391" r:id="rId41"/>
    <p:sldId id="392" r:id="rId42"/>
    <p:sldId id="390" r:id="rId43"/>
    <p:sldId id="393" r:id="rId44"/>
    <p:sldId id="395" r:id="rId45"/>
    <p:sldId id="394" r:id="rId46"/>
    <p:sldId id="397" r:id="rId47"/>
    <p:sldId id="396" r:id="rId48"/>
    <p:sldId id="399" r:id="rId49"/>
    <p:sldId id="398" r:id="rId50"/>
    <p:sldId id="400" r:id="rId51"/>
    <p:sldId id="404" r:id="rId52"/>
    <p:sldId id="403" r:id="rId53"/>
    <p:sldId id="283" r:id="rId54"/>
    <p:sldId id="401" r:id="rId55"/>
    <p:sldId id="402" r:id="rId56"/>
    <p:sldId id="407" r:id="rId57"/>
    <p:sldId id="406" r:id="rId58"/>
    <p:sldId id="405" r:id="rId59"/>
    <p:sldId id="409" r:id="rId60"/>
    <p:sldId id="408" r:id="rId61"/>
    <p:sldId id="411" r:id="rId62"/>
    <p:sldId id="410" r:id="rId63"/>
    <p:sldId id="281" r:id="rId64"/>
    <p:sldId id="412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1" autoAdjust="0"/>
    <p:restoredTop sz="94660"/>
  </p:normalViewPr>
  <p:slideViewPr>
    <p:cSldViewPr>
      <p:cViewPr varScale="1">
        <p:scale>
          <a:sx n="106" d="100"/>
          <a:sy n="106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4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9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6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9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0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3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9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7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6D6D-9CF7-47C0-8451-46EC571A38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1254-7065-4E7B-8182-D3181D2BE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microsoft.com/office/2007/relationships/hdphoto" Target="../media/hdphoto1.wdp"/><Relationship Id="rId7" Type="http://schemas.openxmlformats.org/officeDocument/2006/relationships/image" Target="../media/image2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tiff"/><Relationship Id="rId11" Type="http://schemas.openxmlformats.org/officeDocument/2006/relationships/image" Target="../media/image30.tiff"/><Relationship Id="rId5" Type="http://schemas.openxmlformats.org/officeDocument/2006/relationships/image" Target="../media/image24.tiff"/><Relationship Id="rId10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microsoft.com/office/2007/relationships/hdphoto" Target="../media/hdphoto1.wdp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2.jpeg"/><Relationship Id="rId9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tiff"/><Relationship Id="rId3" Type="http://schemas.microsoft.com/office/2007/relationships/hdphoto" Target="../media/hdphoto1.wdp"/><Relationship Id="rId7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tiff"/><Relationship Id="rId5" Type="http://schemas.openxmlformats.org/officeDocument/2006/relationships/image" Target="../media/image95.tiff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tiff"/><Relationship Id="rId5" Type="http://schemas.openxmlformats.org/officeDocument/2006/relationships/image" Target="../media/image99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microsoft.com/office/2007/relationships/hdphoto" Target="../media/hdphoto1.wdp"/><Relationship Id="rId7" Type="http://schemas.openxmlformats.org/officeDocument/2006/relationships/image" Target="../media/image1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microsoft.com/office/2007/relationships/hdphoto" Target="../media/hdphoto1.wdp"/><Relationship Id="rId7" Type="http://schemas.openxmlformats.org/officeDocument/2006/relationships/image" Target="../media/image1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microsoft.com/office/2007/relationships/hdphoto" Target="../media/hdphoto1.wdp"/><Relationship Id="rId7" Type="http://schemas.openxmlformats.org/officeDocument/2006/relationships/image" Target="../media/image1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2.jpeg"/><Relationship Id="rId9" Type="http://schemas.openxmlformats.org/officeDocument/2006/relationships/image" Target="../media/image13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microsoft.com/office/2007/relationships/hdphoto" Target="../media/hdphoto1.wdp"/><Relationship Id="rId7" Type="http://schemas.openxmlformats.org/officeDocument/2006/relationships/image" Target="../media/image1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microsoft.com/office/2007/relationships/hdphoto" Target="../media/hdphoto1.wdp"/><Relationship Id="rId7" Type="http://schemas.openxmlformats.org/officeDocument/2006/relationships/image" Target="../media/image1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2.jpeg"/><Relationship Id="rId9" Type="http://schemas.openxmlformats.org/officeDocument/2006/relationships/image" Target="../media/image139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microsoft.com/office/2007/relationships/hdphoto" Target="../media/hdphoto1.wdp"/><Relationship Id="rId7" Type="http://schemas.openxmlformats.org/officeDocument/2006/relationships/image" Target="../media/image1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4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8643998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здравоохранения Республики Беларусь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Витебский государственный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Ордена Дружбы народов медицинский университет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Кафедра общественного здоровья и здравоохранения с курсом ФПК и ПК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эмблема ВГМ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1789735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2285992"/>
            <a:ext cx="9144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XLV (45-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Й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)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СМОТР-КОНКУРС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«Образ жизни, здоровье и успех»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3" descr="IMG_728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86166"/>
            <a:ext cx="2611660" cy="3071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" name="Picture 2" descr="IMGP0031"/>
          <p:cNvPicPr>
            <a:picLocks noChangeAspect="1" noChangeArrowheads="1"/>
          </p:cNvPicPr>
          <p:nvPr/>
        </p:nvPicPr>
        <p:blipFill>
          <a:blip r:embed="rId7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799661"/>
            <a:ext cx="2640314" cy="30583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571876"/>
            <a:ext cx="2426833" cy="2071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3214678" y="6215082"/>
            <a:ext cx="257176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Витебск, 2019 г.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60" y="-214338"/>
            <a:ext cx="9572660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42853"/>
            <a:ext cx="764386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«Лучшие плакаты - 2019»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1857388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ФПИГ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643050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643050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643050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pic>
        <p:nvPicPr>
          <p:cNvPr id="11" name="Рисунок 10" descr="C:\Users\HP\Desktop\Фото для доклада\ФПИГ\ФПИГ плакаты\1 м. Мохмед Амзат Фатима Рукайя - Алкоголь - враг здоровья труда и быта!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428868"/>
            <a:ext cx="2714644" cy="185738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42844" y="4643446"/>
            <a:ext cx="2643206" cy="16619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«Алкоголь – враг здоровья, труда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быта»,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Мохмед Амзат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Фатима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Рукайя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 51 группа.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HP\Desktop\Фото для доклада\ФПИГ\ФПИГ плакаты\2 м. Мохмед Амзат Фатима Шафка - О вреде сигарет+Видео!\плакат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428868"/>
            <a:ext cx="2857520" cy="192882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3071802" y="4714884"/>
            <a:ext cx="2857520" cy="1046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 вреде сигарет»,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Мохмед Амзат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Фатима Шафка,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53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:\Users\HP\Desktop\Фото для доклада\ФПИГ\ФПИГ плакаты\3 м. Идову Болуваджи Азизат - Труд, быт, отдых!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428868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6215074" y="4714884"/>
            <a:ext cx="271464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«Труд, быт, отдых»,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Идову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Болуваджи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Азизат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1000100" y="142853"/>
            <a:ext cx="764386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«Лучшие памятки - 2019»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7"/>
            <a:ext cx="185738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ФПИГ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7161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643050"/>
            <a:ext cx="1785950" cy="1661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643050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HP\Desktop\Фото для доклада\ФПИГ\ФПИГ памятки\1 м. Нурдин Фатима Шабана - Первая помощь при ОССЗ!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14554"/>
            <a:ext cx="2643206" cy="271464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285720" y="5143512"/>
            <a:ext cx="2500330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«Первая помощь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ОССЗ»,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Нурдин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Фатима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Шабана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50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5,1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2285992"/>
            <a:ext cx="3071802" cy="2286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428992" y="5143512"/>
            <a:ext cx="2643206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«СПИД –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Чума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XXI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века», 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Гупта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Авинаш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Кумар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\\Hp\d\Фото для доклада\ФПИГ\ФПИГ памятки\1,1.t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285992"/>
            <a:ext cx="2357454" cy="264320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6643702" y="5143512"/>
            <a:ext cx="221457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«Суицид»,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Дургабаши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Эшана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757242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брошюры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7167"/>
            <a:ext cx="192882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ФПИГ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071678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07167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714488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HP\Desktop\Фото для доклада\ФПИГ\ФПИГ брошюры\1 м. Мохаммед Алтаф Ахамед - Наркомания!\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000372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285720" y="5143512"/>
            <a:ext cx="2286016" cy="1046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«Наркомания»,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Мохаммед  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Алтаф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Ахамед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HP\Desktop\Фото для доклада\ФПИГ\ФПИГ брошюры\2 м. Варнакуласурия Малки Лочана Санкалани - СПИД!\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000372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C:\Users\HP\Desktop\Фото для доклада\ФПИГ\ФПИГ брошюры\2 м. Ахмед Леббе Фатима Росни - Аборт и его последствия!\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000372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2928926" y="5143512"/>
            <a:ext cx="1785950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«СПИД»,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Варнакуласурия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Малки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Лочана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Санкалани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51группа.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5143512"/>
            <a:ext cx="1928826" cy="1292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«Аборт и его последствия!»,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Ахамед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Леббе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Фатима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Росни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:\Users\HP\Desktop\Фото для доклада\ФПИГ\ФПИГ брошюры\3 м. Мохамед Яхья Наджлаа - Рациональное питание и здоровье!\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571744"/>
            <a:ext cx="21431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Прямоугольник 17"/>
          <p:cNvSpPr/>
          <p:nvPr/>
        </p:nvSpPr>
        <p:spPr>
          <a:xfrm>
            <a:off x="6929454" y="5143512"/>
            <a:ext cx="2071702" cy="16158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питание </a:t>
            </a: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здоровье!»,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Мохамед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Яхъя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Наджалаа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0"/>
            <a:ext cx="7643866" cy="1118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буклеты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52"/>
            <a:ext cx="185738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ФПИГ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71546"/>
            <a:ext cx="185738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071546"/>
            <a:ext cx="178595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1000108"/>
            <a:ext cx="178595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6,1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571612"/>
            <a:ext cx="1928858" cy="14648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428596" y="3071810"/>
            <a:ext cx="300039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«ПП при травме глаза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Перера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Субасингхе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Араччиге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Джессика Мария,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6,3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1571612"/>
            <a:ext cx="1857388" cy="14978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642910" y="5857892"/>
            <a:ext cx="2214578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«Кожа у мужчин»,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Агаба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Давид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Эбиега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4,1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4214818"/>
            <a:ext cx="2071702" cy="15722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TextBox 19"/>
          <p:cNvSpPr txBox="1"/>
          <p:nvPr/>
        </p:nvSpPr>
        <p:spPr>
          <a:xfrm>
            <a:off x="3929058" y="3000372"/>
            <a:ext cx="228601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«Суицид»,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Сивакумар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Тамилселван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54 группа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16" name="Рисунок 15" descr="1,1.t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1500174"/>
            <a:ext cx="2022956" cy="1535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/>
          <p:cNvSpPr txBox="1"/>
          <p:nvPr/>
        </p:nvSpPr>
        <p:spPr>
          <a:xfrm>
            <a:off x="3929058" y="5786454"/>
            <a:ext cx="2357454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«Берегите зубы»,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Харисчандра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Дон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Мадуши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2,1.t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4143380"/>
            <a:ext cx="2069739" cy="16430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/>
          <p:cNvSpPr txBox="1"/>
          <p:nvPr/>
        </p:nvSpPr>
        <p:spPr>
          <a:xfrm>
            <a:off x="6643702" y="2928934"/>
            <a:ext cx="2357454" cy="12311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«Труд, быт, отдых и здоровье»,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Раджакаруна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Херат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Чатуранги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Деванмини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курс, 50 группа.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IMG_20191010_12543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1428736"/>
            <a:ext cx="2095515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TextBox 22"/>
          <p:cNvSpPr txBox="1"/>
          <p:nvPr/>
        </p:nvSpPr>
        <p:spPr>
          <a:xfrm>
            <a:off x="6643702" y="5786454"/>
            <a:ext cx="2357454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«Туберкулез»,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Сенарат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Аппухамилаге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Касун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Дилшан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3,1.t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4214818"/>
            <a:ext cx="2071702" cy="15722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42852"/>
            <a:ext cx="757242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макеты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57166"/>
            <a:ext cx="185738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ФПИГ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64305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64305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643051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HP\Desktop\Фото для доклада\ФПИГ\ФПИГ макеты\1 м. Халамбаараччи Чандира Джинани - Фитотерапия!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428868"/>
            <a:ext cx="2428892" cy="278608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428596" y="5429264"/>
            <a:ext cx="2286016" cy="1046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«Фитотерапия»,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Халамбаараччи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Чандира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Джинани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50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HP\Desktop\Фото для доклада\ФПИГ\ФПИГ макеты\2 м. Тамер Ромарио - Алкоголь!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428868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428992" y="5500702"/>
            <a:ext cx="228601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«Алкоголь»,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Тамер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Ромарио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:\Users\HP\Desktop\Фото для доклада\ФПИГ\ФПИГ макеты\3 м. Киритикас Раджендерам - Питьевая вода и здоровье!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428868"/>
            <a:ext cx="23574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6357950" y="5429264"/>
            <a:ext cx="2357454" cy="13542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«Питьевая вода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здоровье», 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Киритикас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Раджендерам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курс, 56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42852"/>
            <a:ext cx="764386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 видео.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1.«Видео-рекомендация - 2019».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04"/>
            <a:ext cx="164307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ЛФ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64305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64305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HP\Desktop\Фото для доклада\ЛФ\ВИДЕО\Видео-рекомендация\1 м.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285992"/>
            <a:ext cx="4000528" cy="27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>
          <a:xfrm>
            <a:off x="357158" y="5357826"/>
            <a:ext cx="4000528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«Активный образ жизни»,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Солиман Таха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Абрахим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Мохаммед – 49 гр.,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Залук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Абдельадим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Мохамед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Амер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– 48 гр.,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Хуссейн Мохамед Али Х. – 50 гр.,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5 курс.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HP\Desktop\Фото для доклада\ЛФ\ВИДЕО\Видео-рекомендация\2 м.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285992"/>
            <a:ext cx="40004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Прямоугольник 12"/>
          <p:cNvSpPr/>
          <p:nvPr/>
        </p:nvSpPr>
        <p:spPr>
          <a:xfrm>
            <a:off x="4786314" y="5357826"/>
            <a:ext cx="4000528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«Проблемы детского травматизма»,</a:t>
            </a:r>
          </a:p>
          <a:p>
            <a:pPr marL="180975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Людыно Д.А.,</a:t>
            </a:r>
          </a:p>
          <a:p>
            <a:pPr marL="180975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5 курс, 26 группа.</a:t>
            </a: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214291"/>
            <a:ext cx="764386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 видео.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2.«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Видео-ролик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- 2019».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19" y="571480"/>
            <a:ext cx="1571637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0024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928802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200024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HP\Desktop\Фото для доклада\ЛФ\ВИДЕО\Видео-ролик\1 м.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786058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285720" y="5072074"/>
            <a:ext cx="2571768" cy="1046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«Сделай выбор»,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Ильюшкина Д.А.,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Мустафаева Г.М.К.,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23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Users\HP\Desktop\Фото для доклада\ЛФ\ВИДЕО\Видео-ролик\2 м.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714620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3143240" y="5072074"/>
            <a:ext cx="2786082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«Наркомания»,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Андрушенко К.А. – 42 группа,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Малахов В.А. – 43 группа,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Шупиков Е.И. – 43 группа,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HP\Desktop\Фото для доклада\ЛФ\ВИДЕО\Видео-ролик\3 м.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786058"/>
            <a:ext cx="28574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6215074" y="5072074"/>
            <a:ext cx="2714644" cy="1046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«Курение»,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Мороз Т.С. – 7 группа,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Поболовец Д.А. – 16 группа,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764386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 видео.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3.«Видеофильм - 2019».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85794"/>
            <a:ext cx="164307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785926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HP\Desktop\Фото для доклада\ЛФ\ВИДЕО\Видеофильм\1 м.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428868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3643306" y="1714488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171448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786322"/>
            <a:ext cx="2643206" cy="1046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«СПИД»,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Винник Е.В., Козарь Е.В.,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Косак А.В.,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HP\Desktop\Фото для доклада\ЛФ\ВИДЕО\Видеофильм\2 м.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357430"/>
            <a:ext cx="292895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C:\Users\HP\Desktop\Фото для доклада\ЛФ\ВИДЕО\Видеофильм\3 м.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357430"/>
            <a:ext cx="27860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3071802" y="4714884"/>
            <a:ext cx="285752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«Интернет-зависимость»,</a:t>
            </a:r>
          </a:p>
          <a:p>
            <a:pPr algn="ctr">
              <a:lnSpc>
                <a:spcPts val="2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Бартош А.В., Бурак Е.Н., </a:t>
            </a:r>
          </a:p>
          <a:p>
            <a:pPr algn="ctr">
              <a:lnSpc>
                <a:spcPts val="2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Затолока А.П. – 17 группа;</a:t>
            </a:r>
          </a:p>
          <a:p>
            <a:pPr algn="ctr">
              <a:lnSpc>
                <a:spcPts val="2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Дворниченко А.А. – 41 группа,</a:t>
            </a:r>
          </a:p>
          <a:p>
            <a:pPr algn="ctr">
              <a:lnSpc>
                <a:spcPts val="2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курс.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4786322"/>
            <a:ext cx="2857520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«Нервные расстройства»,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Хортова А.В., Карташова А.О.,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"/>
            <a:ext cx="735811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 видео.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4.«Видео-экскурс - 2019».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500174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HP\Desktop\Фото для доклада\ЛФ\ВИДЕО\Видео-экскурс\2 м.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C:\Users\HP\Desktop\Фото для доклада\ЛФ\ВИДЕО\Видео-экскурс\2м.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214422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7929586" y="928671"/>
            <a:ext cx="121441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ФФ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071810"/>
            <a:ext cx="3929090" cy="13106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«Интернет – зависимость»,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30 группа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ts val="1500"/>
              </a:lnSpc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Драньков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Н.Э., Киселева В.О., 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Кобринец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И.Г., Козлов Е.В., Козлова А.Д., Никифорова А.А.,</a:t>
            </a:r>
          </a:p>
          <a:p>
            <a:pPr algn="ctr">
              <a:lnSpc>
                <a:spcPts val="1500"/>
              </a:lnSpc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Сайко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М.С., Смирнова Е.Ю., Старовойтова Т.Ю.,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Тимашкова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О.С.,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Федорцова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О.В.,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Шайкова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А.П.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214686"/>
            <a:ext cx="4000528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«ЗОЖ»,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курс, 1 группа:</a:t>
            </a:r>
          </a:p>
          <a:p>
            <a:pPr algn="ctr">
              <a:lnSpc>
                <a:spcPts val="1500"/>
              </a:lnSpc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Бокатюк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Ю.В., Ефимов С.В., Захарченко П.В., </a:t>
            </a:r>
          </a:p>
          <a:p>
            <a:pPr algn="ctr">
              <a:lnSpc>
                <a:spcPts val="1500"/>
              </a:lnSpc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Куратчик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Е.П.,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Нагулевич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В.Н., 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Ноздрачева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В.А., </a:t>
            </a:r>
          </a:p>
          <a:p>
            <a:pPr algn="ctr">
              <a:lnSpc>
                <a:spcPts val="15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Орловская А.В.,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Рапинчук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Е.С.,Рылко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Я.Н., </a:t>
            </a:r>
          </a:p>
          <a:p>
            <a:pPr algn="ctr">
              <a:lnSpc>
                <a:spcPts val="1500"/>
              </a:lnSpc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Синькевич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М.Н.,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Стоцкая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Е.В.,  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Ярош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Я.А.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42918"/>
            <a:ext cx="1643074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442913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5357826"/>
            <a:ext cx="392909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питание» /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«ВИЧ-инфекция»,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Сосновский М.С., Тарасов И.А.,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:\Users\HP\Desktop\Фото для доклада\ЛФ\ВИДЕО\Видео-экскурс\3 м..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714884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C:\Users\HP\Desktop\Фото для доклада\ЛФ\ВИДЕО\Видео-экскурс\3 м.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786322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86874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«Мультимедийные презентации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1.Номинация «ЗОЖ».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85860"/>
            <a:ext cx="164307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28599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285992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28599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4 гр. Кнотько Е. ЗОЖ , 20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000372"/>
            <a:ext cx="2714644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285720" y="5357826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«ЗОЖ»,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Кнотько Е.Е.,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2 м. 4 гр. Стельмашук И.А.Рациональное питание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3000372"/>
            <a:ext cx="3310782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000364" y="5357826"/>
            <a:ext cx="3143272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питание»,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Стельмашук И.А.,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курс, 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3 м. 10 гр. Юпатова З.Г. Преодоление стресса, 201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3000372"/>
            <a:ext cx="2714612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6429388" y="5357826"/>
            <a:ext cx="2428892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«Преодоление стресса»,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Юпатов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З.Г.,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10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"/>
            <a:ext cx="8715436" cy="68326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КОНКУРСЕ</a:t>
            </a:r>
          </a:p>
          <a:p>
            <a:pPr indent="358775" algn="just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XLV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(45-й) смотр-конкурс «Образ жизни, здоровье и успех»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лучший видеоматериал, мультимедийную  и  интерактивную презентацию,  санитарный бюллетень, плакат,  памятку,  буклет,  фотофокус и  др. по актуальным вопросам формирования здорового образа жизни (ФЗОЖ) населения, профилактики заболеваний и предупреждения негативных явлений проводился в соответствии с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Приказом ректора университета от 06.02.2019 г. № 76-уч с 11 февраля по 05 июня 2019 г.</a:t>
            </a:r>
          </a:p>
          <a:p>
            <a:pPr indent="358775"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Тематика творческих проектов была разнообразна. Участники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XLV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(45-ого) смотра-конкурса выделили и рассмотрели в своих творческих работах следующие вопросы ФЗОЖ:</a:t>
            </a:r>
          </a:p>
          <a:p>
            <a:pPr indent="358775"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Аборт и его последствия.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Алкоголь – враг здоровья, труда и быта.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Домашняя аптечка.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Предупреждение заболеваний среди беременных женщин.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Болезни и их профилактика.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Воспитание здорового ребенка.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Донорство – гуманный долг каждого.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ЗОЖ, его основные компоненты и пути формирования.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Рекомендации по сохранению зрения.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Профилактика стоматологических заболеваний.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Кожа как защитный медико-биологический барьер и уход за ней.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Компьютер и его влияние на здоровье человека.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Курение стоит дороже, чем Вы думаете!?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Избыточная масса тела как фактор риска.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Наркомания, токсикомания и их трагические последствия.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Первая медицинская помощь.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Питьевая вода и здоровье.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Профилактика рака молочной железы.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Рациональное питание как фактор предупреждения заболеваний ЖКТ.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Самолечение, вакцинация.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Нервные расстройства как медико-социальная проблема.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СПИД – чума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XXI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века.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Суицид: причины и меры предупреждения.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Физкультура, спорт, активный отдых и здоровье.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Лекарственные травы и их применение.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Человек, биоритмы, долголетие.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Экология – радиация, жизнь, здоровье.</a:t>
            </a:r>
          </a:p>
          <a:p>
            <a:pPr marL="1436688" lvl="0" indent="358775" algn="just">
              <a:lnSpc>
                <a:spcPts val="1200"/>
              </a:lnSpc>
              <a:buFont typeface="+mj-lt"/>
              <a:buAutoNum type="arabicPeriod"/>
              <a:tabLst>
                <a:tab pos="13493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 вреде электронных сигарет и  другие.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86874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36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«Мультимедийные презентации - 2019».</a:t>
            </a:r>
          </a:p>
          <a:p>
            <a:pPr algn="ctr">
              <a:lnSpc>
                <a:spcPts val="36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2.Номинация «Человек».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142984"/>
            <a:ext cx="164307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214555"/>
            <a:ext cx="164307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214554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214554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42 гр. Голубцов И.Г. Чернобыль, 20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000372"/>
            <a:ext cx="2786082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285720" y="5286388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«Чернобыль»,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Голубцов И.Г.,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2 м. 36 гр. Каленик Л.С. Вакцинация, 201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3000372"/>
            <a:ext cx="3000396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143240" y="5286388"/>
            <a:ext cx="285752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«Вакцинация»,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Каленик Л.С.,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3 м. 10 гр. Яблочкина Е.В. Донорcтво 201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000372"/>
            <a:ext cx="2786050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6357950" y="5286388"/>
            <a:ext cx="257176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«Донорство»,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Яблочкина Е.В.,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10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86874" cy="14003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34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«Мультимедийные презентации - 2019».</a:t>
            </a:r>
          </a:p>
          <a:p>
            <a:pPr algn="ctr">
              <a:lnSpc>
                <a:spcPts val="34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3.Номинация «Актуальные темы».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500175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21455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221455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 м. 14 гр. Жукова В.А. Кожа 20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857496"/>
            <a:ext cx="3286148" cy="2625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642910" y="5572140"/>
            <a:ext cx="328614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«Кожа и уход за ней»,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Жукова В.А.,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14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3 м. 8 гр. Кизин М.П. Детская наркомания и её последствия, 201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857496"/>
            <a:ext cx="3286148" cy="2643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5000628" y="5643578"/>
            <a:ext cx="3286148" cy="10874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«Детская наркомания и ее последствия»,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Кизин М.П.,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8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52"/>
            <a:ext cx="857256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32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«Интерактивные презентации - 2019».</a:t>
            </a:r>
          </a:p>
          <a:p>
            <a:pPr algn="ctr">
              <a:lnSpc>
                <a:spcPts val="32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1.Номинация «Заболевания».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1500197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00240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000240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000240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 2 гр. Реут К.В. Нервные расстройства как медико-социальная проблема, 20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714620"/>
            <a:ext cx="2714645" cy="2071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357158" y="5143512"/>
            <a:ext cx="2500330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«Нервные расстройства»,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Реут К.В.,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2 м. 20 гр. Бычкова А.Г. Эндокринные болезни, 2019 ИНТЕР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2714620"/>
            <a:ext cx="3000396" cy="20717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143240" y="5143512"/>
            <a:ext cx="2786082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«Эндокринные болезни»,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Бычкова А.Г.,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20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3 м. 17 гр. Мельничук С.Л. Кишечные инфекции, 2019 ИНТЕР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2714620"/>
            <a:ext cx="2714644" cy="2071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6286512" y="5143512"/>
            <a:ext cx="2571768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«Кишечные инфекции»,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Мельничук С.Л.,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429684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32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«Интерактивные презентации - 2019».</a:t>
            </a:r>
          </a:p>
          <a:p>
            <a:pPr algn="ctr">
              <a:lnSpc>
                <a:spcPts val="32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2.Номинация «Первая помощь».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737"/>
            <a:ext cx="1571636" cy="8572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285992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285992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2285992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26 гр. Антипенко А.В. Первая помощь при несчастных случаях, 20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928934"/>
            <a:ext cx="2862623" cy="2003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214282" y="5072074"/>
            <a:ext cx="2786082" cy="15388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«ПП при несчастных случаях»,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Антипенко А.В.,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26 группа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2 м. 31 гр. Ковбович В.М. Детский алкоголизм, 201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928934"/>
            <a:ext cx="2897525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214678" y="5072074"/>
            <a:ext cx="2786082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«Проблемы детского алкоголизма»,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Ковбович  В.М.,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3 м. 47 гр. Максатмырадов Ыбрайым ПМП при ОССС, 201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2928934"/>
            <a:ext cx="2857488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6215074" y="5072074"/>
            <a:ext cx="2714644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«ПП при острых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сердечно-сосудистых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заболеваниях»,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Максатмырадов Ыбрайым,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53"/>
            <a:ext cx="8429684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32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«Интерактивные презентации - 2019».</a:t>
            </a:r>
          </a:p>
          <a:p>
            <a:pPr algn="ctr">
              <a:lnSpc>
                <a:spcPts val="32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3.Номинация «ЗОЖ».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857364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м. 19 гр. Садовская К.И. Рациональное питание, 2019 ИНТЕР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500306"/>
            <a:ext cx="3952871" cy="29646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2571736" y="5643578"/>
            <a:ext cx="364333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питание»,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Садовская К.И.,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19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214422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14291"/>
            <a:ext cx="814393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санбюллетени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43"/>
            <a:ext cx="1428760" cy="830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14488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714488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714488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санбюллетень 1 м. Коваленко Е.А. - Домашняя аптечка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500306"/>
            <a:ext cx="2857520" cy="21605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санбюллетень 2 м. Кузьмина Е.С. - Вакцинация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500306"/>
            <a:ext cx="2928958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санбюллетень 3 м. Буга Д.С. - Донорство!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2500306"/>
            <a:ext cx="2786050" cy="21564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285720" y="5214950"/>
            <a:ext cx="2643206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«Домашняя аптечка»,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Коваленко Е.А.,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38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9" y="5286388"/>
            <a:ext cx="278608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«Вакцинация»,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Кузьмина Е.С.,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43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286388"/>
            <a:ext cx="257176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«Донорство»,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Буга Д.С.,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563" y="-414338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42853"/>
            <a:ext cx="814393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плакаты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1.Номинация «Оригинальный жанр».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14488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85728"/>
            <a:ext cx="1571636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785926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1785926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143116"/>
            <a:ext cx="1571604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2143116"/>
            <a:ext cx="1605589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071942"/>
            <a:ext cx="2571768" cy="18805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500034" y="5929330"/>
            <a:ext cx="257176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«Зубы»,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Калинин М.С.,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 46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2 м. Косцова А.А. - Рациональное питание!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2357430"/>
            <a:ext cx="2286016" cy="2925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3 м. Новикова Д.С. - Донор!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841" y="2500306"/>
            <a:ext cx="2731315" cy="2071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6286512" y="4643446"/>
            <a:ext cx="271464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«Донор»,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Новикова Д.С.,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5357826"/>
            <a:ext cx="2286016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питание»,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Косцова А.А.,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35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42852"/>
            <a:ext cx="821537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плакаты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2.Номинация «Заболевания».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9" y="357166"/>
            <a:ext cx="1571635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92880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192880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071678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Пантелеева К.М. - СПИД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357430"/>
            <a:ext cx="2370507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2 м. Мацкевич А.Н. - Наркомания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2786058"/>
            <a:ext cx="3216266" cy="23726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3 м. Кикот В.С. - Алкоголизм!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357430"/>
            <a:ext cx="2357422" cy="33575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57158" y="5857892"/>
            <a:ext cx="221457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«СПИД»,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Пантелеева К.М.,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357826"/>
            <a:ext cx="307183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«Наркомания»,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Мацкевич А.Н.,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29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5857892"/>
            <a:ext cx="221457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«Алкоголизм»,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Кикот В.С.,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курс, 41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814393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плакаты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3.Номинация «Семейные ценности».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1571636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928802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1928802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92880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Вергейчик Зухра - Мама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500306"/>
            <a:ext cx="3082145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2 м. Телепнева Ю.В. - Родители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2500306"/>
            <a:ext cx="2339097" cy="32316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3 м. Агнищенко А.А. - Возраст!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500306"/>
            <a:ext cx="2374466" cy="3214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428596" y="4786322"/>
            <a:ext cx="2786081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«Мама»,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Вергейчик Зухра,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курс, 36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5857892"/>
            <a:ext cx="207170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«Родители»,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Телепнева Ю.В.,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5857892"/>
            <a:ext cx="2214578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«Возраст»,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Агнищенко А.А.,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821537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плакаты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4.Номинация «Актуальные темы».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09" y="357166"/>
            <a:ext cx="1428761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071678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071678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 м. Кравцова А.Ю. - Чернобыль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643182"/>
            <a:ext cx="4058259" cy="2857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2 м. Фурс А.Л. - Донор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643182"/>
            <a:ext cx="4080297" cy="28802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500034" y="5715016"/>
            <a:ext cx="3643338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«Чернобыль»,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Кравцова А.Ю.,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5 курс, 29 группа.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4929190" y="5715016"/>
            <a:ext cx="378621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«Донор»,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Фурс А.Л.,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29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858312" cy="68839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КОНКУРСЕ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lnSpc>
                <a:spcPts val="16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смотре-конкурсе участвовало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757 студентов,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которые  сдали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669 работ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разной тематики и направленности. Из них: </a:t>
            </a:r>
          </a:p>
          <a:p>
            <a:pPr indent="358775" algn="just">
              <a:lnSpc>
                <a:spcPts val="16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561 студент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курса лечебного факультета  (ЛФ) - сдали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539 работ,</a:t>
            </a:r>
          </a:p>
          <a:p>
            <a:pPr indent="358775" algn="just">
              <a:lnSpc>
                <a:spcPts val="16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 студент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курса лечебного факультета (ЛФ) - сдали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 работ,</a:t>
            </a:r>
          </a:p>
          <a:p>
            <a:pPr indent="358775" algn="just">
              <a:lnSpc>
                <a:spcPts val="16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98 студентов факультета подготовки иностранных граждан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(ФПИГ) -  сдали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95 работ,</a:t>
            </a:r>
          </a:p>
          <a:p>
            <a:pPr indent="358775" algn="just">
              <a:lnSpc>
                <a:spcPts val="16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67 студентов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фармацевтического факультета (ФФ) - сдали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 работ.</a:t>
            </a:r>
          </a:p>
          <a:p>
            <a:pPr indent="358775" algn="just"/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2643182"/>
          <a:ext cx="7858179" cy="4171867"/>
        </p:xfrm>
        <a:graphic>
          <a:graphicData uri="http://schemas.openxmlformats.org/drawingml/2006/table">
            <a:tbl>
              <a:tblPr/>
              <a:tblGrid>
                <a:gridCol w="154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средств ФЗОЖ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ЛФ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 и 4 курс)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ФПИГ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ФФ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презентация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интерактив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плакат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116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санбюллетень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буклет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249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памятка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брошюра (книга)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макет (вещи, посуда и др.)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игра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другое (календарь, листовка, флайер и др.)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лекции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669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78674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детские плакаты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1.Номинация «Здоровье и спорт».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642918"/>
            <a:ext cx="142876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928802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92880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714620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Свириденко - ЗОЖ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428868"/>
            <a:ext cx="2428860" cy="3368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2 м. Шабуцкая М.А. - ЗОЖ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2500306"/>
            <a:ext cx="2428860" cy="33222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3 м. Сакр Бассель - Спорт!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3500438"/>
            <a:ext cx="3269709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357158" y="5929330"/>
            <a:ext cx="228601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«ЗОЖ»,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Свириденко Н.В.,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29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5929330"/>
            <a:ext cx="235745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«ЗОЖ»,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Шабуцкая М.А.,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22 группа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5929330"/>
            <a:ext cx="285752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«ЗОЖ»,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Сакр Бассель.,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47 группа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14290"/>
            <a:ext cx="778674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детские плакаты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2.Номинация «Здоровый ребенок».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00043"/>
            <a:ext cx="128588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143116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143116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143116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Середа К.В. - Травматизм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786058"/>
            <a:ext cx="2857520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2 м. Кощенко А.С. - Зубы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786058"/>
            <a:ext cx="2886526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3 м. Федорченко Д.С. - Зрение!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2786058"/>
            <a:ext cx="2857488" cy="2133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285720" y="5429264"/>
            <a:ext cx="264320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«Травматизм»,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Середа К.В.,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429264"/>
            <a:ext cx="264320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«Зубы»,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Кощенко А.С.,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5429264"/>
            <a:ext cx="264320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«Зрение»,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Федорченко Д.С.,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778674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памятки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1.Номинация «Первая помощь».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04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92880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192880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214554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428868"/>
            <a:ext cx="2482334" cy="29289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99006" y="2415978"/>
            <a:ext cx="2516546" cy="3256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2428868"/>
            <a:ext cx="2435368" cy="30802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214282" y="5286388"/>
            <a:ext cx="250033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«ПП при острых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сердечно-сосудистых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заболеваниях»,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Лосик К.И.,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5429264"/>
            <a:ext cx="2928958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«Важность донорства»,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Гавриленко О.М.,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5214950"/>
            <a:ext cx="2428892" cy="1554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«ПП при попадании инородного 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в глаз»,</a:t>
            </a: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Иванькова А.Г.,</a:t>
            </a: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20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0099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памятки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2.Номинация «Заболевания».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04"/>
            <a:ext cx="164307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071678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071678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2071678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_c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571744"/>
            <a:ext cx="2214578" cy="30414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IMG_20191010_12533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2714620"/>
            <a:ext cx="3048021" cy="2286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33593" y="2381788"/>
            <a:ext cx="2263260" cy="29289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214282" y="5715016"/>
            <a:ext cx="235745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«Близорукость»,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Крокун И.В.,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37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5143512"/>
            <a:ext cx="3071834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«Избыточная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тела»,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Шестакова Е.А.,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5143512"/>
            <a:ext cx="2928958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TORCH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-инфекция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беременность»,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Ващилова К.А.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 группа.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42852"/>
            <a:ext cx="785818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памятки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3.Номинация «Актуальные темы».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000240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000240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2000240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!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643182"/>
            <a:ext cx="2654341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_c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2643182"/>
            <a:ext cx="2686454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 сторона_c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2571744"/>
            <a:ext cx="2239559" cy="2957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428596" y="5143512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«Вакцинация»,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Бейдук А.А.,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23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5143512"/>
            <a:ext cx="2428892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«Аборт и его последствия»,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Купава В.В.,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19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5643578"/>
            <a:ext cx="2143140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«Электронная сигарета»,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Ребковец Д.А.,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20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52"/>
            <a:ext cx="8429684" cy="21441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памятки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4.Номинация 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«Сохранение здоровья и красоты».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714356"/>
            <a:ext cx="164307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357430"/>
            <a:ext cx="18573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2357430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02567" y="2555031"/>
            <a:ext cx="2542545" cy="3290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1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857496"/>
            <a:ext cx="2571768" cy="3112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1214414" y="5500702"/>
            <a:ext cx="271464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«Кожа»,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Самончик И.И.,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6000768"/>
            <a:ext cx="242889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«Зрение»,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Князева Е.В.,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10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8286808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буклеты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1.Номинация «Парные буклеты».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291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000372"/>
            <a:ext cx="178595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,2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857364"/>
            <a:ext cx="2643206" cy="19547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2,2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857628"/>
            <a:ext cx="2643206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2,1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1857364"/>
            <a:ext cx="2643206" cy="1963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Прямоугольник 12"/>
          <p:cNvSpPr/>
          <p:nvPr/>
        </p:nvSpPr>
        <p:spPr>
          <a:xfrm>
            <a:off x="285720" y="5857892"/>
            <a:ext cx="2928958" cy="913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питание»,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Яковлев А.Р.,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,1.t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3857628"/>
            <a:ext cx="2643206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6072198" y="5857892"/>
            <a:ext cx="278608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«Ожирение»,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Киселева А.А.,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42852"/>
            <a:ext cx="742955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буклеты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2.Номинация «Питьевая вода».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5" y="357167"/>
            <a:ext cx="1500198" cy="8572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07167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2071678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207167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1" y="2714621"/>
            <a:ext cx="3106292" cy="23574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333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1" y="2714620"/>
            <a:ext cx="3071835" cy="23574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2714620"/>
            <a:ext cx="2295583" cy="30494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357158" y="5643578"/>
            <a:ext cx="271464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Питьевая вода»,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Короткина О.В.,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 курс, 23 группа.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5643578"/>
            <a:ext cx="2857520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Питьевая вода»,</a:t>
            </a:r>
          </a:p>
          <a:p>
            <a:pPr algn="ctr">
              <a:lnSpc>
                <a:spcPts val="2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Старцева А.И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.,</a:t>
            </a:r>
          </a:p>
          <a:p>
            <a:pPr algn="ctr">
              <a:lnSpc>
                <a:spcPts val="2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5 курс, 18 группа.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5643578"/>
            <a:ext cx="2286016" cy="11695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«Питьевая вода»,</a:t>
            </a:r>
          </a:p>
          <a:p>
            <a:pPr algn="ctr">
              <a:lnSpc>
                <a:spcPts val="21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Пашкевич К.О.,</a:t>
            </a:r>
          </a:p>
          <a:p>
            <a:pPr algn="ctr">
              <a:lnSpc>
                <a:spcPts val="21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 курс, 38 группа.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285728"/>
            <a:ext cx="714380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буклеты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3.Номинация «Заболевания».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428605"/>
            <a:ext cx="1357321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21455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21455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2285992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496"/>
            <a:ext cx="2720368" cy="2214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.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64711" y="2607463"/>
            <a:ext cx="2214578" cy="2714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2857496"/>
            <a:ext cx="2714644" cy="2214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428596" y="5429264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«СПИД»,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Якута Ю.А.,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19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429264"/>
            <a:ext cx="2571768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«Папа, обрати внимание»,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Толкачев К.А.,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курс. 27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6215074" y="5429264"/>
            <a:ext cx="25717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«Миопия»,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Никитенко У.С.,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14290"/>
            <a:ext cx="7000924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буклеты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4.Номинация «Человек».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481"/>
            <a:ext cx="1571636" cy="8572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21455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21455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221455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IMG_20191010_1255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0036" y="2571746"/>
            <a:ext cx="2143141" cy="2857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928934"/>
            <a:ext cx="2823903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1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2928934"/>
            <a:ext cx="2857488" cy="21431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285720" y="5357826"/>
            <a:ext cx="2571768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«10 шагов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здоровому режиму»,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Емельянова В.А.,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5357827"/>
            <a:ext cx="2714644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«Психогигиена отношений»,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Казубович И.В.,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5357826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«Донорство»,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Латаревич А.И.,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863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июня 2019 г. (четверг) в 14.00 состоялся смотр-конкурс «Образ жизни, здоровье и успех – 85 лет ВГМУ» в кабинете здоровья и здорового образа жизни (ауд. 243, ЛТК, кафедра общественного здоровья и здравоохранения с курсом ФПК и ПК). Членами комиссии под председательством проректора по учебной работе, д.б.н., профессора Коневаловой Н.Ю. являлись: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Глушанко В.С. (зам. председателя) - зав. кафедрой общественного здоровья и 	здравоохранения с курсом ФПК и ПК, д.м.н., профессор.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Сметанина Н.Я. (зам. председателя) - зав. кабинетом здоровья и ЗОЖ при кафедре 	общественного здоровья и здравоохранения с курсом ФПК и ПК.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Богданова Ж.Ф.  -  юрисконсульт юридического отдела.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Горбачева А.В. - методист кабинета здоровья и ЗОЖ при кафедре общественного здоровья и здравоохранения с курсом ФПК и ПК.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Кабанова А.А. - зав. кафедрой челюстно-лицевой хирургии и хирургической стоматологии с 	курсом ФПК и ПК, к.м.н., доцент.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Киселева Н.И.  -  зав. кафедрой акушерства и гинекологии, д.м.н., профессор.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Козловский В.И.  -  зав. кафедрой факультетской терапии, д.м.н., профессор.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Мацкевич О.Ю.  -  зав. пресс-центром.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Оленская Т.Л. - декан факультета «Здоровьесбережение», зав. кафедрой медицинской 	реабилитации и физической культуры, к.м.н., доцент.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Хуткина Г.А.  -  зав. кафедрой организации и экономики фармации с курсом ФПК и ПК, к.ф.н., 	доцент.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  <a:tab pos="715963" algn="l"/>
              </a:tabLst>
            </a:pPr>
            <a:r>
              <a:rPr kumimoji="0" lang="ru-RU" altLang="zh-CN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Шалютина М.Б.  -  начальник отдела по воспитательной работе с молодежью.</a:t>
            </a:r>
            <a:endParaRPr kumimoji="0" lang="ru-RU" altLang="zh-CN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altLang="zh-CN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Экспертной комиссией была отобрана 131 лучшая работа (106 работ – лечебного факультета, 24 работы ФПИГ, 1 работа фармацевтического факультета), изготовленных на высоком дизайнерском, художественном и профессиональном уровнях и отличающихся креативным подходом по их выполнению.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50099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буклеты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5.Номинация «Зависимость».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7" y="428605"/>
            <a:ext cx="1571637" cy="8572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143116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143116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2143116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786058"/>
            <a:ext cx="2865258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786058"/>
            <a:ext cx="2846594" cy="2143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00811" y="2428882"/>
            <a:ext cx="2143139" cy="2857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214283" y="5286388"/>
            <a:ext cx="2714644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«Электронная сигарета»,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Руцкая А.В.,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286388"/>
            <a:ext cx="2571768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 вреде курения»,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Бубелев К.В.,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5286388"/>
            <a:ext cx="2571768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«Влияние алкоголя 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здоровье женщины»,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Агародникова А.А.,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750099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брошюры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1.Номинация «Человек»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7"/>
            <a:ext cx="1571636" cy="830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07167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07167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2071678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714620"/>
            <a:ext cx="2286016" cy="28316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3000372"/>
            <a:ext cx="2651381" cy="1928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2786058"/>
            <a:ext cx="2286016" cy="27625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571473" y="5786454"/>
            <a:ext cx="214314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«Кожа»,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Ступакова К.А.,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5214950"/>
            <a:ext cx="235745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«Донорство»,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Давыдова В.В.,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5857892"/>
            <a:ext cx="207170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«Аборт»,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Панасик А.М.,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7500990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брошюры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2.Номинация «Терапия».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164307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00024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00024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2571744"/>
            <a:ext cx="2428892" cy="32173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571744"/>
            <a:ext cx="2500330" cy="3147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1214414" y="5643578"/>
            <a:ext cx="2428892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«Лекарственные травы»,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Левкова А.А.,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5643578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«Питьевая вода»,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Хруцкая Ю.А.,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42852"/>
            <a:ext cx="742955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брошюры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3.Номинация «Рассказ».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0043"/>
            <a:ext cx="1571636" cy="830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00024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500306"/>
            <a:ext cx="2707412" cy="36200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2500306"/>
            <a:ext cx="4572000" cy="3643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>
          <a:xfrm>
            <a:off x="2500298" y="5929330"/>
            <a:ext cx="298076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«ВИЧ-инфекция»,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Дик Е.Б., Боровнева А.В.,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курс, 30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14291"/>
            <a:ext cx="742955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«Лучшие детские книги - 2019»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50017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1428736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071678"/>
            <a:ext cx="2000264" cy="2714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071678"/>
            <a:ext cx="2060566" cy="2714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1857364"/>
            <a:ext cx="2257216" cy="18389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книги-десткие 2 м. Сакр А.А. - ЗОЖ!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4429132"/>
            <a:ext cx="3429024" cy="17584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Прямоугольник 13"/>
          <p:cNvSpPr/>
          <p:nvPr/>
        </p:nvSpPr>
        <p:spPr>
          <a:xfrm>
            <a:off x="142844" y="5000636"/>
            <a:ext cx="2214578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питание»,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Войтехович Т.В.,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5000636"/>
            <a:ext cx="2071702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«Развитие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детей»,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Обламская А.П.,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40 группа.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3571876"/>
            <a:ext cx="3429024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«Рациональное питание»,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Мешкова Е.Л.,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6000768"/>
            <a:ext cx="2500330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«ЗОЖ»,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Сакр А.А.,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42852"/>
            <a:ext cx="742955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макеты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1.Номинация «Зависимости».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57166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928802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1928802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928802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 Ермоленко М.В. - Наркомания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500306"/>
            <a:ext cx="1928826" cy="2893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2 м. Ковалева А.В. - Курение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2571744"/>
            <a:ext cx="3011292" cy="21262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500306"/>
            <a:ext cx="1916166" cy="2214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3 м. Терешко В.В. - Алкоголь!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6" y="2500306"/>
            <a:ext cx="1435195" cy="2214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Прямоугольник 14"/>
          <p:cNvSpPr/>
          <p:nvPr/>
        </p:nvSpPr>
        <p:spPr>
          <a:xfrm>
            <a:off x="0" y="5572140"/>
            <a:ext cx="221454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«Наркомания»,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Ермоленко М.В.,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5000636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«Курение»,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Ковалева А.В.,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 курс, 26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5000636"/>
            <a:ext cx="1928826" cy="10874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«Избыточная </a:t>
            </a:r>
          </a:p>
          <a:p>
            <a:pPr algn="ctr">
              <a:lnSpc>
                <a:spcPts val="22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масса тела»,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Самусева О.В.,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5000636"/>
            <a:ext cx="1643042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«Алкоголь»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Терешко В.В.,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 группа.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0"/>
            <a:ext cx="742955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макеты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2.Номинация «3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85729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pic>
        <p:nvPicPr>
          <p:cNvPr id="10" name="Рисунок 9" descr="1 м. Литвинская Я.И. - Донорство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214818"/>
            <a:ext cx="2214578" cy="19483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>
          <a:xfrm>
            <a:off x="3428992" y="1928802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786058"/>
            <a:ext cx="2665443" cy="25717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Прямоугольник 12"/>
          <p:cNvSpPr/>
          <p:nvPr/>
        </p:nvSpPr>
        <p:spPr>
          <a:xfrm>
            <a:off x="6572264" y="150017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928802"/>
            <a:ext cx="2437374" cy="1790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3 м. Смирнова О.Г. - Человек, труд, отдых!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4214818"/>
            <a:ext cx="2071703" cy="19874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/>
          <p:cNvSpPr txBox="1"/>
          <p:nvPr/>
        </p:nvSpPr>
        <p:spPr>
          <a:xfrm>
            <a:off x="214282" y="6072206"/>
            <a:ext cx="221457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/>
              <a:t>«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Донорство»,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Литвинская Я.И.,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46 группа.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00174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928802"/>
            <a:ext cx="2234581" cy="16430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Прямоугольник 15"/>
          <p:cNvSpPr/>
          <p:nvPr/>
        </p:nvSpPr>
        <p:spPr>
          <a:xfrm>
            <a:off x="214282" y="3500438"/>
            <a:ext cx="221457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«Аптечка»,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Даневич А.О.,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5429264"/>
            <a:ext cx="2571768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«Рациональное питание»,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Галеева Т.С.,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3500438"/>
            <a:ext cx="3000396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«Долголетие человека»,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Герасименок К.В.,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000760" y="6143644"/>
            <a:ext cx="300039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«Человек, труд, отдых»,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Смирнова О.Г.,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19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0"/>
            <a:ext cx="7429552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макеты - 2019».</a:t>
            </a:r>
          </a:p>
          <a:p>
            <a:pPr algn="ctr">
              <a:lnSpc>
                <a:spcPts val="4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3.Номинация «Детские».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85728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71448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071678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07167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 м. Ермоленко О.А. - Вакцинация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3116"/>
            <a:ext cx="2585126" cy="16684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 м. Шоломицкая (Хатулева) - Физ-ра и спорт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429132"/>
            <a:ext cx="2571768" cy="15811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Прямоугольник 12"/>
          <p:cNvSpPr/>
          <p:nvPr/>
        </p:nvSpPr>
        <p:spPr>
          <a:xfrm>
            <a:off x="285720" y="3643314"/>
            <a:ext cx="2714644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«Вакцинация»,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Ермоленко О.А.,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000768"/>
            <a:ext cx="2928958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«Физкультура и спорт»,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Шоломицкая (Хатулева) А.А.,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2 м. Мурашкевич В.А. - Зуб!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3071810"/>
            <a:ext cx="2928958" cy="24471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 descr="3 м. Соц М.Н. - Воспитание здорового ребенка!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2714620"/>
            <a:ext cx="2511120" cy="2857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3500430" y="5715016"/>
            <a:ext cx="228601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«Зуб»,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Мурашкевич В.А.,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8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86512" y="5643578"/>
            <a:ext cx="2714644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«Воспитание здорового ребенка»,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 М.Н.,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42853"/>
            <a:ext cx="735811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«Лучшие игры - 2019»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67"/>
            <a:ext cx="1571636" cy="8572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428736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357298"/>
            <a:ext cx="171451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1428736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игра 1 м. Савич Н.К. - Витамины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857364"/>
            <a:ext cx="2302297" cy="16194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игра 1 м. Шаповал Д.Л. - Микозы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5" y="4286256"/>
            <a:ext cx="2286016" cy="17464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1785926"/>
            <a:ext cx="1897443" cy="20907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игра 2 м. Киевицкая Д.А. - ПМП!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4286256"/>
            <a:ext cx="2657952" cy="18224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игра 3 м. Павелко Е.А. - Курение!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071678"/>
            <a:ext cx="2285983" cy="20226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500034" y="3357562"/>
            <a:ext cx="228601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«Витамины»,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Савич Н.К.,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 курс, 4 группа.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5" y="6000768"/>
            <a:ext cx="228601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«Микозы»,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Шаповал Д.Л.,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14 группа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3571876"/>
            <a:ext cx="2682427" cy="8233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«ЗОЖ»,</a:t>
            </a:r>
          </a:p>
          <a:p>
            <a:pPr algn="ctr">
              <a:lnSpc>
                <a:spcPts val="19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Мацкевич В.А.,</a:t>
            </a:r>
          </a:p>
          <a:p>
            <a:pPr algn="ctr">
              <a:lnSpc>
                <a:spcPts val="19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 курс, 13 группа.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6000768"/>
            <a:ext cx="2500330" cy="8233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«ПМП»,</a:t>
            </a:r>
          </a:p>
          <a:p>
            <a:pPr algn="ctr">
              <a:lnSpc>
                <a:spcPts val="19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Киевицкая Д.А.,</a:t>
            </a:r>
          </a:p>
          <a:p>
            <a:pPr algn="ctr">
              <a:lnSpc>
                <a:spcPts val="19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22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4143380"/>
            <a:ext cx="214314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«Курение»,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Павелко Е.А.,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35 группа.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14291"/>
            <a:ext cx="742955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«Лучшие календари - 2019»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357298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85736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857364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071942"/>
            <a:ext cx="2034887" cy="2064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785926"/>
            <a:ext cx="2571652" cy="17859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2857496"/>
            <a:ext cx="2690745" cy="18573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календарь 3 м. Сташко А.В. - ЗОЖ!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2857496"/>
            <a:ext cx="2714644" cy="18733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142844" y="3357562"/>
            <a:ext cx="2857520" cy="913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«Рак молочной железы»,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Коваленко Д.В.,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23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1" y="6000768"/>
            <a:ext cx="2571769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«Курение»,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Коваленко Д.В,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4929198"/>
            <a:ext cx="2539551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«Спорт»,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Олешкевич Д.В.,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13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4929198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«ЗОЖ»,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Сташко А.В.,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27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-142900"/>
            <a:ext cx="8286808" cy="7129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Итоги проведения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XLV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(45-ого)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общеуниверситетского смотра-конкурса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«Образ жизни, здоровье и успех - 85 лет ВГМУ».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785793"/>
          <a:ext cx="7072361" cy="6072212"/>
        </p:xfrm>
        <a:graphic>
          <a:graphicData uri="http://schemas.openxmlformats.org/drawingml/2006/table">
            <a:tbl>
              <a:tblPr/>
              <a:tblGrid>
                <a:gridCol w="59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7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99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Формы средств ФЗОЖ ФПИГ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 проектов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(шт.)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 студентов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(чел.)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5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Мультимедийные презентации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Плакаты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Санбюллетени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Буклеты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Памятки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Брошюра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Макеты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85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35199" marR="35199" marT="17925" marB="17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5199" marR="35199" marT="17925" marB="17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5199" marR="35199" marT="17925" marB="17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Формы средств ФЗОЖ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ЛФ, ФФ.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 проектов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(шт.)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 студентов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(чел.)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3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Мультимедийные презентации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9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Интерактивные презентации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7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Плакаты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Детские плакаты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Санбюллетени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Буклеты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Памятки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Брошюра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Детские книги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Макеты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Детские макеты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Фотофокус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Календари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Наклейки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Листовки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Видеоматериалы: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Видео-рекомендации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Видео-ролики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Видеофильмы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3155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Видео-экскурсы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35199" marR="35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1009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35199" marR="35199" marT="17925" marB="17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</a:t>
                      </a:r>
                    </a:p>
                  </a:txBody>
                  <a:tcPr marL="35199" marR="35199" marT="17925" marB="17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</a:t>
                      </a:r>
                    </a:p>
                  </a:txBody>
                  <a:tcPr marL="35199" marR="35199" marT="17925" marB="17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42853"/>
            <a:ext cx="750099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«Лучшая листовка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1643050"/>
            <a:ext cx="192882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листовка 1 м. Янская Т.А. - СПИД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2428868"/>
            <a:ext cx="4642654" cy="3071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3071802" y="5715016"/>
            <a:ext cx="278608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«СПИД»,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Янская Т.А.,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42853"/>
            <a:ext cx="742955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«Лучший фотофокус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1500198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64305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5500702"/>
            <a:ext cx="314327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«Дети – цветы жизни»,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Жуковский Б.О.,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фотофокус 1 м. Жуковский Б.О. - Дети -- цветы жизни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500306"/>
            <a:ext cx="4282575" cy="2857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42853"/>
            <a:ext cx="742955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«Лучшие наклейки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157163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ЛФ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643050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572140"/>
            <a:ext cx="25003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«Донорство»,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Алисиевич В.А.,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24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наклейка 1 м. Алисиевич В.А. - Донорство!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143116"/>
            <a:ext cx="2742457" cy="32861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наклейка 1 м. Полещук М.С. - Аборт и его последствия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143116"/>
            <a:ext cx="2828921" cy="3143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5929322" y="5500702"/>
            <a:ext cx="2714644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«Аборт и его последствия»,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Полещук М.С.,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31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9" y="142852"/>
            <a:ext cx="835824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Лучшие участники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 – 2019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14488"/>
            <a:ext cx="8358246" cy="12311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Объявляется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благодарность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студентам, которые приняли активное участие в смотре-конкурсе «Образ жизни, здоровье и успех - 2019» и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подготовили средства формирования здорового образа жизни на высоком художественном и современном методическом уровне: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3286124"/>
            <a:ext cx="7429552" cy="3357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Лечебный факультет - 2 курс: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488" y="3929066"/>
          <a:ext cx="3429024" cy="2928934"/>
        </p:xfrm>
        <a:graphic>
          <a:graphicData uri="http://schemas.openxmlformats.org/drawingml/2006/table">
            <a:tbl>
              <a:tblPr/>
              <a:tblGrid>
                <a:gridCol w="342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8934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71463" algn="l"/>
                          <a:tab pos="358775" algn="l"/>
                        </a:tabLs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Плакаты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/>
                      </a:pPr>
                      <a:endParaRPr lang="ru-RU" sz="14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/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Кураш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Пушкова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Е.В.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Кисель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А.И.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Данилович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М.В.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Маисейчик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В.И.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Пинчук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Е.Б.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Самуль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Д.А.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Селезнёва И.А.</a:t>
                      </a:r>
                    </a:p>
                  </a:txBody>
                  <a:tcPr marL="68324" marR="683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1"/>
            <a:ext cx="821537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Лучшие участники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 – 2019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964353"/>
            <a:ext cx="8215370" cy="45243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Лечебный факультет - 5 курс:</a:t>
            </a: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2" y="2857496"/>
          <a:ext cx="3214710" cy="3291840"/>
        </p:xfrm>
        <a:graphic>
          <a:graphicData uri="http://schemas.openxmlformats.org/drawingml/2006/table">
            <a:tbl>
              <a:tblPr/>
              <a:tblGrid>
                <a:gridCol w="321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3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6088" algn="l"/>
                          <a:tab pos="631825" algn="l"/>
                        </a:tabLs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Мультимедийные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6088" algn="l"/>
                          <a:tab pos="631825" algn="l"/>
                        </a:tabLs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презентации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Прихач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О.Л.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Радченко А.А.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Юргель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А.Н.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Дубаневич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Е.Д.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Крицкая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Л.П.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Сороко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А.А.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Комкова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И.В.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369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Ковалевич Т.В.</a:t>
                      </a:r>
                    </a:p>
                  </a:txBody>
                  <a:tcPr marL="68324" marR="683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4" y="2857496"/>
          <a:ext cx="3286148" cy="3643338"/>
        </p:xfrm>
        <a:graphic>
          <a:graphicData uri="http://schemas.openxmlformats.org/drawingml/2006/table">
            <a:tbl>
              <a:tblPr/>
              <a:tblGrid>
                <a:gridCol w="328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3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Интерактивные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презентации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гр.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Жупахина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Ю.Е.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 гр.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Татаринович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М.В.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324" marR="683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42853"/>
            <a:ext cx="778674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Лучшие участники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 – 2019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785926"/>
            <a:ext cx="8001056" cy="48936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Лечебный факультет - 5 курс:</a:t>
            </a: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14414" y="2285992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Буклеты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1538" y="2928934"/>
          <a:ext cx="3643338" cy="3200414"/>
        </p:xfrm>
        <a:graphic>
          <a:graphicData uri="http://schemas.openxmlformats.org/drawingml/2006/table">
            <a:tbl>
              <a:tblPr/>
              <a:tblGrid>
                <a:gridCol w="36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414">
                <a:tc>
                  <a:txBody>
                    <a:bodyPr/>
                    <a:lstStyle/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Леонова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А.С.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Санюк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В.И.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Закревская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Т.В.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Кирпо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Д.В.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Андреенко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А.К.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Довгель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Е.А.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Андрейчик Д.А.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Осипенко Е.А.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Масько Т.В.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Пасевич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А.А.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Грамыко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Т.С.</a:t>
                      </a:r>
                    </a:p>
                    <a:p>
                      <a:pPr marL="358775" lvl="0" indent="-358775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877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Ванькова Т.А.</a:t>
                      </a:r>
                    </a:p>
                  </a:txBody>
                  <a:tcPr marL="68324" marR="683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29190" y="2928934"/>
          <a:ext cx="3429024" cy="3429024"/>
        </p:xfrm>
        <a:graphic>
          <a:graphicData uri="http://schemas.openxmlformats.org/drawingml/2006/table">
            <a:tbl>
              <a:tblPr/>
              <a:tblGrid>
                <a:gridCol w="342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13.  34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Немцова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А.М.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 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Гисак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Я.В.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15.  35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Кудря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В.С.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16.  37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Хлимонкова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Е.С.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17.  39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Нестерович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Н.А.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18.  39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Сакевич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Т.С.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19.  40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Свириденко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А.В.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20.  41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Елхина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Ю.С.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21.  41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Прудникова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Д.Д.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22.  41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Черных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А.Ю.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23.  42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Бондаревич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А.И.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24.  44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Козлова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А.В.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25.  45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Трибило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Р.Ю.</a:t>
                      </a:r>
                    </a:p>
                  </a:txBody>
                  <a:tcPr marL="68324" marR="683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53"/>
            <a:ext cx="8143932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Лучшие участники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 – 2019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857364"/>
            <a:ext cx="7858180" cy="45243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Лечебный факультет - 5 курс: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8" y="2643182"/>
          <a:ext cx="3071834" cy="3200400"/>
        </p:xfrm>
        <a:graphic>
          <a:graphicData uri="http://schemas.openxmlformats.org/drawingml/2006/table">
            <a:tbl>
              <a:tblPr/>
              <a:tblGrid>
                <a:gridCol w="3071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7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Плакаты 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Зарецкий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Е.С.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Морозова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В.Ю.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гр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Стрибук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С.А.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Шкредова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К.И.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Ковалёнок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Е.В.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Мельничук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У.А.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 гр.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Сребро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Е.Е.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 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Канаш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К.Г.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1635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 гр.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Шуневич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Д.Э.</a:t>
                      </a:r>
                    </a:p>
                  </a:txBody>
                  <a:tcPr marL="68324" marR="683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57752" y="2643182"/>
          <a:ext cx="3143272" cy="3286147"/>
        </p:xfrm>
        <a:graphic>
          <a:graphicData uri="http://schemas.openxmlformats.org/drawingml/2006/table">
            <a:tbl>
              <a:tblPr/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147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Памятки</a:t>
                      </a:r>
                    </a:p>
                    <a:p>
                      <a:pPr algn="l">
                        <a:lnSpc>
                          <a:spcPts val="1600"/>
                        </a:lnSpc>
                      </a:pP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ts val="1600"/>
                        </a:lnSpc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гр.    Янская Т.А.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гр.   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Ермолович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Е.С.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гр.  Пашкевич И.С.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гр. 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Мазур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Е.И.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 гр. 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Седляр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К.В.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077913" lvl="0" indent="-1077913" algn="l">
                        <a:buFont typeface="+mj-lt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  49 гр.  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Матьякубова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Мукаддас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324" marR="683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42853"/>
            <a:ext cx="792961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Лучшие участники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 – 2019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785926"/>
            <a:ext cx="7715304" cy="48936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Фармацевтический факультет - 4 и 5 курс: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Презентации</a:t>
            </a:r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85852" y="2571744"/>
            <a:ext cx="2786082" cy="3970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0" algn="l"/>
                <a:tab pos="174625" algn="l"/>
              </a:tabLst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гр. 4 курс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174625" algn="l"/>
              </a:tabLst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(12 человек):</a:t>
            </a:r>
            <a:endParaRPr kumimoji="0" lang="ru-RU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Бациева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А.И.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Зданович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В.Д.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Климкович А.Б.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Любимова С.Н.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Матох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А.Г.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Мулица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А.В.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Рабковская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А.И.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Сильванович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Е.В.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Степаненко А.Ю.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Тапальский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Ф.Д.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Терлецкая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М.М.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Трайго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Я.А.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3124200"/>
          <a:ext cx="3571900" cy="1876436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64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358140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гр.   4 к.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Костюченко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Е.В.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358140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гр.   4 к. 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Минюк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Е.А.</a:t>
                      </a:r>
                    </a:p>
                    <a:p>
                      <a:pPr marL="1524000" lvl="0" indent="-1524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58140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4.  13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4 к.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Ымамгулыев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Арслан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58140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5.  6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гр.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5 к. 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Самажонова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Е.В.</a:t>
                      </a:r>
                    </a:p>
                  </a:txBody>
                  <a:tcPr marL="68324" marR="683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792961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Лучшие участники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 – 2019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7715304" cy="48936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Фармацевтический факультет - 4 курс: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Видео работы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14414" y="2500306"/>
            <a:ext cx="3214710" cy="36933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гр.  (12 человек):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Зборовская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Кононович Е.М.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Кунц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Кунц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О.Н.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Михалкина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Д.Н.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Мишук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Пузыня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П.Ю.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Ржевская М.Д.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Сенкевич Н.В.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Таранович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Терешкова А.В.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786314" y="3286124"/>
            <a:ext cx="3214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 гр.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Заломнова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12 гр. Каминская С.В.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12 гр. Миронов В.О.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12 гр. Петрашкевич А.А.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14291"/>
            <a:ext cx="800105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Лучшие участники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 – 2019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857364"/>
            <a:ext cx="7715304" cy="45243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Фармацевтический факультет - 4 и 5 курс:</a:t>
            </a: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071538" y="2500306"/>
            <a:ext cx="67151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Плакаты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гр. 4 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Зоричюс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гр. 4 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Левченко И.А.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гр. 4 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Поветкина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гр. 4 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Тишкевич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гр. 4 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Воронович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гр. 4 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Малаев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гр. 4 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Полуносик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гр. 4 к.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Прокопенко Д.М.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643438" y="3286124"/>
            <a:ext cx="38576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   9 гр.   4 к.   Соколовская Л.В.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10.  12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4 к.   Захарова В.А.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 12 гр. 4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Лабецкая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 12 гр. 4 к.   Новик М.С.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 12 гр. 4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Татун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Ю.С.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 6 гр.   5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Раговешка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  <a:tab pos="201613" algn="l"/>
                <a:tab pos="3508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 6 гр.   5 к.   Трошина В.В.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949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endParaRPr lang="ru-RU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200"/>
              </a:lnSpc>
            </a:pPr>
            <a:r>
              <a:rPr lang="ru-RU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КОНКУРСЕ</a:t>
            </a:r>
          </a:p>
          <a:p>
            <a:pPr indent="361950" algn="ctr">
              <a:lnSpc>
                <a:spcPts val="12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XLV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(45-ого) смотра-конкурса «Образ жизни, здоровье и успех»</a:t>
            </a:r>
          </a:p>
          <a:p>
            <a:pPr indent="361950" algn="ctr">
              <a:lnSpc>
                <a:spcPts val="12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рассмотрели в своих работах следующие вопросы ФЗОЖ:</a:t>
            </a:r>
          </a:p>
          <a:p>
            <a:pPr indent="361950" algn="just">
              <a:lnSpc>
                <a:spcPts val="1200"/>
              </a:lnSpc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05" y="785794"/>
          <a:ext cx="8929753" cy="5961469"/>
        </p:xfrm>
        <a:graphic>
          <a:graphicData uri="http://schemas.openxmlformats.org/drawingml/2006/table">
            <a:tbl>
              <a:tblPr/>
              <a:tblGrid>
                <a:gridCol w="340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35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Темы работ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ЛФ 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(количество работ)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ФПИГ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(количество работ)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Аборт и его последствия.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Алкоголь – враг здоровья, труда и быта.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Домашняя аптечка.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87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Предупреждение заболеваний среди беременных женщин.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Болезни и их профилактика.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Воспитание здорового ребенка.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4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Донорство – гуманный долг каждого.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87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ЗОЖ, его основные компоненты и пути формирования.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4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Рекомендации по сохранению зрения.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7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Профилактика стоматологических заболеваний.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87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Кожа как защитный медико-биологический барьер и уход за ней.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78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Компьютер и его влияние на здоровье человека.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278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Курение стоит дороже, чем Вы думаете!?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9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Избыточная масса тела как фактор риска.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87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Наркомания, токсикомания и их трагические последствия.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Первая медицинская помощь.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Питьевая вода и здоровье.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4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Профилактика рака молочной железы.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487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Рациональное питание как фактор предупреждения заболеваний ЖКТ.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Самолечение, вакцинация.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487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Нервные расстройства как медико-социальная проблема.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СПИД – чума 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XXI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века.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26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Суицид: причины и меры предупреждения.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78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Физкультура, спорт, активный отдых и здоровье.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8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Лекарственные травы и их применение.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Человек, биоритмы, долголетие.</a:t>
                      </a:r>
                      <a:endParaRPr lang="ru-RU" sz="1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004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Экология – радиация, жизнь, здоровье.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 вреде электронных сигарет.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743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582" marR="30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42853"/>
            <a:ext cx="792961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Лучшие участники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 – 2019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928802"/>
            <a:ext cx="7500990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Фармацевтический факультет -  4 и 5 курс:</a:t>
            </a: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786050" y="2714620"/>
            <a:ext cx="3643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Буклеты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87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гр.    4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Ламейко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гр.    4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Усович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гр.  4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Демидовец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гр.  4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Маклакова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гр.  4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Пилипейко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гр.  4 к.   Романенко А.В.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гр.  4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Цалко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58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гр.    5 к.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Детчик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Я.В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8786874" cy="23797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организаторам и участникам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 - конкурса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«Образ жизни, здоровье и успех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8429684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соответствии с Приказом ректора университета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А.Т.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Щастного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 06.02.2019 г. № 76-уч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была создана конкурсная комиссия. </a:t>
            </a:r>
          </a:p>
          <a:p>
            <a:pPr indent="358775" algn="just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58775" algn="ctr"/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Конкурсная комиссия:</a:t>
            </a:r>
          </a:p>
          <a:p>
            <a:pPr algn="just">
              <a:buFont typeface="+mj-lt"/>
              <a:buAutoNum type="arabicPeriod"/>
              <a:tabLst>
                <a:tab pos="446088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Коневалова Н.Ю. (председатель) - проректор по учебной работе, 	д.б.н., профессор.</a:t>
            </a:r>
          </a:p>
          <a:p>
            <a:pPr lvl="0" algn="just">
              <a:buFont typeface="+mj-lt"/>
              <a:buAutoNum type="arabicPeriod"/>
              <a:tabLst>
                <a:tab pos="446088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Глушанко В.С. (зам. председателя) - зав. кафедрой общественного 	здоровья и здравоохранения с курсом ФПК и ПК, д.м.н., 	профессор.</a:t>
            </a:r>
          </a:p>
          <a:p>
            <a:pPr lvl="0" algn="just">
              <a:buFont typeface="+mj-lt"/>
              <a:buAutoNum type="arabicPeriod"/>
              <a:tabLst>
                <a:tab pos="446088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Сметанина Н.Я. (зам. председателя) - зав. кабинетом здоровья и 	ЗОЖ при кафедре общественного здоровья и здравоохранения с 	курсом ФПК и ПК, магистр образования.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500306"/>
            <a:ext cx="9144000" cy="4324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indent="358775" algn="ctr">
              <a:lnSpc>
                <a:spcPts val="3000"/>
              </a:lnSpc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Члены комиссии:</a:t>
            </a:r>
          </a:p>
          <a:p>
            <a:pPr lvl="0" indent="358775" algn="just">
              <a:lnSpc>
                <a:spcPts val="3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Богданова Ж.Ф.  -  юрисконсульт юридического отдела.</a:t>
            </a:r>
          </a:p>
          <a:p>
            <a:pPr lvl="0" indent="358775" algn="just">
              <a:lnSpc>
                <a:spcPts val="18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Горбачева А.В. - методист кабинета здоровья и ЗОЖ при кафедре  	общественного здоровья и здравоохранения с курсом ФПК и ПК.</a:t>
            </a:r>
          </a:p>
          <a:p>
            <a:pPr lvl="0" indent="358775" algn="just">
              <a:lnSpc>
                <a:spcPts val="18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Кабанова А.А. - зав. кафедрой челюстно-лицевой хирургии и 	хирургической стоматологии с курсом ФПК и ПК, к.м.н., доцент.</a:t>
            </a:r>
          </a:p>
          <a:p>
            <a:pPr lvl="0" indent="358775" algn="just">
              <a:lnSpc>
                <a:spcPts val="18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Киселева Н.И. - зав. кафедрой акушерства и гинекологии, д.м.н., 	профессор.</a:t>
            </a:r>
          </a:p>
          <a:p>
            <a:pPr lvl="0" indent="358775" algn="just">
              <a:lnSpc>
                <a:spcPts val="18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Козловский В.И. - зав. кафедрой факультетской терапии, д.м.н., 	профессор.</a:t>
            </a:r>
          </a:p>
          <a:p>
            <a:pPr lvl="0" indent="358775" algn="just">
              <a:lnSpc>
                <a:spcPts val="18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Мацкевич О.Ю.  -  зав. пресс-центром.</a:t>
            </a:r>
          </a:p>
          <a:p>
            <a:pPr lvl="0" indent="358775" algn="just">
              <a:lnSpc>
                <a:spcPts val="18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Оленская Т.Л.  -  декан факультета «Здоровьесбережение», зав. кафедрой 	медицинской реабилитации и физической культуры, к.м.н., доцент.</a:t>
            </a:r>
          </a:p>
          <a:p>
            <a:pPr lvl="0" indent="358775" algn="just">
              <a:lnSpc>
                <a:spcPts val="18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Хуткина Г.А.  -  зав. кафедрой организации и экономики фармации с 	курсом 	ФПК и ПК, к.ф.н., доцент.</a:t>
            </a:r>
          </a:p>
          <a:p>
            <a:pPr lvl="0" indent="358775" algn="just">
              <a:lnSpc>
                <a:spcPts val="18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Шалютина М.Б. - начальник отдела по воспитательной работе с 	молодежью.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858312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организаторам и участникам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 - конкурса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«Образ жизни, здоровье и успех - 2019»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429684" cy="64530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Кафедра общественного здоровья и здравоохранения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курсом ФПК и ПК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Зав. кафедрой, д.м.н., профессор - Глушанко В.С.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Доцент - Колосова Т.В. 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Доцент - Шевцова В.В.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Старший преподаватель - Алферова М.В.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Старший преподаватель - Тимофеева А.П.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Старший преподаватель - Шефиев Р.Ш.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Ассистент - Михневич Е.В.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Ассистент - Орехова Л.И.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Ассистент - Рубанова О.С.</a:t>
            </a:r>
          </a:p>
          <a:p>
            <a:pPr algn="ctr">
              <a:lnSpc>
                <a:spcPts val="2600"/>
              </a:lnSpc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ОТВЕТСТВЕННЫЕ ИСПОЛНИТЕЛИ:</a:t>
            </a:r>
          </a:p>
          <a:p>
            <a:pPr algn="ctr">
              <a:lnSpc>
                <a:spcPts val="2200"/>
              </a:lnSpc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Зав. кабинетом здоровья и ЗОЖ - Сметанина Н.Я.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Методист кабинета здоровья и ЗОЖ - Горбачева А.В.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8643998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здравоохранения Республики Беларусь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Витебский государственный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Ордена Дружбы народов медицинский университет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Кафедра общественного здоровья и здравоохранения с курсом ФПК и ПК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эмблема ВГМ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1789735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2285992"/>
            <a:ext cx="9144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XLV (45-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Й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)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СМОТР-КОНКУРС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«Образ жизни, здоровье и успех»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3" descr="IMG_728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86166"/>
            <a:ext cx="2611660" cy="3071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" name="Picture 2" descr="IMGP0031"/>
          <p:cNvPicPr>
            <a:picLocks noChangeAspect="1" noChangeArrowheads="1"/>
          </p:cNvPicPr>
          <p:nvPr/>
        </p:nvPicPr>
        <p:blipFill>
          <a:blip r:embed="rId7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799661"/>
            <a:ext cx="2640314" cy="30583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571876"/>
            <a:ext cx="2426833" cy="2071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3214678" y="6215082"/>
            <a:ext cx="257176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Витебск, 2019 г.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-206375"/>
            <a:ext cx="9326563" cy="72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71480"/>
            <a:ext cx="7643866" cy="61863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ПОБЕДИТЕЛИ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XLV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(45-ого)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смотра-конкурса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«Образ жизни, здоровье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успех - 2019»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эмблема ВГМ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2615767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563" y="-142900"/>
            <a:ext cx="9326563" cy="72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42852"/>
            <a:ext cx="7786742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«Лучшие мультимедийные презентации - 2019»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1928826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ФПИГ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214554"/>
            <a:ext cx="178595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		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HP\Desktop\Фото для доклада\ФПИГ\ФПИГ през\2 м. 56 гр. Патирана Чандана Алкоголь, 20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2857488" cy="17194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428596" y="5000636"/>
            <a:ext cx="2500330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«Алкоголь»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Патирана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Патираннехелаге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Чандана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Гангадари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5000636"/>
            <a:ext cx="235745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«Питьевая вода»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Ксавьер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Гаутами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54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5000636"/>
            <a:ext cx="2428892" cy="1046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«Курение»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Фернандо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Лидамулаге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Ридма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Лакшан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56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2214554"/>
            <a:ext cx="178595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ln>
                <a:solidFill>
                  <a:srgbClr val="7E207C"/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HP\Desktop\Фото для доклада\ФПИГ\ФПИГ през\3 м. 54 гр. Ксавье Гаутами Питьевая вода, 20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857496"/>
            <a:ext cx="2654213" cy="17145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5" descr="C:\Users\HP\Desktop\Фото для доклада\ФПИГ\ФПИГ през\3 м. 56 гр. Фернандо Ридма Курение, 20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857496"/>
            <a:ext cx="2714644" cy="17145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ЗОЖ\новые фоны\Рисунок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563" y="-414338"/>
            <a:ext cx="9326563" cy="7272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142852"/>
            <a:ext cx="771530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Победители в номинации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«Лучшие санбюллетени - 2019»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14291"/>
            <a:ext cx="1857388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ФПИГ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714489"/>
            <a:ext cx="18573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место		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357826"/>
            <a:ext cx="3286148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«Проблема детского травматизма»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Адил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Айшат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Адли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56 группа.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5357825"/>
            <a:ext cx="3214710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«Первая помощь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ОССЗ»</a:t>
            </a:r>
          </a:p>
          <a:p>
            <a:pPr algn="ctr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Аль-Саеди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Мустафа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Джаббар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курс, 51 группа.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1714489"/>
            <a:ext cx="185738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место</a:t>
            </a:r>
            <a:r>
              <a:rPr lang="ru-RU" b="1" i="1" dirty="0" smtClean="0">
                <a:ln>
                  <a:solidFill>
                    <a:srgbClr val="7E207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:\Users\HP\Desktop\Фото для доклада\ФПИГ\ФПИГ санбюллетени\2 м. Адил Айшат Адли - Проблема детского травматизма!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3781306" cy="26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 descr="C:\Users\HP\Desktop\Фото для доклада\ФПИГ\ФПИГ санбюллетени\3 м. Аль Саеди Мустафа Джаббар - Первая помощь при ОССЗ!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500306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629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4916</Words>
  <Application>Microsoft Office PowerPoint</Application>
  <PresentationFormat>Экран (4:3)</PresentationFormat>
  <Paragraphs>1496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宋体</vt:lpstr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UserVSMU</dc:creator>
  <cp:lastModifiedBy>do.vsmu.by@gmail.com</cp:lastModifiedBy>
  <cp:revision>436</cp:revision>
  <dcterms:created xsi:type="dcterms:W3CDTF">2019-11-19T08:48:43Z</dcterms:created>
  <dcterms:modified xsi:type="dcterms:W3CDTF">2020-12-08T11:59:02Z</dcterms:modified>
</cp:coreProperties>
</file>