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6" r:id="rId2"/>
    <p:sldId id="300" r:id="rId3"/>
    <p:sldId id="257" r:id="rId4"/>
    <p:sldId id="299" r:id="rId5"/>
    <p:sldId id="298" r:id="rId6"/>
    <p:sldId id="306" r:id="rId7"/>
    <p:sldId id="305" r:id="rId8"/>
    <p:sldId id="304" r:id="rId9"/>
    <p:sldId id="317" r:id="rId10"/>
    <p:sldId id="325" r:id="rId11"/>
    <p:sldId id="324" r:id="rId12"/>
    <p:sldId id="323" r:id="rId13"/>
    <p:sldId id="322" r:id="rId14"/>
    <p:sldId id="321" r:id="rId15"/>
    <p:sldId id="320" r:id="rId16"/>
    <p:sldId id="319" r:id="rId17"/>
    <p:sldId id="318" r:id="rId18"/>
    <p:sldId id="338" r:id="rId19"/>
    <p:sldId id="337" r:id="rId20"/>
    <p:sldId id="341" r:id="rId21"/>
    <p:sldId id="328" r:id="rId22"/>
    <p:sldId id="340" r:id="rId23"/>
    <p:sldId id="339" r:id="rId24"/>
    <p:sldId id="362" r:id="rId25"/>
    <p:sldId id="361" r:id="rId26"/>
    <p:sldId id="360" r:id="rId27"/>
    <p:sldId id="373" r:id="rId28"/>
    <p:sldId id="372" r:id="rId29"/>
    <p:sldId id="371" r:id="rId30"/>
    <p:sldId id="370" r:id="rId31"/>
    <p:sldId id="369" r:id="rId32"/>
    <p:sldId id="368" r:id="rId33"/>
    <p:sldId id="367" r:id="rId34"/>
    <p:sldId id="366" r:id="rId35"/>
    <p:sldId id="365" r:id="rId36"/>
    <p:sldId id="364" r:id="rId37"/>
    <p:sldId id="363" r:id="rId38"/>
    <p:sldId id="359" r:id="rId39"/>
    <p:sldId id="358" r:id="rId40"/>
    <p:sldId id="357" r:id="rId41"/>
    <p:sldId id="356" r:id="rId42"/>
    <p:sldId id="355" r:id="rId43"/>
    <p:sldId id="354" r:id="rId44"/>
    <p:sldId id="353" r:id="rId45"/>
    <p:sldId id="352" r:id="rId46"/>
    <p:sldId id="351" r:id="rId47"/>
    <p:sldId id="350" r:id="rId48"/>
    <p:sldId id="349" r:id="rId49"/>
    <p:sldId id="348" r:id="rId50"/>
    <p:sldId id="347" r:id="rId51"/>
    <p:sldId id="346" r:id="rId52"/>
    <p:sldId id="345" r:id="rId53"/>
    <p:sldId id="344" r:id="rId54"/>
    <p:sldId id="343" r:id="rId55"/>
    <p:sldId id="342" r:id="rId56"/>
    <p:sldId id="374" r:id="rId57"/>
    <p:sldId id="376" r:id="rId58"/>
    <p:sldId id="375" r:id="rId59"/>
    <p:sldId id="381" r:id="rId60"/>
    <p:sldId id="380" r:id="rId61"/>
    <p:sldId id="379" r:id="rId62"/>
    <p:sldId id="378" r:id="rId63"/>
    <p:sldId id="377" r:id="rId64"/>
    <p:sldId id="382" r:id="rId65"/>
    <p:sldId id="389" r:id="rId66"/>
    <p:sldId id="388" r:id="rId67"/>
    <p:sldId id="387" r:id="rId68"/>
    <p:sldId id="386" r:id="rId69"/>
    <p:sldId id="385" r:id="rId70"/>
    <p:sldId id="384" r:id="rId71"/>
    <p:sldId id="394" r:id="rId72"/>
    <p:sldId id="395" r:id="rId73"/>
    <p:sldId id="383" r:id="rId74"/>
    <p:sldId id="393" r:id="rId75"/>
    <p:sldId id="392" r:id="rId76"/>
    <p:sldId id="391" r:id="rId77"/>
    <p:sldId id="390" r:id="rId78"/>
    <p:sldId id="307" r:id="rId79"/>
    <p:sldId id="310" r:id="rId80"/>
    <p:sldId id="308" r:id="rId81"/>
    <p:sldId id="309" r:id="rId82"/>
    <p:sldId id="315" r:id="rId83"/>
    <p:sldId id="314" r:id="rId84"/>
    <p:sldId id="336" r:id="rId85"/>
  </p:sldIdLst>
  <p:sldSz cx="10693400" cy="7561263"/>
  <p:notesSz cx="9144000" cy="685800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75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78" autoAdjust="0"/>
    <p:restoredTop sz="86441" autoAdjust="0"/>
  </p:normalViewPr>
  <p:slideViewPr>
    <p:cSldViewPr>
      <p:cViewPr varScale="1">
        <p:scale>
          <a:sx n="102" d="100"/>
          <a:sy n="102" d="100"/>
        </p:scale>
        <p:origin x="1050" y="96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250" y="1206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E2CA2-2419-4CDA-93F0-0A5F26514FEA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54313" y="514350"/>
            <a:ext cx="363537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02925-70D7-4106-9B12-C867F87EA7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393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75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77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02925-70D7-4106-9B12-C867F87EA7F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3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8.jpe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8.jpe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8.jpe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1.jpe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8.jpe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1.jpe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8.jpe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1.jpe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8.jpeg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1.jpe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.jpe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1.jpe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8.jpeg"/><Relationship Id="rId9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.jpe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8.jpeg"/><Relationship Id="rId9" Type="http://schemas.openxmlformats.org/officeDocument/2006/relationships/image" Target="../media/image1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.jpe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.jpeg"/><Relationship Id="rId7" Type="http://schemas.openxmlformats.org/officeDocument/2006/relationships/image" Target="../media/image17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.jpeg"/><Relationship Id="rId7" Type="http://schemas.openxmlformats.org/officeDocument/2006/relationships/image" Target="../media/image18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10" Type="http://schemas.openxmlformats.org/officeDocument/2006/relationships/image" Target="../media/image189.jpeg"/><Relationship Id="rId4" Type="http://schemas.openxmlformats.org/officeDocument/2006/relationships/image" Target="../media/image8.jpeg"/><Relationship Id="rId9" Type="http://schemas.openxmlformats.org/officeDocument/2006/relationships/image" Target="../media/image188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1.jpeg"/><Relationship Id="rId7" Type="http://schemas.openxmlformats.org/officeDocument/2006/relationships/image" Target="../media/image19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11" Type="http://schemas.openxmlformats.org/officeDocument/2006/relationships/image" Target="../media/image196.jpeg"/><Relationship Id="rId5" Type="http://schemas.openxmlformats.org/officeDocument/2006/relationships/image" Target="../media/image190.jpeg"/><Relationship Id="rId10" Type="http://schemas.openxmlformats.org/officeDocument/2006/relationships/image" Target="../media/image195.jpeg"/><Relationship Id="rId4" Type="http://schemas.openxmlformats.org/officeDocument/2006/relationships/image" Target="../media/image8.jpeg"/><Relationship Id="rId9" Type="http://schemas.openxmlformats.org/officeDocument/2006/relationships/image" Target="../media/image194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.jpeg"/><Relationship Id="rId7" Type="http://schemas.openxmlformats.org/officeDocument/2006/relationships/image" Target="../media/image19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8.jpeg"/><Relationship Id="rId9" Type="http://schemas.openxmlformats.org/officeDocument/2006/relationships/image" Target="../media/image201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3" Type="http://schemas.openxmlformats.org/officeDocument/2006/relationships/image" Target="../media/image1.jpeg"/><Relationship Id="rId7" Type="http://schemas.openxmlformats.org/officeDocument/2006/relationships/image" Target="../media/image20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image" Target="../media/image1.jpeg"/><Relationship Id="rId7" Type="http://schemas.openxmlformats.org/officeDocument/2006/relationships/image" Target="../media/image20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8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1.jpeg"/><Relationship Id="rId7" Type="http://schemas.openxmlformats.org/officeDocument/2006/relationships/image" Target="../media/image21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10" Type="http://schemas.openxmlformats.org/officeDocument/2006/relationships/image" Target="../media/image217.jpeg"/><Relationship Id="rId4" Type="http://schemas.openxmlformats.org/officeDocument/2006/relationships/image" Target="../media/image8.jpeg"/><Relationship Id="rId9" Type="http://schemas.openxmlformats.org/officeDocument/2006/relationships/image" Target="../media/image216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3" Type="http://schemas.openxmlformats.org/officeDocument/2006/relationships/image" Target="../media/image1.jpeg"/><Relationship Id="rId7" Type="http://schemas.openxmlformats.org/officeDocument/2006/relationships/image" Target="../media/image22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10" Type="http://schemas.openxmlformats.org/officeDocument/2006/relationships/image" Target="../media/image223.jpeg"/><Relationship Id="rId4" Type="http://schemas.openxmlformats.org/officeDocument/2006/relationships/image" Target="../media/image8.jpeg"/><Relationship Id="rId9" Type="http://schemas.openxmlformats.org/officeDocument/2006/relationships/image" Target="../media/image222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eg"/><Relationship Id="rId3" Type="http://schemas.openxmlformats.org/officeDocument/2006/relationships/image" Target="../media/image1.jpeg"/><Relationship Id="rId7" Type="http://schemas.openxmlformats.org/officeDocument/2006/relationships/image" Target="../media/image22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8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jpeg"/><Relationship Id="rId3" Type="http://schemas.openxmlformats.org/officeDocument/2006/relationships/image" Target="../media/image1.jpeg"/><Relationship Id="rId7" Type="http://schemas.openxmlformats.org/officeDocument/2006/relationships/image" Target="../media/image23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8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jpeg"/><Relationship Id="rId3" Type="http://schemas.openxmlformats.org/officeDocument/2006/relationships/image" Target="../media/image1.jpeg"/><Relationship Id="rId7" Type="http://schemas.openxmlformats.org/officeDocument/2006/relationships/image" Target="../media/image23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10" Type="http://schemas.openxmlformats.org/officeDocument/2006/relationships/image" Target="../media/image237.jpeg"/><Relationship Id="rId4" Type="http://schemas.openxmlformats.org/officeDocument/2006/relationships/image" Target="../media/image8.jpeg"/><Relationship Id="rId9" Type="http://schemas.openxmlformats.org/officeDocument/2006/relationships/image" Target="../media/image236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3" Type="http://schemas.openxmlformats.org/officeDocument/2006/relationships/image" Target="../media/image1.jpeg"/><Relationship Id="rId7" Type="http://schemas.openxmlformats.org/officeDocument/2006/relationships/image" Target="../media/image24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10" Type="http://schemas.openxmlformats.org/officeDocument/2006/relationships/image" Target="../media/image243.jpeg"/><Relationship Id="rId4" Type="http://schemas.openxmlformats.org/officeDocument/2006/relationships/image" Target="../media/image8.jpeg"/><Relationship Id="rId9" Type="http://schemas.openxmlformats.org/officeDocument/2006/relationships/image" Target="../media/image242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eg"/><Relationship Id="rId3" Type="http://schemas.openxmlformats.org/officeDocument/2006/relationships/image" Target="../media/image1.jpeg"/><Relationship Id="rId7" Type="http://schemas.openxmlformats.org/officeDocument/2006/relationships/image" Target="../media/image24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10" Type="http://schemas.openxmlformats.org/officeDocument/2006/relationships/image" Target="../media/image249.jpeg"/><Relationship Id="rId4" Type="http://schemas.openxmlformats.org/officeDocument/2006/relationships/image" Target="../media/image8.jpeg"/><Relationship Id="rId9" Type="http://schemas.openxmlformats.org/officeDocument/2006/relationships/image" Target="../media/image248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jpeg"/><Relationship Id="rId3" Type="http://schemas.openxmlformats.org/officeDocument/2006/relationships/image" Target="../media/image1.jpeg"/><Relationship Id="rId7" Type="http://schemas.openxmlformats.org/officeDocument/2006/relationships/image" Target="../media/image25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10" Type="http://schemas.openxmlformats.org/officeDocument/2006/relationships/image" Target="../media/image255.jpeg"/><Relationship Id="rId4" Type="http://schemas.openxmlformats.org/officeDocument/2006/relationships/image" Target="../media/image8.jpeg"/><Relationship Id="rId9" Type="http://schemas.openxmlformats.org/officeDocument/2006/relationships/image" Target="../media/image25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jpeg"/><Relationship Id="rId5" Type="http://schemas.openxmlformats.org/officeDocument/2006/relationships/image" Target="../media/image259.jpeg"/><Relationship Id="rId4" Type="http://schemas.openxmlformats.org/officeDocument/2006/relationships/image" Target="../media/image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jpeg"/><Relationship Id="rId5" Type="http://schemas.openxmlformats.org/officeDocument/2006/relationships/image" Target="../media/image264.jpeg"/><Relationship Id="rId4" Type="http://schemas.openxmlformats.org/officeDocument/2006/relationships/image" Target="../media/image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jpeg"/><Relationship Id="rId5" Type="http://schemas.openxmlformats.org/officeDocument/2006/relationships/image" Target="../media/image267.jpeg"/><Relationship Id="rId4" Type="http://schemas.openxmlformats.org/officeDocument/2006/relationships/image" Target="../media/image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jpeg"/><Relationship Id="rId4" Type="http://schemas.openxmlformats.org/officeDocument/2006/relationships/image" Target="../media/image8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jpeg"/><Relationship Id="rId3" Type="http://schemas.openxmlformats.org/officeDocument/2006/relationships/image" Target="../media/image1.jpeg"/><Relationship Id="rId7" Type="http://schemas.openxmlformats.org/officeDocument/2006/relationships/image" Target="../media/image27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jpeg"/><Relationship Id="rId5" Type="http://schemas.openxmlformats.org/officeDocument/2006/relationships/image" Target="../media/image271.jpeg"/><Relationship Id="rId4" Type="http://schemas.openxmlformats.org/officeDocument/2006/relationships/image" Target="../media/image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jpeg"/><Relationship Id="rId5" Type="http://schemas.openxmlformats.org/officeDocument/2006/relationships/image" Target="../media/image275.jpeg"/><Relationship Id="rId4" Type="http://schemas.openxmlformats.org/officeDocument/2006/relationships/image" Target="../media/image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jpeg"/><Relationship Id="rId5" Type="http://schemas.openxmlformats.org/officeDocument/2006/relationships/image" Target="../media/image277.jpeg"/><Relationship Id="rId4" Type="http://schemas.openxmlformats.org/officeDocument/2006/relationships/image" Target="../media/image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Рисунок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26221" y="287377"/>
            <a:ext cx="8640960" cy="1905413"/>
          </a:xfr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>
              <a:lnSpc>
                <a:spcPts val="1825"/>
              </a:lnSpc>
            </a:pPr>
            <a:r>
              <a:rPr lang="ru-RU" sz="2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</a:t>
            </a:r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истерство здравоохранения Республики Беларусь</a:t>
            </a:r>
            <a:b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Витебский государственный</a:t>
            </a:r>
            <a:b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ордена Дружбы народов медицинский университет</a:t>
            </a:r>
            <a:b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Кафедра общественного здоровья и здравоохранения </a:t>
            </a:r>
            <a:b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 курсом ФПК и ПК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3" name="Picture 6" descr="эмблема ВГМУ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625" y="525553"/>
            <a:ext cx="1665700" cy="814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6140" y="2272181"/>
            <a:ext cx="10081120" cy="13825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en-US" sz="4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XLVI (46-</a:t>
            </a:r>
            <a:r>
              <a:rPr lang="ru-RU" sz="4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Й</a:t>
            </a:r>
            <a:r>
              <a:rPr lang="en-US" sz="4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 </a:t>
            </a:r>
            <a:r>
              <a:rPr lang="ru-RU" sz="4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СМОТР-КОНКУРС</a:t>
            </a:r>
            <a:endParaRPr lang="en-US" sz="46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ru-RU" sz="37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«Образ жизни, здоровье и успех»</a:t>
            </a:r>
            <a:endParaRPr lang="ru-RU" sz="37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62524" y="6876926"/>
            <a:ext cx="3168352" cy="55160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Витебск, 20</a:t>
            </a:r>
            <a:r>
              <a:rPr lang="en-US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 </a:t>
            </a:r>
            <a:r>
              <a:rPr lang="ru-RU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</a:t>
            </a:r>
            <a:r>
              <a:rPr lang="en-US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9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 descr="IMG_728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140" y="3780631"/>
            <a:ext cx="2952328" cy="3600400"/>
          </a:xfrm>
          <a:prstGeom prst="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3701239"/>
            <a:ext cx="2871719" cy="22841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9" name="Picture 2" descr="IMGP0031"/>
          <p:cNvPicPr>
            <a:picLocks noChangeAspect="1" noChangeArrowheads="1"/>
          </p:cNvPicPr>
          <p:nvPr/>
        </p:nvPicPr>
        <p:blipFill>
          <a:blip r:embed="rId7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4932" y="3780632"/>
            <a:ext cx="2952328" cy="36003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«ЗА ЗОЖ»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6220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ФПИГ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6372919"/>
            <a:ext cx="28803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«Никотиновая зависимость»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Мохаммед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Хуссаин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Фатима Амони\40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508823"/>
            <a:ext cx="28803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«Алкогольная зависимость»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Чарахитаге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Джатила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Девон Бандара\43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5508823"/>
            <a:ext cx="2880320" cy="8002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«Здоровое сердце»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Мадурапперума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Дешика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Чиратми\40 гр.</a:t>
            </a:r>
          </a:p>
        </p:txBody>
      </p:sp>
      <p:pic>
        <p:nvPicPr>
          <p:cNvPr id="31746" name="Picture 2" descr="D:\Фото для альбома конкурс 2020\ФПИГ\Плакаты\ЗА ЗОЖ!\1 м. 40 гр. Мохаммед Хуссаин Амони - Никотиновая зависимость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2"/>
            <a:ext cx="2880320" cy="22322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747" name="Picture 3" descr="D:\Фото для альбома конкурс 2020\ФПИГ\Плакаты\ЗА ЗОЖ!\1 м. 40 гр. Мохаммед Хуссаин Амони - Никотиновая зависимость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3996655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748" name="Picture 4" descr="D:\Фото для альбома конкурс 2020\ФПИГ\Плакаты\ЗА ЗОЖ!\2 м. Чарахитаге Джатила Девон Бандара - Алкогольная зависимость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356833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749" name="Picture 5" descr="D:\Фото для альбома конкурс 2020\ФПИГ\Плакаты\ЗА ЗОЖ!\3 м. 40 гр. Мадурапперума Дешика Чиратми - Здоровое сердце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«ЗДОРОВОЕ ТЕЛО»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2204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ФПИГ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220791"/>
            <a:ext cx="28803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«Рациональное питание»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Амарасурияге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Нуванти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Гаяни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В/40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220791"/>
            <a:ext cx="2880320" cy="8002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«Важность воды»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Хенарат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Мохоттиге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Акина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Чамоди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/40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5220791"/>
            <a:ext cx="2880320" cy="8002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«Питьевая вода»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Давайога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Махадева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Акшайаа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/43 гр.</a:t>
            </a:r>
          </a:p>
        </p:txBody>
      </p:sp>
      <p:pic>
        <p:nvPicPr>
          <p:cNvPr id="1026" name="Picture 2" descr="D:\Фото для альбома конкурс 2020\ФПИГ\Плакаты\Здоровое тело\1 м. 40 гр. Амарасурияге Нуванти Гаяни В - Рациональное питание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7" name="Picture 3" descr="D:\Фото для альбома конкурс 2020\ФПИГ\Плакаты\Здоровое тело\2 м. 40 гр. Хенарат Мохоттиге Акина Чамоди - Важность воды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8" name="Picture 4" descr="D:\Фото для альбома конкурс 2020\ФПИГ\Плакаты\Здоровое тело\3 м. 43 гр. Давайога Махадева Акшайаа - Питьевая вода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«ЗДОРОВЫЙ ДУХ»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2204" y="324247"/>
            <a:ext cx="1584176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ФПИГ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220791"/>
            <a:ext cx="2880320" cy="8002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«Медитация»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Лодан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Араччиге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Сувини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Ясара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Гунасекара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/43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220791"/>
            <a:ext cx="2880320" cy="8002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«Терапии»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Фернандо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Джустина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Мариан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/46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5220791"/>
            <a:ext cx="2880320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«Будда»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Поннавила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Виданалаге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Дон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Прабудха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Малшан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П.С./46 гр.</a:t>
            </a:r>
          </a:p>
        </p:txBody>
      </p:sp>
      <p:pic>
        <p:nvPicPr>
          <p:cNvPr id="2050" name="Picture 2" descr="D:\Фото для альбома конкурс 2020\ФПИГ\Плакаты\Здоровый дух\1 м. 43 гр. Лодан Араччиге Сувини Ясара Гунасекара - Медитация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1" name="Picture 3" descr="D:\Фото для альбома конкурс 2020\ФПИГ\Плакаты\Здоровый дух\2 м. 46 гр. Фернандо Джустина Мариан - Терапии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2" name="Picture 4" descr="D:\Фото для альбома конкурс 2020\ФПИГ\Плакаты\Здоровый дух\3 м. 46 Поннавила Виданалаге Дон Прабудха Малшан П.С. - Будда (депрессия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«ЗАЩИТИ ПЛАНЕТУ»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188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ФПИГ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6638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0694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6220" y="4788743"/>
            <a:ext cx="432048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Covid 19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Говиндараджу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Кришмитаджоти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/46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14852" y="6228903"/>
            <a:ext cx="295232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Save the planet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Чанд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Видхи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/46 гр.</a:t>
            </a:r>
          </a:p>
        </p:txBody>
      </p:sp>
      <p:pic>
        <p:nvPicPr>
          <p:cNvPr id="3074" name="Picture 2" descr="D:\Фото для альбома конкурс 2020\ФПИГ\Плакаты\Защити планету!\1 м. 46 гр. Говиндараджу Кришмитаджоти - Covid-1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1620391"/>
            <a:ext cx="432048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5" name="Picture 3" descr="D:\Фото для альбома конкурс 2020\ФПИГ\Плакаты\Защити планету!\2 м. 46 гр. Чанд Видхи - Save the planet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4852" y="1620391"/>
            <a:ext cx="2952328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ПАМЯТКИ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«АКТУАЛЬНЫЕ ТЕМЫ»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164" y="324247"/>
            <a:ext cx="1584176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ФПИГ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34332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46900" y="1116335"/>
            <a:ext cx="1368152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6220" y="6228903"/>
            <a:ext cx="36004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«Предотвратить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covid 19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Аль-Сабах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Омар/38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6780" y="4788743"/>
            <a:ext cx="360040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«Влияние бани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 человека»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Винер Артур/40 гр.</a:t>
            </a:r>
          </a:p>
        </p:txBody>
      </p:sp>
      <p:pic>
        <p:nvPicPr>
          <p:cNvPr id="4098" name="Picture 2" descr="D:\Фото для альбома конкурс 2020\ФПИГ\Памятки\1 м. 38 гр. Аль-Сабах Омар - Предотвратить covid-1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1620391"/>
            <a:ext cx="3600400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099" name="Picture 3" descr="D:\Фото для альбома конкурс 2020\ФПИГ\Памятки\3 м. 40 гр. Винер Артур - Влияние бани на человека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780" y="1620392"/>
            <a:ext cx="3600400" cy="288031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БРОШЮРЫ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«ЗАБОЛЕВАНИЯ»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6220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ФПИГ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6660951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«Атеросклероз»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Санкар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Нитаршани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/44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940871"/>
            <a:ext cx="2880320" cy="8002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«Туберкулез»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Фонсека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Ванниараччиге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Джанит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/43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34932" y="6660951"/>
            <a:ext cx="295232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«Наркомания»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Джаямохан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Кавиная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/ 46 гр.</a:t>
            </a:r>
          </a:p>
        </p:txBody>
      </p:sp>
      <p:pic>
        <p:nvPicPr>
          <p:cNvPr id="5122" name="Picture 2" descr="D:\Фото для альбома конкурс 2020\ФПИГ\Брошюры н. Заболевания\1 м. 44 гр. Санкар Нитаршани - Атеросклероз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3" name="Picture 3" descr="D:\Фото для альбома конкурс 2020\ФПИГ\Брошюры н. Заболевания\1 м. 44 гр. Санкар Нитаршани - Атеросклероз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4068663"/>
            <a:ext cx="2880320" cy="22322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4" name="Picture 4" descr="D:\Фото для альбома конкурс 2020\ФПИГ\Брошюры н. Заболевания\2 м. 43 гр. Фонсека Ванниараччиге Джанит - Теберкулёз\IMG_052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4532" y="2340471"/>
            <a:ext cx="2952328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5" name="Picture 5" descr="D:\Фото для альбома конкурс 2020\ФПИГ\Брошюры н. Заболевания\3 м. 46 гр. Джаямохан Кавиная - Наркомания\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1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6" name="Picture 6" descr="D:\Фото для альбома конкурс 2020\ФПИГ\Брошюры н. Заболевания\3 м. 46 гр. Джаямохан Кавиная - Наркомания\2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4068663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БУКЛЕТЫ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«ИНТЕРЕСНЫЕ ТЕМЫ»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156" y="324247"/>
            <a:ext cx="1656184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ФПИГ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6156895"/>
            <a:ext cx="2880320" cy="12926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«Компьютер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здоровье»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Махавитана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Канканамалаге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Исуру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/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40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6156895"/>
            <a:ext cx="2880320" cy="8002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Coronavirus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Галлаге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Рошин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Чарута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Фернандо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/43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6228903"/>
            <a:ext cx="2880320" cy="8002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«ИППП»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Роче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Шалендра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Джехан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Джеймс/43 гр.</a:t>
            </a:r>
          </a:p>
        </p:txBody>
      </p:sp>
      <p:pic>
        <p:nvPicPr>
          <p:cNvPr id="6146" name="Picture 2" descr="D:\Фото для альбома конкурс 2020\ФПИГ\Буклеты н. Интересные темы\1 м. 40 гр. Махавитана Канканамалаге Исуру - Компьютер и здоровье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880320" cy="20882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47" name="Picture 3" descr="D:\Фото для альбома конкурс 2020\ФПИГ\Буклеты н. Интересные темы\1 м. 40 гр. Махавитана Канканамалаге Исуру - Компьютер и здоровье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378063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48" name="Picture 4" descr="D:\Фото для альбома конкурс 2020\ФПИГ\Буклеты н. Интересные темы\2 м. 43 гр. Галлаге Рошин Чарута Фернандо - Coronavirus\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20882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49" name="Picture 5" descr="D:\Фото для альбома конкурс 2020\ФПИГ\Буклеты н. Интересные темы\2 м. 43 гр. Галлаге Рошин Чарута Фернандо - Coronavirus\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378063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50" name="Picture 6" descr="D:\Фото для альбома конкурс 2020\ФПИГ\Буклеты н. Интересные темы\3 гр. 43 гр. Роче Шалендра Джехан Джеймс\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20882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51" name="Picture 7" descr="D:\Фото для альбома конкурс 2020\ФПИГ\Буклеты н. Интересные темы\3 гр. 43 гр. Роче Шалендра Джехан Джеймс\2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378063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ЛУЧШИЙ МАКЕТ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8228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ФПИГ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86460" y="6228903"/>
            <a:ext cx="432048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«Домашняя аптечка»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Фернандо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Ашане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Петер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Дилхан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/43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7170" name="Picture 2" descr="D:\Фото для альбома конкурс 2020\ФПИГ\Макет\1 м. 43 гр. Фурнандо Ашане Петер Дилхан - Домашняя аптечка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380" y="1620391"/>
            <a:ext cx="5760640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ЛУЧШИЙ ФОТОФОКУС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6220" y="324247"/>
            <a:ext cx="1584176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ФПИГ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6500" y="6804967"/>
            <a:ext cx="36004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«Суицид»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Де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Силва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Чамалди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Четана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/43 гр.</a:t>
            </a:r>
          </a:p>
        </p:txBody>
      </p:sp>
      <p:pic>
        <p:nvPicPr>
          <p:cNvPr id="8194" name="Picture 2" descr="D:\Фото для альбома конкурс 2020\ФПИГ\Фотофокус\1 м. 43 гр. Де Силва Чамалди Четана - Суицид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460" y="1620391"/>
            <a:ext cx="4320480" cy="50405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ЛУЧШИЙ КАЛЕНДАРЬ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8228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ФПИГ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86460" y="6156895"/>
            <a:ext cx="432048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«Витамины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их роль для человека»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Чандрасома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Хашини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Сатсарана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/40гр.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218" name="Picture 2" descr="D:\Фото для альбома конкурс 2020\ФПИГ\Календарь\2 м. 40 гр. Чандрасома Хашини Сатсарана - Витамины и их роль для человека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380" y="1620391"/>
            <a:ext cx="5760640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3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1" y="180231"/>
            <a:ext cx="7200800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ИНФОРМАЦИЯ О КОНКУРСЕ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06140" y="900311"/>
            <a:ext cx="10081120" cy="48580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587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normalizeH="0" baseline="0" dirty="0" smtClean="0">
                <a:ln w="1905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XLVI</a:t>
            </a:r>
            <a:r>
              <a:rPr kumimoji="0" lang="ru-RU" sz="2600" b="1" i="0" u="none" strike="noStrike" normalizeH="0" baseline="0" dirty="0" smtClean="0">
                <a:ln w="1905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600" b="1" i="0" u="none" strike="noStrike" normalizeH="0" baseline="0" smtClean="0">
                <a:ln w="1905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(46-й</a:t>
            </a:r>
            <a:r>
              <a:rPr kumimoji="0" lang="ru-RU" sz="2600" b="1" i="0" u="none" strike="noStrike" normalizeH="0" baseline="0" dirty="0" smtClean="0">
                <a:ln w="1905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 смотр-конкурс </a:t>
            </a:r>
          </a:p>
          <a:p>
            <a:pPr marR="0" lvl="0" indent="3587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normalizeH="0" baseline="0" dirty="0" smtClean="0">
                <a:ln w="1905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«Образ жизни, здоровье и успех» </a:t>
            </a:r>
          </a:p>
          <a:p>
            <a:pPr lvl="0" indent="358775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 лучший видеоматериал, мультимедийную презентацию, интерактивную презентацию, санбюллетень, </a:t>
            </a:r>
          </a:p>
          <a:p>
            <a:pPr lvl="0" indent="358775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плакат,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буклет, памятку, брошюру, </a:t>
            </a:r>
            <a:r>
              <a:rPr lang="ru-RU" sz="2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акет, игру </a:t>
            </a:r>
          </a:p>
          <a:p>
            <a:pPr marR="0" lvl="0" indent="3587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 другое (календарь, листовка и т.п.) </a:t>
            </a:r>
          </a:p>
          <a:p>
            <a:pPr marR="0" lvl="0" indent="3587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 актуальным вопросам формирования </a:t>
            </a:r>
          </a:p>
          <a:p>
            <a:pPr marR="0" lvl="0" indent="3587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здорового образа жизни (ЗОЖ) населения, профилактики заболеваний и предупреждения негативных явлений </a:t>
            </a:r>
          </a:p>
          <a:p>
            <a:pPr marR="0" lvl="0" indent="3587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normalizeH="0" baseline="0" dirty="0" smtClean="0">
                <a:ln w="1905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проводился в соответствии с приказом ректора </a:t>
            </a:r>
          </a:p>
          <a:p>
            <a:pPr marR="0" lvl="0" indent="3587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normalizeH="0" baseline="0" dirty="0" smtClean="0">
                <a:ln w="1905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№ 48-уч от 30.01.2020 г. </a:t>
            </a:r>
          </a:p>
          <a:p>
            <a:pPr marR="0" lvl="0" indent="3587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normalizeH="0" baseline="0" dirty="0" smtClean="0">
                <a:ln w="1905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 18 февраля по 29 мая 2020 г.</a:t>
            </a:r>
            <a:endParaRPr kumimoji="0" lang="ru-RU" sz="2600" b="1" i="0" u="none" strike="noStrike" normalizeH="0" baseline="0" dirty="0" smtClean="0">
              <a:ln w="1905"/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ЛУЧШЕЕ ВИДЕО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«ВИДЕО-ПРИЗЫВ»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6220" y="324247"/>
            <a:ext cx="1584176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ГРАН-ПРИ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940871"/>
            <a:ext cx="28803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«Алкоголь –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враг здоровья»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Касабуко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В.В./10 гр.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Рыбаков Г.С./10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2290" name="Picture 2" descr="D:\Фото для альбома конкурс 2020\ЛФ\Видео\Видео-призыв\Гран-при 10 гр. Грань выбора\Грань выбора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291" name="Picture 3" descr="D:\Фото для альбома конкурс 2020\ЛФ\Видео\Видео-призыв\Гран-при 10 гр. Грань выбора\Грань выбора-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292" name="Picture 4" descr="D:\Фото для альбома конкурс 2020\ЛФ\Видео\Видео-призыв\Гран-при 10 гр. Грань выбора\Грань выбора-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450071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293" name="Picture 5" descr="D:\Фото для альбома конкурс 2020\ЛФ\Видео\Видео-призыв\Гран-при 10 гр. Грань выбора\Грань выбора-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450071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294" name="Picture 6" descr="D:\Фото для альбома конкурс 2020\ЛФ\Видео\Видео-призыв\Гран-при 10 гр. Грань выбора\Грань выбора-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295" name="Picture 7" descr="D:\Фото для альбома конкурс 2020\ЛФ\Видео\Видео-призыв\Гран-при 10 гр. Грань выбора\Грань выбора-6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3780631"/>
            <a:ext cx="2880321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864096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ВИДЕО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«ВИДЕО-АКТУАЛЬНОСТЬ»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6220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6156895"/>
            <a:ext cx="2880320" cy="128496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«Новая короновирусная пневмония»</a:t>
            </a:r>
          </a:p>
          <a:p>
            <a:pPr algn="ctr">
              <a:lnSpc>
                <a:spcPts val="14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Соколов А.И./13 гр.</a:t>
            </a:r>
          </a:p>
          <a:p>
            <a:pPr algn="ctr">
              <a:lnSpc>
                <a:spcPts val="14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Якимук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В.С./13 гр.</a:t>
            </a:r>
          </a:p>
          <a:p>
            <a:pPr algn="ctr">
              <a:lnSpc>
                <a:spcPts val="14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Эль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Узейр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Гассан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/13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6156895"/>
            <a:ext cx="2880320" cy="12670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Covid-19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>
              <a:lnSpc>
                <a:spcPts val="14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Авласенок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Е.Н./27 гр.</a:t>
            </a:r>
          </a:p>
          <a:p>
            <a:pPr algn="ctr">
              <a:lnSpc>
                <a:spcPts val="14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Игнатюк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Е.С./27 гр.</a:t>
            </a:r>
          </a:p>
          <a:p>
            <a:pPr algn="ctr">
              <a:lnSpc>
                <a:spcPts val="14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Новиков А.В./27 гр.</a:t>
            </a:r>
          </a:p>
          <a:p>
            <a:pPr algn="ctr">
              <a:lnSpc>
                <a:spcPts val="14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Сазанкова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К.В./27 гр.</a:t>
            </a:r>
          </a:p>
          <a:p>
            <a:pPr algn="ctr">
              <a:lnSpc>
                <a:spcPts val="14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Чешун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Я.И./27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6372919"/>
            <a:ext cx="2880320" cy="9079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«Короновирус»</a:t>
            </a:r>
          </a:p>
          <a:p>
            <a:pPr algn="ctr">
              <a:lnSpc>
                <a:spcPts val="14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Баракова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М.С./11 гр.</a:t>
            </a:r>
          </a:p>
          <a:p>
            <a:pPr algn="ctr">
              <a:lnSpc>
                <a:spcPts val="14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Губайдуллина Н.А./11 гр.</a:t>
            </a:r>
          </a:p>
          <a:p>
            <a:pPr algn="ctr">
              <a:lnSpc>
                <a:spcPts val="14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Козак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Е.А./11 гр.</a:t>
            </a:r>
          </a:p>
        </p:txBody>
      </p:sp>
      <p:pic>
        <p:nvPicPr>
          <p:cNvPr id="10242" name="Picture 2" descr="D:\Фото для альбома конкурс 2020\ЛФ\Видео\Видео-актуальность\1 м. 13 гр. Новая короновирусная пневмания\Новая короновирусная пневмания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548383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3" name="Picture 3" descr="D:\Фото для альбома конкурс 2020\ЛФ\Видео\Видео-актуальность\1 м. 13 гр. Новая короновирусная пневмания\Новая короновирусная пневмания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3060551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4" name="Picture 4" descr="D:\Фото для альбома конкурс 2020\ЛФ\Видео\Видео-актуальность\1 м. 13 гр. Новая короновирусная пневмания\Новая короновирусная пневмания-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4644727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5" name="Picture 5" descr="D:\Фото для альбома конкурс 2020\ЛФ\Видео\Видео-актуальность\2 м. 27 гр. Covid-19\Covid-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548383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6" name="Picture 6" descr="D:\Фото для альбома конкурс 2020\ЛФ\Видео\Видео-актуальность\2 м. 27 гр. Covid-19\Covid-3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3060551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7" name="Picture 7" descr="D:\Фото для альбома конкурс 2020\ЛФ\Видео\Видео-актуальность\2 м. 27 гр. Covid-19\Covid-19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4644727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8" name="Picture 8" descr="D:\Фото для альбома конкурс 2020\ЛФ\Видео\Видео-актуальность\3 м. 11 гр. Короновирус\Короновирус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548383"/>
            <a:ext cx="289853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9" name="Picture 9" descr="D:\Фото для альбома конкурс 2020\ЛФ\Видео\Видео-актуальность\3 м. 11 гр. Короновирус\Короновирус-3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3060551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50" name="Picture 10" descr="D:\Фото для альбома конкурс 2020\ЛФ\Видео\Видео-актуальность\3 м. 11 гр. Короновирус\Короновирус-4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4644727"/>
            <a:ext cx="2880320" cy="14634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ВИДЕО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«ВИДЕО-ИНТЕРВЬЮ»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6220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155012" y="1116335"/>
            <a:ext cx="1512168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6156895"/>
            <a:ext cx="2880320" cy="126188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«ВИЧ/СПИД – </a:t>
            </a:r>
          </a:p>
          <a:p>
            <a:pPr algn="ctr"/>
            <a:r>
              <a:rPr lang="ru-RU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чума </a:t>
            </a:r>
            <a:r>
              <a:rPr lang="en-US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XXI </a:t>
            </a:r>
            <a:r>
              <a:rPr lang="ru-RU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в.»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Каснерик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А.С./28 гр.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Кожемякина А.С./28 гр.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Кардаш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А.В./9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6156895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«Шопинг –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его влияние»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Медикова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А.О./3 гр.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6156895"/>
            <a:ext cx="28803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«Депрессия –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глобальная угроза»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Красновская М.А./17 гр.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Пуйдак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Д.В./17 гр.</a:t>
            </a:r>
          </a:p>
        </p:txBody>
      </p:sp>
      <p:pic>
        <p:nvPicPr>
          <p:cNvPr id="11266" name="Picture 2" descr="D:\Фото для альбома конкурс 2020\ЛФ\Видео\Видео-интервью\1 м. 28 гр., 9 гр. ВИЧ СПИД - чума XXI века\Вич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2"/>
            <a:ext cx="2880319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67" name="Picture 3" descr="D:\Фото для альбома конкурс 2020\ЛФ\Видео\Видео-интервью\1 м. 28 гр., 9 гр. ВИЧ СПИД - чума XXI века\Вич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3132559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68" name="Picture 4" descr="D:\Фото для альбома конкурс 2020\ЛФ\Видео\Видео-интервью\1 м. 28 гр., 9 гр. ВИЧ СПИД - чума XXI века\Вич-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4644727"/>
            <a:ext cx="2880320" cy="13681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69" name="Picture 5" descr="D:\Фото для альбома конкурс 2020\ЛФ\Видео\Видео-интервью\2 м. 3 гр. Шопинг и его влияние\Шопинг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1" y="1620392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70" name="Picture 6" descr="D:\Фото для альбома конкурс 2020\ЛФ\Видео\Видео-интервью\2 м. 3 гр. Шопинг и его влияние\Шопинг-3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3132559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71" name="Picture 7" descr="D:\Фото для альбома конкурс 2020\ЛФ\Видео\Видео-интервью\2 м. 3 гр. Шопинг и его влияние\Шопинг-5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4644727"/>
            <a:ext cx="2880320" cy="13681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72" name="Picture 8" descr="D:\Фото для альбома конкурс 2020\ЛФ\Видео\Видео-интервью\3 м. 17 гр. Депрессия - глобальная угроза\Депрессия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2"/>
            <a:ext cx="2880319" cy="144015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73" name="Picture 9" descr="D:\Фото для альбома конкурс 2020\ЛФ\Видео\Видео-интервью\3 м. 17 гр. Депрессия - глобальная угроза\Депрессия-3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3132559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74" name="Picture 10" descr="D:\Фото для альбома конкурс 2020\ЛФ\Видео\Видео-интервью\3 м. 17 гр. Депрессия - глобальная угроза\Депрессия-4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4644727"/>
            <a:ext cx="2880320" cy="13681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864096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ВИДЕО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«ВИДЕО-РЕКОМЕНДАЦИИ»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4212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155012" y="1116335"/>
            <a:ext cx="1512168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6156895"/>
            <a:ext cx="2880320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«Депрессия»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Бордок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Е.С./24 гр.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Старовойтова С.А./24 гр.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Третьяков А.С./8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6588943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«Шопинг»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Павлова П.Н./18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6156895"/>
            <a:ext cx="2880320" cy="12926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«Рациональное питание»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Банковская Я.В./30 гр.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Галькевич А.Д./30 гр.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Чеченец М.А./30 гр.</a:t>
            </a:r>
          </a:p>
        </p:txBody>
      </p:sp>
      <p:pic>
        <p:nvPicPr>
          <p:cNvPr id="13314" name="Picture 2" descr="D:\Фото для альбома конкурс 2020\ЛФ\Видео\Видео-рекомендация\1 м. 24 и 8 гр. Депрессия-глобальная угроза человечества\Депрессия-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315" name="Picture 3" descr="D:\Фото для альбома конкурс 2020\ЛФ\Видео\Видео-рекомендация\1 м. 24 и 8 гр. Депрессия-глобальная угроза человечества\Депрессия-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3132559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316" name="Picture 4" descr="D:\Фото для альбома конкурс 2020\ЛФ\Видео\Видео-рекомендация\1 м. 24 и 8 гр. Депрессия-глобальная угроза человечества\Депрессия-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4644727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317" name="Picture 5" descr="D:\Фото для альбома конкурс 2020\ЛФ\Видео\Видео-рекомендация\2 м. 18 гр. Шопинг\Шопинг-3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318" name="Picture 6" descr="D:\Фото для альбома конкурс 2020\ЛФ\Видео\Видео-рекомендация\2 м. 18 гр. Шопинг\Шопинг-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3132560"/>
            <a:ext cx="2880320" cy="144015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319" name="Picture 7" descr="D:\Фото для альбома конкурс 2020\ЛФ\Видео\Видео-рекомендация\2 м. 18 гр. Шопинг\Шопинг-4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1" y="4644728"/>
            <a:ext cx="2880320" cy="144015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320" name="Picture 8" descr="D:\Фото для альбома конкурс 2020\ЛФ\Видео\Видео-рекомендация\3 м. 30 гр. Рациональное питание и здоровье\Рац. пит.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321" name="Picture 9" descr="D:\Фото для альбома конкурс 2020\ЛФ\Видео\Видео-рекомендация\3 м. 30 гр. Рациональное питание и здоровье\Рац. пит.-4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3132559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322" name="Picture 10" descr="D:\Фото для альбома конкурс 2020\ЛФ\Видео\Видео-рекомендация\3 м. 30 гр. Рациональное питание и здоровье\Рац. пит.-5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4644728"/>
            <a:ext cx="2880320" cy="144015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ВИДЕО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«ВИДЕО-РОЛИК»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8228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618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15052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132" y="6156895"/>
            <a:ext cx="2376264" cy="122084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«Психогигиена взаимоотношений»</a:t>
            </a:r>
          </a:p>
          <a:p>
            <a:pPr algn="ctr">
              <a:lnSpc>
                <a:spcPts val="1300"/>
              </a:lnSpc>
            </a:pPr>
            <a:r>
              <a:rPr lang="ru-RU" sz="1300" dirty="0" err="1" smtClean="0">
                <a:solidFill>
                  <a:schemeClr val="bg1"/>
                </a:solidFill>
                <a:latin typeface="Arial Black" pitchFamily="34" charset="0"/>
              </a:rPr>
              <a:t>Дивакова</a:t>
            </a:r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 Я.А./13 гр.</a:t>
            </a:r>
          </a:p>
          <a:p>
            <a:pPr algn="ctr">
              <a:lnSpc>
                <a:spcPts val="1300"/>
              </a:lnSpc>
            </a:pPr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Ковалевская Е.А./13 гр.</a:t>
            </a:r>
          </a:p>
          <a:p>
            <a:pPr algn="ctr">
              <a:lnSpc>
                <a:spcPts val="1300"/>
              </a:lnSpc>
            </a:pPr>
            <a:r>
              <a:rPr lang="ru-RU" sz="1300" dirty="0" err="1" smtClean="0">
                <a:solidFill>
                  <a:schemeClr val="bg1"/>
                </a:solidFill>
                <a:latin typeface="Arial Black" pitchFamily="34" charset="0"/>
              </a:rPr>
              <a:t>Лагутик</a:t>
            </a:r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 А.В./13 гр.</a:t>
            </a:r>
          </a:p>
          <a:p>
            <a:pPr algn="ctr">
              <a:lnSpc>
                <a:spcPts val="1300"/>
              </a:lnSpc>
            </a:pPr>
            <a:r>
              <a:rPr lang="ru-RU" sz="1300" dirty="0" err="1" smtClean="0">
                <a:solidFill>
                  <a:schemeClr val="bg1"/>
                </a:solidFill>
                <a:latin typeface="Arial Black" pitchFamily="34" charset="0"/>
              </a:rPr>
              <a:t>Смоликова</a:t>
            </a:r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 К.Н./13 гр.</a:t>
            </a:r>
            <a:endParaRPr lang="ru-RU" sz="13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86460" y="6228903"/>
            <a:ext cx="2160240" cy="10874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«Спорт»</a:t>
            </a:r>
          </a:p>
          <a:p>
            <a:pPr algn="ctr">
              <a:lnSpc>
                <a:spcPts val="1400"/>
              </a:lnSpc>
            </a:pPr>
            <a:r>
              <a:rPr lang="ru-RU" sz="1300" dirty="0" err="1" smtClean="0">
                <a:solidFill>
                  <a:schemeClr val="bg1"/>
                </a:solidFill>
                <a:latin typeface="Arial Black" pitchFamily="34" charset="0"/>
              </a:rPr>
              <a:t>Гулидина</a:t>
            </a:r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 А.С./14 гр.</a:t>
            </a:r>
          </a:p>
          <a:p>
            <a:pPr algn="ctr">
              <a:lnSpc>
                <a:spcPts val="1400"/>
              </a:lnSpc>
            </a:pPr>
            <a:r>
              <a:rPr lang="ru-RU" sz="1300" dirty="0" err="1" smtClean="0">
                <a:solidFill>
                  <a:schemeClr val="bg1"/>
                </a:solidFill>
                <a:latin typeface="Arial Black" pitchFamily="34" charset="0"/>
              </a:rPr>
              <a:t>Зюлькова</a:t>
            </a:r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 Е.Н./14 гр.</a:t>
            </a:r>
          </a:p>
          <a:p>
            <a:pPr algn="ctr">
              <a:lnSpc>
                <a:spcPts val="1400"/>
              </a:lnSpc>
            </a:pPr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Косы Е.Ф./14 гр.</a:t>
            </a:r>
          </a:p>
          <a:p>
            <a:pPr algn="ctr">
              <a:lnSpc>
                <a:spcPts val="1400"/>
              </a:lnSpc>
            </a:pPr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Ярошевич А.П./14 гр.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55012" y="6228903"/>
            <a:ext cx="223224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«Курение»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Зыбриков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В.Г./7 гр.</a:t>
            </a:r>
          </a:p>
        </p:txBody>
      </p:sp>
      <p:pic>
        <p:nvPicPr>
          <p:cNvPr id="14338" name="Picture 2" descr="D:\Фото для альбома конкурс 2020\ЛФ\Видео\Видео-ролик\1 м. 13 гр Психогигиена взаимоотнашений\ПВ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16024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339" name="Picture 3" descr="D:\Фото для альбома конкурс 2020\ЛФ\Видео\Видео-ролик\1 м. 13 гр Психогигиена взаимоотнашений\ПВ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3132559"/>
            <a:ext cx="216024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340" name="Picture 4" descr="D:\Фото для альбома конкурс 2020\ЛФ\Видео\Видео-ролик\1 м. 13 гр Психогигиена взаимоотнашений\ПВ-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4644727"/>
            <a:ext cx="216024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341" name="Picture 5" descr="D:\Фото для альбома конкурс 2020\ЛФ\Видео\Видео-ролик\2 м. 14 гр. Спорт\Спорт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460" y="1620391"/>
            <a:ext cx="2160239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342" name="Picture 6" descr="D:\Фото для альбома конкурс 2020\ЛФ\Видео\Видео-ролик\2 м. 14 гр. Спорт\Спорт-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461" y="3132559"/>
            <a:ext cx="2160239" cy="144015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343" name="Picture 7" descr="D:\Фото для альбома конкурс 2020\ЛФ\Видео\Видео-ролик\2 м. 14 гр. Спорт\Спорт-3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460" y="4644728"/>
            <a:ext cx="216024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344" name="Picture 8" descr="D:\Фото для альбома конкурс 2020\ЛФ\Видео\Видео-ролик\2 м. 22 гр. ЗОЖ\ЗОЖ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716" y="1620391"/>
            <a:ext cx="2088232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346" name="Picture 10" descr="D:\Фото для альбома конкурс 2020\ЛФ\Видео\Видео-ролик\2 м. 22 гр. ЗОЖ\ЗОЖ-3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717" y="3132559"/>
            <a:ext cx="2088231" cy="144015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347" name="Picture 11" descr="D:\Фото для альбома конкурс 2020\ЛФ\Видео\Видео-ролик\2 м. 22 гр. ЗОЖ\ЗОЖ-5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716" y="4644727"/>
            <a:ext cx="2088232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1" name="TextBox 20"/>
          <p:cNvSpPr txBox="1"/>
          <p:nvPr/>
        </p:nvSpPr>
        <p:spPr>
          <a:xfrm>
            <a:off x="5490716" y="6228903"/>
            <a:ext cx="20882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«ЗОЖ»</a:t>
            </a:r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Обухова Е.А./22 гр.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348" name="Picture 12" descr="D:\Фото для альбома конкурс 2020\ЛФ\Видео\Видео-ролик\3 м. 7 гр. Курение\Курение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7020" y="1620391"/>
            <a:ext cx="2160239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349" name="Picture 13" descr="D:\Фото для альбома конкурс 2020\ЛФ\Видео\Видео-ролик\3 м. 7 гр. Курение\Курение-2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7020" y="3132559"/>
            <a:ext cx="216024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350" name="Picture 14" descr="D:\Фото для альбома конкурс 2020\ЛФ\Видео\Видео-ролик\3 м. 7 гр. Курение\Курение-4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7020" y="4644727"/>
            <a:ext cx="216024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ВИДЕО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«ВИДЕО-ШУТКА»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6156895"/>
            <a:ext cx="2880320" cy="12670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«Самолечение»</a:t>
            </a:r>
          </a:p>
          <a:p>
            <a:pPr algn="ctr">
              <a:lnSpc>
                <a:spcPts val="14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Асадулаева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А.Е./25 гр.</a:t>
            </a:r>
          </a:p>
          <a:p>
            <a:pPr algn="ctr">
              <a:lnSpc>
                <a:spcPts val="14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Нестерович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Д.С./32 гр.</a:t>
            </a:r>
          </a:p>
          <a:p>
            <a:pPr algn="ctr">
              <a:lnSpc>
                <a:spcPts val="14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Пыжова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О.В./25 гр.</a:t>
            </a:r>
          </a:p>
          <a:p>
            <a:pPr algn="ctr">
              <a:lnSpc>
                <a:spcPts val="14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Станкевич В.С./25 гр.</a:t>
            </a:r>
          </a:p>
          <a:p>
            <a:pPr algn="ctr">
              <a:lnSpc>
                <a:spcPts val="14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Якубеня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И.Н./11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6228903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«Шопинг»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Лобан В.Г./27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6228903"/>
            <a:ext cx="2880320" cy="12311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«Самолечение»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Кривенкова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Ю.В./29 гр.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Пипкин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М.А./29 гр.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Ровда А.А./29 гр.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Смажевская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Е.В./29 гр.</a:t>
            </a:r>
          </a:p>
        </p:txBody>
      </p:sp>
      <p:pic>
        <p:nvPicPr>
          <p:cNvPr id="15362" name="Picture 2" descr="D:\Фото для альбома конкурс 2020\ЛФ\Видео\Видео-шутка\1 м. 25, 32, 11 гр. Плюсы и минусы самолечения\+ и - 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363" name="Picture 3" descr="D:\Фото для альбома конкурс 2020\ЛФ\Видео\Видео-шутка\1 м. 25, 32, 11 гр. Плюсы и минусы самолечения\+ и - -4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1" y="3132559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364" name="Picture 4" descr="D:\Фото для альбома конкурс 2020\ЛФ\Видео\Видео-шутка\1 м. 25, 32, 11 гр. Плюсы и минусы самолечения\+ и -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4644727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365" name="Picture 5" descr="D:\Фото для альбома конкурс 2020\ЛФ\Видео\Видео-шутка\2 м. 27 гр. Шопинг\Шопинг-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1" y="1620392"/>
            <a:ext cx="2880319" cy="144015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366" name="Picture 6" descr="D:\Фото для альбома конкурс 2020\ЛФ\Видео\Видео-шутка\2 м. 27 гр. Шопинг\Шопинг-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3132559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367" name="Picture 7" descr="D:\Фото для альбома конкурс 2020\ЛФ\Видео\Видео-шутка\2 м. 27 гр. Шопинг\Шопинг-6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4644727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368" name="Picture 8" descr="D:\Фото для альбома конкурс 2020\ЛФ\Видео\Видео-шутка\3 м. 29 гр. Самолечение\Самолечение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369" name="Picture 9" descr="D:\Фото для альбома конкурс 2020\ЛФ\Видео\Видео-шутка\3 м. 29 гр. Самолечение\Самолечение-2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3132559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370" name="Picture 10" descr="D:\Фото для альбома конкурс 2020\ЛФ\Видео\Видео-шутка\3 м. 29 гр. Самолечение\Самолечение-3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4644728"/>
            <a:ext cx="2880320" cy="144015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458268" y="180231"/>
            <a:ext cx="8928992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МУЛЬТИМЕДИЙНЫЕ ПРЕЗЕНТАЦИИ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«АЛКОГОЛЬНАЯ ЗАВИСИМОСТЬ»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148" y="324247"/>
            <a:ext cx="1368152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220791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«Алкоголь –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враг здоровья»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Лешкевич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А.Н./9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220791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«Алкоголь»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Бычик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К.А./24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5220791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«Алкогольная зависимость»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Авдеев В.А./1 гр.</a:t>
            </a:r>
          </a:p>
        </p:txBody>
      </p:sp>
      <p:pic>
        <p:nvPicPr>
          <p:cNvPr id="1026" name="Picture 2" descr="D:\Фото для альбома конкурс 2020\ЛФ\Презентации\Алкогольная зависимость\1 м. 9 гр. Лешкевич А.Н. - Алкоголь - враг здоровья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1" y="1620391"/>
            <a:ext cx="2855634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7" name="Picture 3" descr="D:\Фото для альбома конкурс 2020\ЛФ\Презентации\Алкогольная зависимость\2 м. 24 гр. Бычик К.А. - Алкоголь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1" y="1620391"/>
            <a:ext cx="2881222" cy="288031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8" name="Picture 4" descr="D:\Фото для альбома конкурс 2020\ЛФ\Презентации\Алкогольная зависимость\3 м. 1 гр. Авдеев В.А. - Алкоголь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6407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458268" y="180231"/>
            <a:ext cx="8928992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МУЛЬТИМЕДИЙНЫЕ ПРЕЗЕНТАЦИИ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«ЗАБОЛЕВАНИЯ»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15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972319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220791"/>
            <a:ext cx="2880320" cy="113877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«Новая короновирусная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пневмония»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Веретенников А.А./26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3636615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«Короновирусная пневмония»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Одинцова А.В./13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5220791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«Ишемическая болезнь сердца»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Титова Е.В./5 гр.</a:t>
            </a:r>
          </a:p>
        </p:txBody>
      </p:sp>
      <p:pic>
        <p:nvPicPr>
          <p:cNvPr id="2050" name="Picture 2" descr="D:\Фото для альбома конкурс 2020\ЛФ\Презентации\Заболевания\1 м. 26 гр. Веретенников А.А. - Новая короновирусная пневмания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1" y="1620391"/>
            <a:ext cx="2880319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1" name="Picture 3" descr="D:\Фото для альбома конкурс 2020\ЛФ\Презентации\Заболевания\2 м. 5 гр. Прокопович А.Н. - Covid-19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4644727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2" name="Picture 4" descr="D:\Фото для альбома конкурс 2020\ЛФ\Презентации\Заболевания\2 м. 13 гр. Одинцова А.В. - Короновирусная пневмания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476375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3" name="Picture 5" descr="D:\Фото для альбома конкурс 2020\ЛФ\Презентации\Заболевания\3 м. 5 гр. Титова Е.В. - Ишемическая болезнь сердца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288031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TextBox 14"/>
          <p:cNvSpPr txBox="1"/>
          <p:nvPr/>
        </p:nvSpPr>
        <p:spPr>
          <a:xfrm>
            <a:off x="3906540" y="6804967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Covid-19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Прокопович А.Н./5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458268" y="180231"/>
            <a:ext cx="8928992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МУЛЬТИМЕДИЙНЫЕ ПРЕЗЕНТАЦИИ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«ЙОГА И МЕДИТАЦИЯ»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15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220791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«Йога»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Дремо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Е.В./1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220791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«Медитация»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Куликович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Ю.В./5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5220791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«Медитация»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Муравьева Е.В./23 гр.</a:t>
            </a:r>
          </a:p>
        </p:txBody>
      </p:sp>
      <p:pic>
        <p:nvPicPr>
          <p:cNvPr id="3074" name="Picture 2" descr="D:\Фото для альбома конкурс 2020\ЛФ\Презентации\Йога и медитация\1 м. 1 гр. Дремо Е.В. - Йога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2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5" name="Picture 3" descr="D:\Фото для альбома конкурс 2020\ЛФ\Презентации\Йога и медитация\2 м. 5 гр. Куликович Ю.В. - Медитация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1" y="1620391"/>
            <a:ext cx="2880319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6" name="Picture 4" descr="D:\Фото для альбома конкурс 2020\ЛФ\Презентации\Йога и медитация\3 м. 23 гр. Муравьёва Е.В. - Медитация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458268" y="180231"/>
            <a:ext cx="8928992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МУЛЬТИМЕДИЙНЫЕ ПРЕЗЕНТАЦИИ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«НАШЕ ТЕЛО»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15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220791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«Влияние бани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 человека»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Тондрик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В.В./20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220791"/>
            <a:ext cx="2880320" cy="113877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«Кожа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как защитный барьер»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Шарапова А.Ю./4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5220791"/>
            <a:ext cx="2880320" cy="113877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«Влияние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бани (сауны)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 человека»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Авсянкина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А.А./4 гр.</a:t>
            </a:r>
          </a:p>
        </p:txBody>
      </p:sp>
      <p:pic>
        <p:nvPicPr>
          <p:cNvPr id="4098" name="Picture 2" descr="D:\Фото для альбома конкурс 2020\ЛФ\Презентации\Наше тело\1 м. 20 гр. Тондрик В.В. - Влияние бани на человека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1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099" name="Picture 3" descr="D:\Фото для альбома конкурс 2020\ЛФ\Презентации\Наше тело\2 м. 4 гр. Шарапова А.Ю. - Кожа как защитный барьер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1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100" name="Picture 4" descr="D:\Фото для альбома конкурс 2020\ЛФ\Презентации\Наше тело\3 м. 4 гр. Авсянкина А.А. - Влияние бани (сауны) на человека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19" cy="288084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3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Прямоугольник 8"/>
          <p:cNvSpPr/>
          <p:nvPr/>
        </p:nvSpPr>
        <p:spPr>
          <a:xfrm>
            <a:off x="1746300" y="180232"/>
            <a:ext cx="7200799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Black" pitchFamily="34" charset="0"/>
              </a:rPr>
              <a:t>ИНФОРМАЦИЯ О КОНКУРСЕ</a:t>
            </a:r>
            <a:endParaRPr lang="ru-RU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06140" y="889455"/>
            <a:ext cx="10081120" cy="2462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7191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 46-ом смотре-конкурсе участвовало 586 студентов, которые сдали 548 работ разной тематики и направленности. </a:t>
            </a:r>
          </a:p>
          <a:p>
            <a:pPr marR="0" lvl="0" indent="7191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 них: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58775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- 421 студент 4 курса ЛФ – сдали 393 работы,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58775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- 155 студентов 4 курса ФПИГ – сдали 148 работ,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58775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- 9 студентов фармацевтического факультета – сдали 6 работ,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58775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- 1 ассистент кафедры акушерства и гинекологии – сдал 1 работу.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26220" y="3492597"/>
          <a:ext cx="8640959" cy="3884321"/>
        </p:xfrm>
        <a:graphic>
          <a:graphicData uri="http://schemas.openxmlformats.org/drawingml/2006/table">
            <a:tbl>
              <a:tblPr/>
              <a:tblGrid>
                <a:gridCol w="1612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1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4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7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04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21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Формы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средств ФЗОЖ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ЛФ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(4 курс)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ФПИГ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(4 курс)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ФФ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Сотрудники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ВГМУ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ВСЕГО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видео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презентация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интерактив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плакат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санбюллетень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буклет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памятка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брошюра (книга)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1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макет (вещи, посуда и др.)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игра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45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другое (календарь,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листовка</a:t>
                      </a:r>
                      <a:r>
                        <a:rPr lang="ru-RU" sz="1200" b="1" baseline="0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и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др</a:t>
                      </a: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1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лекции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ВСЕГО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458268" y="180231"/>
            <a:ext cx="8928992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МУЛЬТИМЕДИЙНЫЕ ПРЕЗЕНТАЦИИ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«ПОЗИТИВНЫЕ ТЕРАПИИ»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15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220791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«Путешествие»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Радецкая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К.А./15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220791"/>
            <a:ext cx="2880320" cy="113877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«Воздействие музыко-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цветотерапии»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Староселец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А.А./24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5220791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«Апитерапия»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Шатило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С.А./16 гр.</a:t>
            </a:r>
          </a:p>
        </p:txBody>
      </p:sp>
      <p:pic>
        <p:nvPicPr>
          <p:cNvPr id="5122" name="Picture 2" descr="D:\Фото для альбома конкурс 2020\ЛФ\Презентации\Позитивные терапии\1 м. 15 гр. Радецкая К.А. - Трэвл (путешествие)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2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3" name="Picture 3" descr="D:\Фото для альбома конкурс 2020\ЛФ\Презентации\Позитивные терапии\2 м. 24 гр. Староселец А.А. - Воздействие музыко и цветотерапии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1" y="1620392"/>
            <a:ext cx="2880320" cy="288031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4" name="Picture 4" descr="D:\Фото для альбома конкурс 2020\ЛФ\Презентации\Позитивные терапии\3 м. 16 гр. Шатило С.А. - Апитерапия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1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458268" y="180231"/>
            <a:ext cx="8928992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МУЛЬТИМЕДИЙНЫЕ ПРЕЗЕНТАЦИИ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«РАЗНООБРАЗНЫЕ ТЕМЫ»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15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220791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«Микроэлементы»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Лукошко А.В./3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220791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«Избыточная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масса тела»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Овсянникова К.А./3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5220791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«Роль вакцинации»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Попова А.В./1 гр.</a:t>
            </a:r>
          </a:p>
        </p:txBody>
      </p:sp>
      <p:pic>
        <p:nvPicPr>
          <p:cNvPr id="6146" name="Picture 2" descr="D:\Фото для альбома конкурс 2020\ЛФ\Презентации\Разнообразные темы\1 м. 3 гр. Лукошко А.В. - Микроэлементы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47" name="Picture 3" descr="D:\Фото для альбома конкурс 2020\ЛФ\Презентации\Разнообразные темы\2 м. 3 гр. Овсянникова К.А. - Избыточная масса тела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48" name="Picture 4" descr="D:\Фото для альбома конкурс 2020\ЛФ\Презентации\Разнообразные темы\3 м. 1 гр. Попова А.В. - Роль вакцинации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458268" y="180231"/>
            <a:ext cx="8928992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МУЛЬТИМЕДИЙНЫЕ ПРЕЗЕНТАЦИИ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«ШАНС НА ЖИЗНЬ»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15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220791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«Репродуктивные технологии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21 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в.»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Синельникова В.С./18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220791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«Репродуктивные технологии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XXI 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в.»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Белоградская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П.В./30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5220791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«Аборт и его последствия»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Ивашко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Ю.В./3 гр.</a:t>
            </a:r>
          </a:p>
        </p:txBody>
      </p:sp>
      <p:pic>
        <p:nvPicPr>
          <p:cNvPr id="7170" name="Picture 2" descr="D:\Фото для альбома конкурс 2020\ЛФ\Презентации\Шанс на жизнь\1 м. 18 гр. Синельникова В.С. - Репродуктивные технологии 21 века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1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171" name="Picture 3" descr="D:\Фото для альбома конкурс 2020\ЛФ\Презентации\Шанс на жизнь\2 м. 30 гр. Белоградская П.В.  - Репродуктивные технологии XXI века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1" y="1620391"/>
            <a:ext cx="2880320" cy="285824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172" name="Picture 4" descr="D:\Фото для альбома конкурс 2020\ЛФ\Презентации\Шанс на жизнь\3 м. 3 гр. Ивашко Ю.В. - Аборт и его последствия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458268" y="180231"/>
            <a:ext cx="8928992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ЛУЧШАЯ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МУЛЬТИМЕДИЙНАЯ ПРЕЗЕНТАЦИЯ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«ЧЕЛОВЕК»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15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86460" y="5436815"/>
            <a:ext cx="432048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«Эмоциональное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выгорание медиков»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Мишота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М.И./1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8194" name="Picture 2" descr="D:\Фото для альбома конкурс 2020\ЛФ\Презентации\Человек\1 м. 1 гр. Мишота М.И. - Эмоциональное выгорание медиков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380" y="1620392"/>
            <a:ext cx="5760640" cy="360039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458268" y="180231"/>
            <a:ext cx="8928992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ИНТЕРАКТИВНЫЕ ПРЕЗЕНТАЦИИ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«АКТУАЛЬНЫЕ ТЕМЫ»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15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220791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«Вейпинг»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Вишневский В.В./9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220791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«Рак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молочной железы»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Барановская А.Ю./15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5220791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«Домашняя аптечка»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Кукреш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Я.А./24 гр</a:t>
            </a:r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.</a:t>
            </a:r>
          </a:p>
        </p:txBody>
      </p:sp>
      <p:pic>
        <p:nvPicPr>
          <p:cNvPr id="9218" name="Picture 2" descr="D:\Фото для альбома конкурс 2020\ЛФ\Интерактив\1 м. 9 гр. Вишневский В.В. - Вейпинг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2"/>
            <a:ext cx="2880320" cy="288031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219" name="Picture 3" descr="D:\Фото для альбома конкурс 2020\ЛФ\Интерактив\2 м. 15 гр. Барановская А.Ю. - Рак молочной железы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220" name="Picture 4" descr="D:\Фото для альбома конкурс 2020\ЛФ\Интерактив\3 м. 24 гр. Кукреш Я.А. - Домашняя аптечка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8145" y="1620391"/>
            <a:ext cx="2889115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314252" y="180231"/>
            <a:ext cx="9073008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САНБЮЛЛЕТЕНИ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«ПРОФИЛАКТИКА ЗАБОЛЕВАНИЙ»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148" y="324247"/>
            <a:ext cx="115212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972319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580831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«ОРВИ, грипп»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Пульянова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Д.О./29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6732959"/>
            <a:ext cx="2880320" cy="74379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«Кишечные инфекции»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Сидоренко А.С./22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6732959"/>
            <a:ext cx="2880320" cy="74379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«Онкологические заболевания»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Антонова А.С./21 гр.</a:t>
            </a:r>
          </a:p>
        </p:txBody>
      </p:sp>
      <p:pic>
        <p:nvPicPr>
          <p:cNvPr id="10242" name="Picture 2" descr="D:\Фото для альбома конкурс 2020\ЛФ\Санбюллетени\Профилактика заболеваний\1 м. 29 гр. Пульянова Д.О. - ОРВИ, грипп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880320" cy="367240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3" name="Picture 3" descr="D:\Фото для альбома конкурс 2020\ЛФ\Санбюллетени\Профилактика заболеваний\2 м. 6 гр. Панасюк М.С. - Атеросклероз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404367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4" name="Picture 4" descr="D:\Фото для альбома конкурс 2020\ЛФ\Санбюллетени\Профилактика заболеваний\2 м. 22 гр. Сидоренко А.С. - Кишечные инфекции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4212679"/>
            <a:ext cx="2880320" cy="25202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5" name="Picture 5" descr="D:\Фото для альбома конкурс 2020\ЛФ\Санбюллетени\Профилактика заболеваний\3 м. 20 гр. Примочкина В.О. - Стоматологические заболевания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548383"/>
            <a:ext cx="2896253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6" name="Picture 6" descr="D:\Фото для альбома конкурс 2020\ЛФ\Санбюллетени\Профилактика заболеваний\3 м. 21 гр. Антонова А.С. - Онкологические заболевания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4572719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6" name="TextBox 15"/>
          <p:cNvSpPr txBox="1"/>
          <p:nvPr/>
        </p:nvSpPr>
        <p:spPr>
          <a:xfrm>
            <a:off x="7506940" y="3708623"/>
            <a:ext cx="2880320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«Стоматологические заболевания»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Пимочкина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В.О./20 гр.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06540" y="3564607"/>
            <a:ext cx="2880320" cy="5693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«Атеросклероз»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Панасюк М.С./6 гр.</a:t>
            </a: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458268" y="180231"/>
            <a:ext cx="8928992" cy="10926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САНБЮЛЛЕТЕНИ</a:t>
            </a:r>
          </a:p>
          <a:p>
            <a:pPr algn="ctr">
              <a:lnSpc>
                <a:spcPts val="26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</a:t>
            </a:r>
          </a:p>
          <a:p>
            <a:pPr algn="ctr">
              <a:lnSpc>
                <a:spcPts val="26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«ЭКЗО- И ЭНДОГЕННАЯ ПОМОЩЬ ЧЕЛОВЕКУ»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15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332359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332359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332359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940871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«Микроэлементы»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Крупская А.В.,\/14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940871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«Суицид»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Рябцева Е.А./17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5940871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«Борьба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 стрессом»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Бондарь-Ляшук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О.С./6 гр.</a:t>
            </a:r>
          </a:p>
        </p:txBody>
      </p:sp>
      <p:pic>
        <p:nvPicPr>
          <p:cNvPr id="11266" name="Picture 2" descr="D:\Фото для альбома конкурс 2020\ЛФ\Санбюллетени\Эко- и эндогенная помощь человеку\1 м. 14 гр. Крупская А.В. - Микроэлементы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836415"/>
            <a:ext cx="2880320" cy="367240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67" name="Picture 3" descr="D:\Фото для альбома конкурс 2020\ЛФ\Санбюллетени\Эко- и эндогенная помощь человеку\2 м. 17 гр. Рябцева Е.А. - Суицид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836415"/>
            <a:ext cx="2880319" cy="367240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68" name="Picture 4" descr="D:\Фото для альбома конкурс 2020\ЛФ\Санбюллетени\Эко- и эндогенная помощь человеку\3 м. 6 гр. Бондарь-Ляшук О.С. - Борьба со стрессом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836415"/>
            <a:ext cx="2911787" cy="367240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458268" y="180231"/>
            <a:ext cx="8208912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«АБОРТЫ»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148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6638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0694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2284" y="5508823"/>
            <a:ext cx="316835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«Мама, не убивай!»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Василюк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Е.А./18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6860" y="6228903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«Спасибо за жизнь, мама!»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Патрина А.В./8 гр.</a:t>
            </a:r>
          </a:p>
        </p:txBody>
      </p:sp>
      <p:pic>
        <p:nvPicPr>
          <p:cNvPr id="12290" name="Picture 2" descr="D:\Фото для альбома конкурс 2020\ЛФ\Плакаты\Аборты\1 м. 18 гр. Василюк Е.А. - Мама, не убивай!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1620391"/>
            <a:ext cx="4320480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291" name="Picture 3" descr="D:\Фото для альбома конкурс 2020\ЛФ\Плакаты\Аборты\2 м. 8 гр. Патрина А.В. - Спасибо за жизнь, мама!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859" y="1620391"/>
            <a:ext cx="2880321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«ДОНОРСТВО»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2244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6638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0694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0236" y="5652839"/>
            <a:ext cx="396044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«Одна капля –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это целая жизнь»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Каптюг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С.П./7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6860" y="6372919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«Донор – это герой!»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Гончар Е.А./21 гр.</a:t>
            </a:r>
          </a:p>
        </p:txBody>
      </p:sp>
      <p:pic>
        <p:nvPicPr>
          <p:cNvPr id="13314" name="Picture 2" descr="D:\Фото для альбома конкурс 2020\ЛФ\Плакаты\Донорство\1 м. 7 гр. Каптюг С.П. - Одна капля - это целая жизнь!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1620391"/>
            <a:ext cx="4320480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315" name="Picture 3" descr="D:\Фото для альбома конкурс 2020\ЛФ\Плакаты\Донорство\2 м. 21 гр. Гончар Е.А. - Донор - это герой!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860" y="1620391"/>
            <a:ext cx="2880320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«СВОБОДНАЯ ТЕМА»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6220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940871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«Скажи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насилию нет!»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Тарахович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Е.И./3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940871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«Уважайте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труд врачей!»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Абражевич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А.В./7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5940871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«Когда свет внутри тебя угасает!»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Козловская А.Д./16 гр.</a:t>
            </a:r>
          </a:p>
        </p:txBody>
      </p:sp>
      <p:pic>
        <p:nvPicPr>
          <p:cNvPr id="14338" name="Picture 2" descr="D:\Фото для альбома конкурс 2020\ЛФ\Плакаты\Свободная тема\1 м. 3 гр. Тарахович Е.И. - Скажи насилию нет!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880320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339" name="Picture 3" descr="D:\Фото для альбома конкурс 2020\ЛФ\Плакаты\Свободная тема\2 м. 7 гр. Абражевич А.В. - Уважайте ьруд врачей!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36061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340" name="Picture 4" descr="D:\Фото для альбома конкурс 2020\ЛФ\Плакаты\Свободная тема\3 м. 16 гр. Козловская А.Д.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3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06140" y="66448"/>
            <a:ext cx="10081120" cy="7314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58775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15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25 сентября 2020 г. (пятница) в 14.00 состоялся смотр-конкурс «Образ жизни, здоровье и успех» в кабинете здоровья и здорового образа жизни (ауд. 243, ЛТК, кафедра общественного здоровья и здравоохранения с курсом ФПК и ПК).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8775" algn="l"/>
              </a:tabLs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Состав комиссии:</a:t>
            </a:r>
          </a:p>
          <a:p>
            <a:pPr lvl="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</a:pPr>
            <a:r>
              <a:rPr lang="ru-RU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●</a:t>
            </a:r>
            <a:r>
              <a:rPr lang="ru-RU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Коневалова Н.Ю. (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председатель) </a:t>
            </a:r>
            <a:r>
              <a:rPr lang="ru-RU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проректор по учебной работе, д.б.н., профессор.</a:t>
            </a:r>
          </a:p>
          <a:p>
            <a:pPr lvl="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●Глушанко В.С. (зам. председателя) – зав. кафедрой общественного здоровья и здравоохранения с курсом ФПК и ПК, д.м.н., профессор</a:t>
            </a:r>
            <a:r>
              <a:rPr lang="ru-RU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1841500" algn="l"/>
              </a:tabLst>
            </a:pPr>
            <a:r>
              <a:rPr lang="ru-RU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Сметанина Н.Я. (зам. председателя) – зав. кабинетом здоровья и ЗОЖ при кафедре общественного здоровья и здравоохранения с курсом ФПК и ПК.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1841500" algn="l"/>
              </a:tabLst>
            </a:pPr>
            <a:r>
              <a:rPr lang="ru-RU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●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Горбачева А.В. – методист кабинета здоровья и ЗОЖ при кафедре общественного здоровья и здравоохранения с курсом ФПК и ПК.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1841500" algn="l"/>
              </a:tabLst>
            </a:pPr>
            <a:r>
              <a:rPr lang="ru-RU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●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Кабанова А.А. – зав. кафедрой челюстно-лицевой хирургии и хирургической стоматологии с курсом ФПК и ПК, к.м.н., доцент.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1841500" algn="l"/>
              </a:tabLst>
            </a:pPr>
            <a:r>
              <a:rPr lang="ru-RU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●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Киселева Н.И. – зав. кафедрой акушерства и гинекологии, д.м.н., профессор.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1841500" algn="l"/>
              </a:tabLst>
            </a:pPr>
            <a:r>
              <a:rPr lang="ru-RU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●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Козловский В.И. – зав. кафедрой факультетской терапии и</a:t>
            </a:r>
            <a:r>
              <a:rPr kumimoji="0" lang="ru-RU" altLang="zh-CN" sz="1600" b="1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кардиологии с курсом ФПК и ПК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, д.м.н., профессор.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1841500" algn="l"/>
              </a:tabLst>
            </a:pPr>
            <a:r>
              <a:rPr lang="ru-RU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●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Мацкевич О.Ю. – зав. пресс-центром.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1841500" algn="l"/>
              </a:tabLst>
            </a:pPr>
            <a:r>
              <a:rPr lang="ru-RU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●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Оленская Т.Л. – зав. кафедрой медицинской реабилитации и физической культуры с курсом ФПК и ПК, к.м.н., доцент.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1841500" algn="l"/>
              </a:tabLst>
            </a:pPr>
            <a:r>
              <a:rPr lang="ru-RU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●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Хуткина Г.А. – зав. кафедрой организации и экономики фармации с курсом ФПК и ПК, к.ф.н., доцент.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1841500" algn="l"/>
              </a:tabLst>
            </a:pPr>
            <a:r>
              <a:rPr lang="ru-RU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●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Церковский А.Л. – зав. кафедрой психологии и педагогики с курсом ФПК и ПК, к.м.н., доцент.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1841500" algn="l"/>
              </a:tabLst>
            </a:pPr>
            <a:r>
              <a:rPr lang="ru-RU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●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Шалютина М.Б. – начальник отдела по воспитательной работе с молодежью.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R="0" lvl="0" indent="358775" algn="just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1500" algn="l"/>
              </a:tabLst>
            </a:pPr>
            <a:r>
              <a:rPr kumimoji="0" lang="ru-RU" altLang="zh-CN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Экспертной комиссией было отобрано 184 лучших средства ЗОЖ:</a:t>
            </a:r>
            <a:r>
              <a:rPr kumimoji="0" lang="ru-RU" altLang="zh-CN" sz="20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kumimoji="0" lang="ru-RU" altLang="zh-CN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(155 работ</a:t>
            </a:r>
            <a:r>
              <a:rPr kumimoji="0" lang="ru-RU" altLang="zh-CN" sz="20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zh-CN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лечебного факультета, 29 работ ФПИГ), изготовленных на высоком дизайнерском, художественном и профессиональном уровнях и отличающихся креативным подходом по их выполнению.</a:t>
            </a: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COVID-19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4630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8686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6220" y="6156895"/>
            <a:ext cx="360040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«Остановите распространение»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Борсук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И.Д./21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46700" y="5580831"/>
            <a:ext cx="432048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«Рекомендации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 профилактике»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Коляда А.И./22 гр.</a:t>
            </a:r>
          </a:p>
        </p:txBody>
      </p:sp>
      <p:pic>
        <p:nvPicPr>
          <p:cNvPr id="15362" name="Picture 2" descr="D:\Фото для альбома конкурс 2020\ЛФ\Плакаты\Covid-19\2 м. 21 гр. Борсук И.Д. - Остановите распространение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1620391"/>
            <a:ext cx="3600400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363" name="Picture 3" descr="D:\Фото для альбома конкурс 2020\ЛФ\Плакаты\Covid-19\3 м. 22 гр. Коляда А.И. - Рекомендации по профилактике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6700" y="1620391"/>
            <a:ext cx="4353058" cy="367240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«ВОЗДЕЙСТВИЕ ЙОГИ»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2204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42244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010996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868863"/>
            <a:ext cx="3312368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«Йога –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разговор с собой»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Градюшко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Я.В./6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6156895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«Положительная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энергия йоги»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Войтенко И.А./18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02884" y="5940871"/>
            <a:ext cx="3384376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«Забота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 своем теле»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Чуприс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В.А./7 гр.</a:t>
            </a:r>
          </a:p>
        </p:txBody>
      </p:sp>
      <p:pic>
        <p:nvPicPr>
          <p:cNvPr id="16386" name="Picture 2" descr="D:\Фото для альбома конкурс 2020\ЛФ\Плакаты\Воздействие йоги\1 м. 6 гр. Градюшко Я.В. - Йога - разговор с собой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1" y="1620391"/>
            <a:ext cx="3384375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387" name="Picture 3" descr="D:\Фото для альбома конкурс 2020\ЛФ\Плакаты\Воздействие йоги\2 м. 18 гр. Войтенко И.А. - Положительная энергия йоги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388" name="Picture 4" descr="D:\Фото для альбома конкурс 2020\ЛФ\Плакаты\Воздействие йоги\3 м. 7 гр. Чуприс В.А. - Забота о своём здоровье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2884" y="1620391"/>
            <a:ext cx="3402416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«АСАНЫ ЙОГИ»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14252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70636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155012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220791"/>
            <a:ext cx="3168352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«Польза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для жизни и тела»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Фомиченок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О.С./11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62524" y="5220791"/>
            <a:ext cx="316835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Keep calm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Кривцова А.А./14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18908" y="5220791"/>
            <a:ext cx="316835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«Йога – это…»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Гущеня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И.Ю./34 гр.</a:t>
            </a:r>
          </a:p>
        </p:txBody>
      </p:sp>
      <p:pic>
        <p:nvPicPr>
          <p:cNvPr id="17410" name="Picture 2" descr="D:\Фото для альбома конкурс 2020\ЛФ\Плакаты\Асаны йоги\1 м. 11 гр. Фомичёнок О.С. - Польза для жизни и тела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3168352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411" name="Picture 3" descr="D:\Фото для альбома конкурс 2020\ЛФ\Плакаты\Асаны йоги\2 м. 14 гр. Кривцова А.А. - Keep calm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524" y="1620391"/>
            <a:ext cx="3168352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412" name="Picture 4" descr="D:\Фото для альбома конкурс 2020\ЛФ\Плакаты\Асаны йоги\3 м. 34 гр. Гущеня И.Ю. - Йога - это...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908" y="1620391"/>
            <a:ext cx="3168352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«МЕДИТАЦИЯ»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2244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46300" y="6300911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«Спокойствие»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Молчанская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А.Д./10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70836" y="6300911"/>
            <a:ext cx="2592288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«Почему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стоит начать?»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Петрова Д.С./18 гр.</a:t>
            </a:r>
          </a:p>
        </p:txBody>
      </p:sp>
      <p:pic>
        <p:nvPicPr>
          <p:cNvPr id="18434" name="Picture 2" descr="D:\Фото для альбома конкурс 2020\ЛФ\Плакаты\Медитация\1 м. 10 гр. Молчанская А.Д. - Спокойствие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1620391"/>
            <a:ext cx="4320480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435" name="Picture 3" descr="D:\Фото для альбома конкурс 2020\ЛФ\Плакаты\Медитация\1 м. 18 гр. Петрова Д.С. - Почему стоит начать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780" y="1620391"/>
            <a:ext cx="3575758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«ТЕРАПИИ»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2244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972319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220791"/>
            <a:ext cx="295232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«Сила искусства»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Черняк Е.А./26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6876975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«Трэвел»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Новикова В.В./27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34932" y="5220791"/>
            <a:ext cx="2952328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«Музыко- и цветотерапия»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Шебела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Е.Ю./6 гр.</a:t>
            </a:r>
          </a:p>
        </p:txBody>
      </p:sp>
      <p:pic>
        <p:nvPicPr>
          <p:cNvPr id="19458" name="Picture 2" descr="D:\Фото для альбома конкурс 2020\ЛФ\Плакаты\Терапии\1 м. 26 гр. Черняк Е.А. - Сила искусства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978101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459" name="Picture 3" descr="D:\Фото для альбома конкурс 2020\ЛФ\Плакаты\Терапии\2 м. 9 гр. Богдан А.А. - Время путешествовать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404367"/>
            <a:ext cx="2880320" cy="22322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460" name="Picture 4" descr="D:\Фото для альбома конкурс 2020\ЛФ\Плакаты\Терапии\2 м. 27 гр. Новикова В.В. - Трэвел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4644727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461" name="Picture 5" descr="D:\Фото для альбома конкурс 2020\ЛФ\Плакаты\Терапии\3 м. 6 гр. Шебела Е.Ю. - Музыко- и цветотерапия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4932" y="1620391"/>
            <a:ext cx="2940139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TextBox 14"/>
          <p:cNvSpPr txBox="1"/>
          <p:nvPr/>
        </p:nvSpPr>
        <p:spPr>
          <a:xfrm>
            <a:off x="3906540" y="3708623"/>
            <a:ext cx="2880320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«Время путешествия»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Богнат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А.А./9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«ЭКОЛОГИЯ»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6372919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«Озелени жизнь»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Пархимович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М.А./28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220791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«Изменения климата»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Сныткова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А.Ю./26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5220791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«Пластик - монстр»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Глех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Е.В./2 гр.</a:t>
            </a:r>
          </a:p>
        </p:txBody>
      </p:sp>
      <p:pic>
        <p:nvPicPr>
          <p:cNvPr id="20482" name="Picture 2" descr="D:\Фото для альбома конкурс 2020\ЛФ\Плакаты\Экология\1 м. 28 гр. Пархимович М.А. - Озелени жизнь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914682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483" name="Picture 3" descr="D:\Фото для альбома конкурс 2020\ЛФ\Плакаты\Экология\2 м. 26 гр. Сныткова А.Ю. - Изменения климата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484" name="Picture 4" descr="D:\Фото для альбома конкурс 2020\ЛФ\Плакаты\Экология\3 м. 2гр. Глех Е.В. - Пластик - монстр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78367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ЛУЧШИЙ ПЛАКАТ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«3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2244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6156895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«Безопасность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врача и пациента»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Сорока А.В./32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26" name="Picture 2" descr="D:\Фото для альбома конкурс 2020\ЛФ\Плакаты\3Д\1 м. 32 гр. Сорока А.В. - Безопасность врача и пациента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6500" y="1620391"/>
            <a:ext cx="3600400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458268" y="180231"/>
            <a:ext cx="8928992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«ВЛИЯНИЕ БАНИ НА ЧЕЛОВЕКА»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148" y="252239"/>
            <a:ext cx="1368152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4630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78686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6220" y="6156895"/>
            <a:ext cx="360040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«Баня –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это здорово!»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Гречихо Е.В./10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78748" y="6156895"/>
            <a:ext cx="3456384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«Баня»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Толстая Е.Ю./29 гр.</a:t>
            </a:r>
          </a:p>
        </p:txBody>
      </p:sp>
      <p:pic>
        <p:nvPicPr>
          <p:cNvPr id="2050" name="Picture 2" descr="D:\Фото для альбома конкурс 2020\ЛФ\Плакаты\Влияние бани на человека\1 м. 10 гр. Гречихо Е.В. - Баня - это здорово!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1620391"/>
            <a:ext cx="3600400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1" name="Picture 3" descr="D:\Фото для альбома конкурс 2020\ЛФ\Плакаты\Влияние бани на человека\2 м. 29 гр. Толстая Е.Ю. - Баня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6700" y="1620391"/>
            <a:ext cx="4290752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«ИНФЕКЦИИ»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2244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220791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«ИППП»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Седов А.Н./34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220791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«Кишечные инфекции»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Комлева В.А./26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6228903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«Профилактика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микозов стоп»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Грабко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М.Д./17 гр.</a:t>
            </a:r>
          </a:p>
        </p:txBody>
      </p:sp>
      <p:pic>
        <p:nvPicPr>
          <p:cNvPr id="3074" name="Picture 2" descr="D:\Фото для альбома конкурс 2020\ЛФ\Плакаты\Инфекции\1 м. 34 гр. Седов А.Н. - ИППП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1" y="1620391"/>
            <a:ext cx="2880319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5" name="Picture 3" descr="D:\Фото для альбома конкурс 2020\ЛФ\Плакаты\Инфекции\2 м. 26 гр. Комлева В.А. - Кишечные инфекции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1" y="162039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6" name="Picture 4" descr="D:\Фото для альбома конкурс 2020\ЛФ\Плакаты\Инфекции\3 м. 17 гр. Грабко М.Д. - Профилактика микозов стоп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«ЗДОРОВОЕ ТЕЛО»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8228" y="252239"/>
            <a:ext cx="1584176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14252" y="900311"/>
            <a:ext cx="1368152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14652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6948983"/>
            <a:ext cx="3312368" cy="53860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«Полезные замены»</a:t>
            </a:r>
          </a:p>
          <a:p>
            <a:pPr algn="ctr"/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Лемех Я.А./10 гр.</a:t>
            </a:r>
            <a:endParaRPr lang="ru-RU" sz="13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220791"/>
            <a:ext cx="3024336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«Д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витамин»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Рагель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Д.И./14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0916" y="5220791"/>
            <a:ext cx="3096344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«Рациональное питание»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Урбан А.С./21 гр.</a:t>
            </a:r>
          </a:p>
        </p:txBody>
      </p:sp>
      <p:pic>
        <p:nvPicPr>
          <p:cNvPr id="4098" name="Picture 2" descr="D:\Фото для альбома конкурс 2020\ЛФ\Плакаты\Здоровое тело\1 м. 10 гр. Лемех Я.А. - Полезные замены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4428703"/>
            <a:ext cx="3312368" cy="25202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099" name="Picture 3" descr="D:\Фото для альбома конкурс 2020\ЛФ\Плакаты\Здоровое тело\1 м.6 гр.  Василёнок В.Д. - Избыточная масса тела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332359"/>
            <a:ext cx="3312368" cy="25922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100" name="Picture 4" descr="D:\Фото для альбома конкурс 2020\ЛФ\Плакаты\Здоровое тело\2 м. 14 гр. Рагель Д.И. - Д3 витамин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3096343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101" name="Picture 5" descr="D:\Фото для альбома конкурс 2020\ЛФ\Плакаты\Здоровое тело\3 м. 21 гр. Урбан А.С. - Рациональное питание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0916" y="1620391"/>
            <a:ext cx="3096344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TextBox 14"/>
          <p:cNvSpPr txBox="1"/>
          <p:nvPr/>
        </p:nvSpPr>
        <p:spPr>
          <a:xfrm>
            <a:off x="306140" y="3852639"/>
            <a:ext cx="3312368" cy="50270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«Избыточная масса тела»</a:t>
            </a:r>
          </a:p>
          <a:p>
            <a:pPr algn="ctr">
              <a:lnSpc>
                <a:spcPts val="1600"/>
              </a:lnSpc>
            </a:pPr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Василенок Д.Д./6 гр.</a:t>
            </a:r>
            <a:endParaRPr lang="ru-RU" sz="13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3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026220" y="180232"/>
            <a:ext cx="8640960" cy="140038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Итоги проведения </a:t>
            </a:r>
          </a:p>
          <a:p>
            <a:pPr algn="ctr">
              <a:lnSpc>
                <a:spcPts val="3400"/>
              </a:lnSpc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XLVI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(46-ого) смотра-конкурса</a:t>
            </a:r>
          </a:p>
          <a:p>
            <a:pPr algn="ctr">
              <a:lnSpc>
                <a:spcPts val="3400"/>
              </a:lnSpc>
            </a:pP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«Образ жизни, здоровье и успех»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46298" y="1692402"/>
          <a:ext cx="7200801" cy="5775939"/>
        </p:xfrm>
        <a:graphic>
          <a:graphicData uri="http://schemas.openxmlformats.org/drawingml/2006/table">
            <a:tbl>
              <a:tblPr/>
              <a:tblGrid>
                <a:gridCol w="504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1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6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9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16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 </a:t>
                      </a:r>
                      <a:r>
                        <a:rPr lang="ru-RU" sz="1200" b="1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</a:t>
                      </a: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ru-RU" sz="1200" b="1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Формы средств ФЗОЖ ФПИГ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ИТОГО проектов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(шт.)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ИТОГО студентов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(чел.)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26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Видео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26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Санбюллетень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26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Плакат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26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Памятка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49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Брошюра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36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Буклет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08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Макет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08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Фотофокус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981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Календарь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944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ИТОГО</a:t>
                      </a:r>
                    </a:p>
                  </a:txBody>
                  <a:tcPr marL="48920" marR="48920" marT="24913" marB="2491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</a:t>
                      </a:r>
                    </a:p>
                  </a:txBody>
                  <a:tcPr marL="48920" marR="48920" marT="24913" marB="2491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33</a:t>
                      </a:r>
                    </a:p>
                  </a:txBody>
                  <a:tcPr marL="48920" marR="48920" marT="24913" marB="2491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8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 п/п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Формы </a:t>
                      </a: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средств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ФЗОЖ  ЛФ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ИТОГО проектов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(шт.)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ИТОГО студентов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(чел.)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9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Видео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3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Мультимедийная презентация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8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Интерактивная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презентация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9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Санбюллетень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9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Плакат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9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Памятка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9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Буклет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9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Брошюра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9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Макет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9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Игра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9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Календарь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9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Листовка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48920" marR="489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5880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ИТОГО</a:t>
                      </a:r>
                    </a:p>
                  </a:txBody>
                  <a:tcPr marL="48920" marR="48920" marT="24913" marB="2491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155</a:t>
                      </a:r>
                    </a:p>
                  </a:txBody>
                  <a:tcPr marL="48920" marR="48920" marT="24913" marB="2491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184</a:t>
                      </a:r>
                    </a:p>
                  </a:txBody>
                  <a:tcPr marL="48920" marR="48920" marT="24913" marB="2491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026220" y="180231"/>
            <a:ext cx="8640960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«НИКОТИНОВАЯ ЗАВИСИМОСТЬ»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019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06340" y="147637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46900" y="147637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14252" y="6588943"/>
            <a:ext cx="295232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«Выбор за тобой»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Васильева А.Г./34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98828" y="6588943"/>
            <a:ext cx="2736304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«Мэрлин Монро»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Чайко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А.Д./22 гр.</a:t>
            </a:r>
          </a:p>
        </p:txBody>
      </p:sp>
      <p:pic>
        <p:nvPicPr>
          <p:cNvPr id="1026" name="Picture 2" descr="D:\Фото для альбома конкурс 2020\ЛФ\Плакаты\Никотиновая зависимость\1  м. 34 гр. Васильева А.Г. - Выбор за тобой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1980431"/>
            <a:ext cx="3600400" cy="39604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7" name="Picture 3" descr="D:\Фото для альбома конкурс 2020\ЛФ\Плакаты\Никотиновая зависимость\2 м. Чайко А.Д. - Мэрлин Монро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780" y="1980431"/>
            <a:ext cx="3600401" cy="39604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«АЛКОГОЛЬНАЯ ЗАВИСИМОСТЬ»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78348" y="1404367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46900" y="1404367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14252" y="6300911"/>
            <a:ext cx="3024336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«Задумайся!»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Зданович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Н.А./15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98828" y="6372919"/>
            <a:ext cx="280831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«Тебя ждут дома!»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Журавлева А.А./11 гр</a:t>
            </a:r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.</a:t>
            </a:r>
          </a:p>
        </p:txBody>
      </p:sp>
      <p:pic>
        <p:nvPicPr>
          <p:cNvPr id="2050" name="Picture 2" descr="D:\Фото для альбома конкурс 2020\ЛФ\Плакаты\Алкогольная зависимость\1 м. 15 гр. Зданович Н.А. - Задумайся!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1908423"/>
            <a:ext cx="3600400" cy="40324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1" name="Picture 3" descr="D:\Фото для альбома конкурс 2020\ЛФ\Плакаты\Алкогольная зависимость\3 м. 11 гр. Журавлёва А.А. - тебя ждут дома!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780" y="1908423"/>
            <a:ext cx="3600400" cy="40324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«ИНТЕРНЕТ - ЗАВИСИМОСТЬ»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58268" y="147637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86660" y="147637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47637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148" y="5796855"/>
            <a:ext cx="3456384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«Интернет - паутина»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Вопрючкова В.С./11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66580" y="6156895"/>
            <a:ext cx="2808312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«Живи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реальной жизнью»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Воскресенская К.А./22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6228903"/>
            <a:ext cx="2880320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«Не дай свести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себя с ума»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Тишалович А.С./11 гр.</a:t>
            </a:r>
          </a:p>
        </p:txBody>
      </p:sp>
      <p:pic>
        <p:nvPicPr>
          <p:cNvPr id="3074" name="Picture 2" descr="D:\Фото для альбома конкурс 2020\ЛФ\Плакаты\Интернет-зависимость\1 м. 11 гр. Вопрючкова В.С. - Интернет-паутина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2340471"/>
            <a:ext cx="360040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5" name="Picture 3" descr="D:\Фото для альбома конкурс 2020\ЛФ\Плакаты\Интернет-зависимость\2 м. 22 гр. Воскресенская К.А. - Живи реальной жизнью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6580" y="2340471"/>
            <a:ext cx="2842621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6" name="Picture 4" descr="D:\Фото для альбома конкурс 2020\ЛФ\Плакаты\Интернет-зависимость\3 м. 11 гр. Тишалович А.С. - Не дай свети тебя с ума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2340471"/>
            <a:ext cx="2875608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«ДЕТСКИЕ»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42244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010996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220791"/>
            <a:ext cx="324036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«Донор»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Климентьева Е.А./32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6156895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«Берегите зубы!»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Жук К.А./6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46900" y="5220791"/>
            <a:ext cx="324036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«Зубы»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Невейкова И.В./34 гр</a:t>
            </a:r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.</a:t>
            </a:r>
          </a:p>
        </p:txBody>
      </p:sp>
      <p:pic>
        <p:nvPicPr>
          <p:cNvPr id="4098" name="Picture 2" descr="D:\Фото для альбома конкурс 2020\ЛФ\Плакаты\Детские\1 м. 32 гр. Климентьева Е.А. - Донор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324036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099" name="Picture 3" descr="D:\Фото для альбома конкурс 2020\ЛФ\Плакаты\Детские\2 м. 6 гр. Жук К.А. - Берегите зубы!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100" name="Picture 4" descr="D:\Фото для альбома конкурс 2020\ЛФ\Плакаты\Детские\3 м. 34 гр. Невейкова И.В. - Зубы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6900" y="1620391"/>
            <a:ext cx="324036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ПЛАКАТЫ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«СЕМЕЙНЫЕ»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4630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0694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6220" y="5940871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«Стресс»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Геращенко М.С./9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6860" y="5940871"/>
            <a:ext cx="2952328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«Эмоциональное выгорание»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Спець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Е.Г./26 гр.</a:t>
            </a:r>
          </a:p>
        </p:txBody>
      </p:sp>
      <p:pic>
        <p:nvPicPr>
          <p:cNvPr id="5122" name="Picture 2" descr="D:\Фото для альбома конкурс 2020\ЛФ\Плакаты\Семейные\1 м. 9 гр. Геращенко М.С. - Стресс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1" y="1620392"/>
            <a:ext cx="4320480" cy="360039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3" name="Picture 3" descr="D:\Фото для альбома конкурс 2020\ЛФ\Плакаты\Семейные\2 м. 26 гр. Спець Е.Г. - Эмоциональное выгорание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780" y="1620391"/>
            <a:ext cx="4320133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ПАМЯТКИ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«ЧЕЛОВЕК»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6660951"/>
            <a:ext cx="3024336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«Эмоциональное выгорание медиков»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Щукина И.С./5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62524" y="6660951"/>
            <a:ext cx="3168352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«Формирование ЗОЖ</a:t>
            </a:r>
          </a:p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 студентов»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Ракицкий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А.Ю./31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0916" y="6660951"/>
            <a:ext cx="3096344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«Роль воды </a:t>
            </a:r>
          </a:p>
          <a:p>
            <a:pPr algn="ctr">
              <a:lnSpc>
                <a:spcPts val="1800"/>
              </a:lnSpc>
            </a:pPr>
            <a:r>
              <a:rPr lang="ru-RU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организме человека»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Орищенко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Д.В./29 гр.</a:t>
            </a:r>
          </a:p>
        </p:txBody>
      </p:sp>
      <p:pic>
        <p:nvPicPr>
          <p:cNvPr id="6147" name="Picture 3" descr="D:\Фото для альбома конкурс 2020\ЛФ\Памятки\Человек\1 м. 5 гр. Щукина И.С. - Эмоциональное выгорание медицинского персонала\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2284" y="3060551"/>
            <a:ext cx="1728192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48" name="Picture 4" descr="D:\Фото для альбома конкурс 2020\ЛФ\Памятки\Человек\2 м. 31 гр. Ракицкий А.Ю. - Формирование ЗОЖ у студентов\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49" name="Picture 5" descr="D:\Фото для альбома конкурс 2020\ЛФ\Памятки\Человек\2 м. 31 гр. Ракицкий А.Ю. - Формирование ЗОЖ у студентов\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4500711"/>
            <a:ext cx="28661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50" name="Picture 6" descr="D:\Фото для альбома конкурс 2020\ЛФ\Памятки\Человек\3 м. 29 гр. Орищенко Д.В. - Роль воды в организме человека\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51" name="Picture 7" descr="D:\Фото для альбома конкурс 2020\ЛФ\Памятки\Человек\3 м. 29 гр. Орищенко Д.В. - Роль воды в организме человека\2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450071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46" name="Picture 2" descr="D:\Фото для альбома конкурс 2020\ЛФ\Памятки\Человек\1 м. 5 гр. Щукина И.С. - Эмоциональное выгорание медицинского персонала\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1728192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ПАМЯТКИ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«ЗАБОЛЕВАНИЯ»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6220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794972" y="972319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132" y="6660951"/>
            <a:ext cx="3096344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«Осторожно, </a:t>
            </a:r>
            <a:r>
              <a:rPr lang="en-US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covid-19</a:t>
            </a:r>
            <a:r>
              <a:rPr lang="ru-RU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!»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Савенко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Е.А./32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62524" y="6660951"/>
            <a:ext cx="3168352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«Профилактика рака</a:t>
            </a:r>
          </a:p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молочной железы»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Щербо Д.Н./29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6948983"/>
            <a:ext cx="288032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«Осторожно, грипп!»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Литвинов А.С./21 гр.</a:t>
            </a:r>
          </a:p>
        </p:txBody>
      </p:sp>
      <p:pic>
        <p:nvPicPr>
          <p:cNvPr id="7170" name="Picture 2" descr="D:\Фото для альбома конкурс 2020\ЛФ\Памятки\Заболевания\1 м. 32 гр. Савенко Е.А. - Осторожно, Covid-19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302683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171" name="Picture 3" descr="D:\Фото для альбома конкурс 2020\ЛФ\Памятки\Заболевания\1 м. 32 гр. Савенко Е.А. - Осторожно, Covid-19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4500711"/>
            <a:ext cx="2970436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172" name="Picture 4" descr="D:\Фото для альбома конкурс 2020\ЛФ\Памятки\Заболевания\2 м. 29 гр. Щербо Д.Н. - Профилактика рака молочной железы\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173" name="Picture 5" descr="D:\Фото для альбома конкурс 2020\ЛФ\Памятки\Заболевания\2 м. 29 гр. Щербо Д.Н. - Профилактика рака молочной железы\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450071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175" name="Picture 7" descr="D:\Фото для альбома конкурс 2020\ЛФ\Памятки\Заболевания\3 м. 33 гр. Королева Е.В. - Осторожно, инсульт!\2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988" y="2556495"/>
            <a:ext cx="2464280" cy="17281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176" name="Picture 8" descr="D:\Фото для альбома конкурс 2020\ЛФ\Памятки\Заболевания\3 м. 21 гр. Литвинов А.С. - Осторожно, грипп!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4788743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174" name="Picture 6" descr="D:\Фото для альбома конкурс 2020\ЛФ\Памятки\Заболевания\3 м. 33 гр. Королева Е.В. - Осторожно, инсульт!\1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4892" y="1404367"/>
            <a:ext cx="2880320" cy="17281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4" name="TextBox 23"/>
          <p:cNvSpPr txBox="1"/>
          <p:nvPr/>
        </p:nvSpPr>
        <p:spPr>
          <a:xfrm>
            <a:off x="7290916" y="4140671"/>
            <a:ext cx="3096344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«Осторожно, инсульт!»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Королева Е.В./33 гр.</a:t>
            </a: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ПАМЯТКИ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«ИНТЕРЕСНЫЕ ТЕМЫ»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2204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6660951"/>
            <a:ext cx="2880320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«Принципы ухода </a:t>
            </a:r>
          </a:p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 кожей»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Бородина Е.С./32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6876975"/>
            <a:ext cx="288032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«Анималотерапия»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Прудникович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К.В./28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6228903"/>
            <a:ext cx="2880320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«Влияние магнитных бурь»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Мисюро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Е.К./26 гр.</a:t>
            </a:r>
          </a:p>
        </p:txBody>
      </p:sp>
      <p:pic>
        <p:nvPicPr>
          <p:cNvPr id="8194" name="Picture 2" descr="D:\Фото для альбома конкурс 2020\ЛФ\Памятки\Интересные темы\1 м. 32 гр. Бородина Е.С. - Принципы ухода за кожей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195" name="Picture 3" descr="D:\Фото для альбома конкурс 2020\ЛФ\Памятки\Интересные темы\1 м. 32 гр. Бородина Е.С. - Принципы ухода за кожей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4500711"/>
            <a:ext cx="287479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196" name="Picture 4" descr="D:\Фото для альбома конкурс 2020\ЛФ\Памятки\Интересные темы\2 м. 28 гр. Прудникович К.В. - Анималотерапия\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197" name="Picture 5" descr="D:\Фото для альбома конкурс 2020\ЛФ\Памятки\Интересные темы\2 м. 28 гр. Прудникович К.В. - Анималотерапия\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450071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198" name="Picture 6" descr="D:\Фото для альбома конкурс 2020\ЛФ\Памятки\Интересные темы\3 м. 26 гр. Мисюро Е.К. - Влияние магнитных бурь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67968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БУКЛЕТЫ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«КРАСОТА И ЗДОРОВЬЕ»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180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0634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4690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6220" y="6876975"/>
            <a:ext cx="36004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«Вечная красота кожи»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Рандицкая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Э.А./33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6780" y="6876975"/>
            <a:ext cx="36004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«Витамины и красота»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Трестьян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В.О,/32 гр.</a:t>
            </a:r>
          </a:p>
        </p:txBody>
      </p:sp>
      <p:pic>
        <p:nvPicPr>
          <p:cNvPr id="9218" name="Picture 2" descr="D:\Фото для альбома конкурс 2020\ЛФ\Буклеты\Красота и здоровье\1 м. 33 гр. Рандицкая Э.А. - Вечная красота кожи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1620391"/>
            <a:ext cx="360040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219" name="Picture 3" descr="D:\Фото для альбома конкурс 2020\ЛФ\Буклеты\Красота и здоровье\1 м. 33 гр. Рандицкая Э.А. - Вечная красота кожи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4500711"/>
            <a:ext cx="360040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220" name="Picture 4" descr="D:\Фото для альбома конкурс 2020\ЛФ\Буклеты\Красота и здоровье\2 м. 32 гр. Трестьян В.О. -Витамины и красота\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780" y="1620391"/>
            <a:ext cx="360040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221" name="Picture 5" descr="D:\Фото для альбома конкурс 2020\ЛФ\Буклеты\Красота и здоровье\2 м. 32 гр. Трестьян В.О. -Витамины и красота\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780" y="4500711"/>
            <a:ext cx="3605116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БУКЛЕТЫ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«ЗДОРОВЫЕ ЗУБЫ»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0634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4690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6220" y="6804967"/>
            <a:ext cx="36004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«Берегите зубы!»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Лукьянов Д.С./26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6780" y="6804967"/>
            <a:ext cx="36004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«Уход за зубами»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Кузуб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И.Ю./13 гр.</a:t>
            </a:r>
          </a:p>
        </p:txBody>
      </p:sp>
      <p:pic>
        <p:nvPicPr>
          <p:cNvPr id="10242" name="Picture 2" descr="D:\Фото для альбома конкурс 2020\ЛФ\Буклеты\Здоровые зубы\1 м. 26 гр. Лукьянов Д.С. - Берегите зубы!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1620391"/>
            <a:ext cx="360040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3" name="Picture 3" descr="D:\Фото для альбома конкурс 2020\ЛФ\Буклеты\Здоровые зубы\1 м. 26 гр. Лукьянов Д.С. - Берегите зубы!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4428703"/>
            <a:ext cx="3600400" cy="22322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4" name="Picture 4" descr="D:\Фото для альбома конкурс 2020\ЛФ\Буклеты\Здоровые зубы\2 м. 13 гр. Кузуб И.Ю. - Уход за зубами\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780" y="1620391"/>
            <a:ext cx="360040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5" name="Picture 5" descr="D:\Фото для альбома конкурс 2020\ЛФ\Буклеты\Здоровые зубы\2 м. 13 гр. Кузуб И.Ю. - Уход за зубами\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780" y="4500711"/>
            <a:ext cx="360040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3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26220" y="1260364"/>
          <a:ext cx="8640960" cy="6134753"/>
        </p:xfrm>
        <a:graphic>
          <a:graphicData uri="http://schemas.openxmlformats.org/drawingml/2006/table">
            <a:tbl>
              <a:tblPr/>
              <a:tblGrid>
                <a:gridCol w="5663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389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Темы работ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ФПИГ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ЛФ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Аборт и его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последствия.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Алкоголь – враг здоровья, труда и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быта.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Беременные и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кормящие.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Воспитание здорового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ребенка.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Домашняя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аптечка.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Донорство – гуманный долг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каждого.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Болезни и их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профилактика.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87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ЗОЖ, его основные компоненты и пути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формирования.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Избыточная масса тела как фактор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риска.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Инфекции передающиеся половым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путем.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87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Кожа как защитный медико-биологический барьер и уход за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ней.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687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Компьютер и его влияние на здоровье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человека.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Курение стоит дороже, чем Вы думаете!?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687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Наркомания, токсикомания и их трагические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последствия.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687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Нервные расстройства как медико-социальная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проблема.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Питьевая вода и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здоровье.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687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Профилактика онкологических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заболеваний.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687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Профилактика стоматологических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заболеваний.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687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Профилактика сердечно-сосудистых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заболеваний.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687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Рациональное питание как фактор предупреждения заболеваний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ЖКТ.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Рекомендации по сохранению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зрения.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Самолечение,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вакцинация.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СПИД.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Суицид: причины и меры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предупреждения.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Терапии и их воздействие на человека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4687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Физкультура, спорт, активный отдых и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здоровье.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Человек, биоритмы,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долголетие.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Электронные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сигареты.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389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Экология – радиация, жизнь, </a:t>
                      </a:r>
                      <a:r>
                        <a:rPr lang="ru-RU" sz="12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здоровье.</a:t>
                      </a:r>
                      <a:endParaRPr lang="ru-RU" sz="12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87994">
                <a:tc>
                  <a:txBody>
                    <a:bodyPr/>
                    <a:lstStyle/>
                    <a:p>
                      <a:pPr marL="0" indent="358775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Всего: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29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155</a:t>
                      </a:r>
                    </a:p>
                  </a:txBody>
                  <a:tcPr marL="33209" marR="3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26220" y="180232"/>
            <a:ext cx="8640960" cy="9425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Итоги проведения </a:t>
            </a:r>
          </a:p>
          <a:p>
            <a:pPr algn="ctr">
              <a:lnSpc>
                <a:spcPts val="2200"/>
              </a:lnSpc>
            </a:pP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XLVI </a:t>
            </a: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(46-ого) смотра-конкурса</a:t>
            </a:r>
          </a:p>
          <a:p>
            <a:pPr algn="ctr">
              <a:lnSpc>
                <a:spcPts val="2200"/>
              </a:lnSpc>
            </a:pP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«Образ жизни, здоровье и успех»</a:t>
            </a:r>
            <a:endParaRPr lang="ru-R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ЛУЧШИЙ БУКЛЕТ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«3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02484" y="5868863"/>
            <a:ext cx="3888432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«Медитация </a:t>
            </a:r>
          </a:p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ее сила воздействия»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Драгун Т.В./32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1266" name="Picture 2" descr="D:\Фото для альбома конкурс 2020\ЛФ\Буклеты\3Д\1 м. 32 гр. Драгун Т.В. - Медитация и её сила воздействия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4320480" cy="360039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67" name="Picture 3" descr="D:\Фото для альбома конкурс 2020\ЛФ\Буклеты\3Д\1 м. 32 гр. Драгун Т.В. - Медитация и её сила воздействия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780" y="1620391"/>
            <a:ext cx="4320480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БУКЛЕТЫ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«ДЕТИ – НАШЕ СЧАСТЬЕ»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172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6876975"/>
            <a:ext cx="288032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«Право на жизнь»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Савенок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Ю.Н./30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0516" y="6876975"/>
            <a:ext cx="3312368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«Я люблю тебя, мама!»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Блохина Е.А./26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6876975"/>
            <a:ext cx="288032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«Сохрани зрение!»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Илькевич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О.С./12 гр.</a:t>
            </a:r>
          </a:p>
        </p:txBody>
      </p:sp>
      <p:pic>
        <p:nvPicPr>
          <p:cNvPr id="12290" name="Picture 2" descr="D:\Фото для альбома конкурс 2020\ЛФ\Буклеты\Дети - наше счатье\1 м. 30 гр. Савенок Ю.Н. - Право на жизнь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291" name="Picture 3" descr="D:\Фото для альбома конкурс 2020\ЛФ\Буклеты\Дети - наше счатье\1 м. 30 гр. Савенок Ю.Н. - Право на жизнь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4500711"/>
            <a:ext cx="2932682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292" name="Picture 4" descr="D:\Фото для альбома конкурс 2020\ЛФ\Буклеты\Дети - наше счатье\2 м. 26 гр. Блохина Е.А. - Я люблю тебя, мама!\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293" name="Picture 5" descr="D:\Фото для альбома конкурс 2020\ЛФ\Буклеты\Дети - наше счатье\2 м. 26 гр. Блохина Е.А. - Я люблю тебя, мама!\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450071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294" name="Picture 6" descr="D:\Фото для альбома конкурс 2020\ЛФ\Буклеты\Дети - наше счатье\3 м. 12 гр. Илькевич О.С. - Сохрани зрение!\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295" name="Picture 7" descr="D:\Фото для альбома конкурс 2020\ЛФ\Буклеты\Дети - наше счатье\3 м. 12 гр. Илькевич О.С. - Сохрани зрение!\2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4500711"/>
            <a:ext cx="2880319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БУКЛЕТЫ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«ЗДОРОВЬЕ НЕРВНОЙ СИСТЕМЫ»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404367"/>
            <a:ext cx="1440160" cy="28803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404367"/>
            <a:ext cx="1440160" cy="28803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404367"/>
            <a:ext cx="1440160" cy="28803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6876975"/>
            <a:ext cx="3024336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«Скажи стрессу нет!»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Синцова О.В./34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6732959"/>
            <a:ext cx="2880320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«Эмоциональное выгорание»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Ковалева Е.В./2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6732959"/>
            <a:ext cx="2880320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«Профилактика суицидов»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Коротыш А.А./12 гр.</a:t>
            </a:r>
          </a:p>
        </p:txBody>
      </p:sp>
      <p:pic>
        <p:nvPicPr>
          <p:cNvPr id="13314" name="Picture 2" descr="D:\Фото для альбома конкурс 2020\ЛФ\Буклеты\Здоровье нервной системы\1 м. 34 гр. Синцова О.В. - Скажи стрессу нет!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92399"/>
            <a:ext cx="2880320" cy="20882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315" name="Picture 3" descr="D:\Фото для альбома конкурс 2020\ЛФ\Буклеты\Здоровье нервной системы\1 м. 34 гр. Синцова О.В. - Скажи стрессу нет!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4500711"/>
            <a:ext cx="2880320" cy="21605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316" name="Picture 4" descr="D:\Фото для альбома конкурс 2020\ЛФ\Буклеты\Здоровье нервной системы\2 м. 2 гр. Ковалёва Е.В. - Эмоциональное выгорание\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92400"/>
            <a:ext cx="2880320" cy="20882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317" name="Picture 5" descr="D:\Фото для альбома конкурс 2020\ЛФ\Буклеты\Здоровье нервной системы\2 м. 2 гр. Ковалёва Е.В. - Эмоциональное выгорание\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1" y="4500711"/>
            <a:ext cx="2880319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318" name="Picture 6" descr="D:\Фото для альбома конкурс 2020\ЛФ\Буклеты\Здоровье нервной системы\3 м. 12 гр. Коротыш А.А. - Профилактика суицидов\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92399"/>
            <a:ext cx="2854629" cy="20882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319" name="Picture 7" descr="D:\Фото для альбома конкурс 2020\ЛФ\Буклеты\Здоровье нервной системы\3 м. 12 гр. Коротыш А.А. - Профилактика суицидов\2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4500710"/>
            <a:ext cx="2866630" cy="21602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БУКЛЕТЫ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«АКТУАЛЬНЫЕ ТЕМЫ»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2204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0634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4690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6220" y="6876975"/>
            <a:ext cx="36004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«Донорство»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Круглик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А.А./15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6780" y="6876975"/>
            <a:ext cx="36004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«Короновирус»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Пентяк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О.И./33 гр.</a:t>
            </a:r>
          </a:p>
        </p:txBody>
      </p:sp>
      <p:pic>
        <p:nvPicPr>
          <p:cNvPr id="14338" name="Picture 2" descr="D:\Фото для альбома конкурс 2020\ЛФ\Буклеты\Актуальные темы\1 м. 15 гр. Круглик А.А. - Донорство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1620391"/>
            <a:ext cx="3600399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339" name="Picture 3" descr="D:\Фото для альбома конкурс 2020\ЛФ\Буклеты\Актуальные темы\1 м. 15 гр. Круглик А.А. - Донорство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4500711"/>
            <a:ext cx="360040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340" name="Picture 4" descr="D:\Фото для альбома конкурс 2020\ЛФ\Буклеты\Актуальные темы\2 м. 33 гр. Пентяк О.И. - Короновирус\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780" y="1620392"/>
            <a:ext cx="360040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341" name="Picture 5" descr="D:\Фото для альбома конкурс 2020\ЛФ\Буклеты\Актуальные темы\2 м. 33 гр. Пентяк О.И. - Короновирус\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780" y="4500712"/>
            <a:ext cx="3600399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026220" y="180231"/>
            <a:ext cx="936104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БУКЛЕТЫ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«ПУТЕШЕСТВИЕ – ЭТО ЖИЗНЬ»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148" y="324247"/>
            <a:ext cx="1296144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0634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4690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6220" y="6732959"/>
            <a:ext cx="3600400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«Восемь фактов</a:t>
            </a:r>
          </a:p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 путешествии»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Маленкова В.А./33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6780" y="6732959"/>
            <a:ext cx="3600400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«Трэвел</a:t>
            </a:r>
          </a:p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как релаксация»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Слипец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Р.В./12 гр.</a:t>
            </a:r>
          </a:p>
        </p:txBody>
      </p:sp>
      <p:pic>
        <p:nvPicPr>
          <p:cNvPr id="15362" name="Picture 2" descr="D:\Фото для альбома конкурс 2020\ЛФ\Буклеты\Путешествие - это жизнь\1 м. 33 гр. Маленкова В.А. - Восемь факторов о путешествии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1620391"/>
            <a:ext cx="3650008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363" name="Picture 3" descr="D:\Фото для альбома конкурс 2020\ЛФ\Буклеты\Путешествие - это жизнь\1 м. 33 гр. Маленкова В.А. - Восемь факторов о путешествии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4500711"/>
            <a:ext cx="3614068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364" name="Picture 4" descr="D:\Фото для альбома конкурс 2020\ЛФ\Буклеты\Путешествие - это жизнь\3 м. 12 гр. Слипец Р.В. - Трэвел как релаксация\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780" y="1620391"/>
            <a:ext cx="3599274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365" name="Picture 5" descr="D:\Фото для альбома конкурс 2020\ЛФ\Буклеты\Путешествие - это жизнь\3 м. 12 гр. Слипец Р.В. - Трэвел как релаксация\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780" y="4500711"/>
            <a:ext cx="360040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БУКЛЕТЫ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«ЙОГА»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6732959"/>
            <a:ext cx="288032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«Энергия для тела»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Заранкова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Ю.В./9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18508" y="6732959"/>
            <a:ext cx="3384376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«Йога для беременных»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Костюк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К.Р./33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6732959"/>
            <a:ext cx="288032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«Йога для тела»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Дубинова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А.П./3 гр.</a:t>
            </a:r>
          </a:p>
        </p:txBody>
      </p:sp>
      <p:pic>
        <p:nvPicPr>
          <p:cNvPr id="16386" name="Picture 2" descr="D:\Фото для альбома конкурс 2020\ЛФ\Буклеты\Йога\1 м. 9 гр. Заранкова Ю.В. - Энергия для тела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1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387" name="Picture 3" descr="D:\Фото для альбома конкурс 2020\ЛФ\Буклеты\Йога\1 м. 9 гр. Заранкова Ю.В. - Энергия для тела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4500711"/>
            <a:ext cx="2880319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388" name="Picture 4" descr="D:\Фото для альбома конкурс 2020\ЛФ\Буклеты\Йога\2 м. 33 гр. Костюг К.Р. - Йога для беременных\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1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389" name="Picture 5" descr="D:\Фото для альбома конкурс 2020\ЛФ\Буклеты\Йога\2 м. 33 гр. Костюг К.Р. - Йога для беременных\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450071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390" name="Picture 6" descr="D:\Фото для альбома конкурс 2020\ЛФ\Буклеты\Йога\3 м. 3 гр. Дубинова А.П. - Йога для тела\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391" name="Picture 7" descr="D:\Фото для альбома конкурс 2020\ЛФ\Буклеты\Йога\3 м. 3 гр. Дубинова А.П. - Йога для тела\2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450071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БУКЛЕТЫ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«ЗДОРОВЫЙ ЧЕЛОВЕК»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188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6732959"/>
            <a:ext cx="288032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«ЗОЖ»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Богнат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В.С./12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0516" y="6732959"/>
            <a:ext cx="3312368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«Активное долголетие»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Терлецкая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А.А./9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6732959"/>
            <a:ext cx="2880320" cy="7591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«Психогигиена взаимоотношений»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Щетинина П.Д./9 гр.</a:t>
            </a:r>
          </a:p>
        </p:txBody>
      </p:sp>
      <p:pic>
        <p:nvPicPr>
          <p:cNvPr id="17410" name="Picture 2" descr="D:\Фото для альбома конкурс 2020\ЛФ\Буклеты\Здоровый человек\1 м. 12 гр. Богнат В.С. - ЗОЖ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411" name="Picture 3" descr="D:\Фото для альбома конкурс 2020\ЛФ\Буклеты\Здоровый человек\1 м. 12 гр. Богнат В.С. - ЗОЖ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450071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412" name="Picture 4" descr="D:\Фото для альбома конкурс 2020\ЛФ\Буклеты\Здоровый человек\2 м. 9 гр. Терлецкая А.А. - Активное долголетие\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413" name="Picture 5" descr="D:\Фото для альбома конкурс 2020\ЛФ\Буклеты\Здоровый человек\2 м. 9 гр. Терлецкая А.А. - Активное долголетие\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1" y="450071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414" name="Picture 6" descr="D:\Фото для альбома конкурс 2020\ЛФ\Буклеты\Здоровый человек\3 м. 9 гр. Щетинина П.Д. - Психогигиена взаимоотношений\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415" name="Picture 7" descr="D:\Фото для альбома конкурс 2020\ЛФ\Буклеты\Здоровый человек\3 м. 9 гр. Щетинина П.Д. - Психогигиена взаимоотношений\2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450071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БРОШЮРЫ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«ЭКСКЛЮЗИВНЫЕ ТЕМЫ»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172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6732959"/>
            <a:ext cx="2880320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«Репродуктивные возможности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XXI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в.»</a:t>
            </a:r>
          </a:p>
          <a:p>
            <a:pPr algn="ctr">
              <a:lnSpc>
                <a:spcPts val="1800"/>
              </a:lnSpc>
            </a:pPr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Шабанова В.В./31 гр.</a:t>
            </a:r>
            <a:endParaRPr lang="ru-RU" sz="13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6732959"/>
            <a:ext cx="2880320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«Активная борьба </a:t>
            </a:r>
          </a:p>
          <a:p>
            <a:pPr algn="ctr"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 стрессом»</a:t>
            </a:r>
          </a:p>
          <a:p>
            <a:pPr algn="ctr">
              <a:lnSpc>
                <a:spcPts val="1800"/>
              </a:lnSpc>
            </a:pPr>
            <a:r>
              <a:rPr lang="ru-RU" sz="1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Сергушкова</a:t>
            </a: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В.В./33 гр.</a:t>
            </a:r>
          </a:p>
        </p:txBody>
      </p:sp>
      <p:pic>
        <p:nvPicPr>
          <p:cNvPr id="1026" name="Picture 2" descr="D:\Фото для альбома конкурс 2020\ЛФ\Брошюры\Эксклюзывные темы\1 м. 10 гр. Апёнок О.А. - Десять шагов к экологичному образу жизни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548383"/>
            <a:ext cx="2880320" cy="27363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7" name="Picture 3" descr="D:\Фото для альбома конкурс 2020\ЛФ\Брошюры\Эксклюзывные темы\1 м. 10 гр. Апёнок О.А. - Десять шагов к экологичному образу жизни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450071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8" name="Picture 4" descr="D:\Фото для альбома конкурс 2020\ЛФ\Брошюры\Эксклюзывные темы\2 м. 31 гр. Шабанова В.В. - Репродуктивные возможности XXI века\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548383"/>
            <a:ext cx="2880320" cy="27363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9" name="Picture 5" descr="D:\Фото для альбома конкурс 2020\ЛФ\Брошюры\Эксклюзывные темы\2 м. 31 гр. Шабанова В.В. - Репродуктивные возможности XXI века\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4500711"/>
            <a:ext cx="2880319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30" name="Picture 6" descr="D:\Фото для альбома конкурс 2020\ЛФ\Брошюры\Эксклюзывные темы\3 м. 33 гр. Сергушкова В.В. - Активная борьба со стрессом\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548383"/>
            <a:ext cx="2880320" cy="27363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31" name="Picture 7" descr="D:\Фото для альбома конкурс 2020\ЛФ\Брошюры\Эксклюзывные темы\3 м. 33 гр. Сергушкова В.В. - Активная борьба со стрессом\2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450071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8" name="TextBox 17"/>
          <p:cNvSpPr txBox="1"/>
          <p:nvPr/>
        </p:nvSpPr>
        <p:spPr>
          <a:xfrm>
            <a:off x="306140" y="6516935"/>
            <a:ext cx="2880320" cy="96436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«Десять шагов </a:t>
            </a:r>
          </a:p>
          <a:p>
            <a:pPr algn="ctr">
              <a:lnSpc>
                <a:spcPts val="1700"/>
              </a:lnSpc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 экологичному </a:t>
            </a:r>
          </a:p>
          <a:p>
            <a:pPr algn="ctr">
              <a:lnSpc>
                <a:spcPts val="1700"/>
              </a:lnSpc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образу жизни»</a:t>
            </a:r>
          </a:p>
          <a:p>
            <a:pPr algn="ctr">
              <a:lnSpc>
                <a:spcPts val="1700"/>
              </a:lnSpc>
            </a:pPr>
            <a:r>
              <a:rPr lang="ru-RU" sz="1300" dirty="0" err="1" smtClean="0">
                <a:solidFill>
                  <a:schemeClr val="bg1"/>
                </a:solidFill>
                <a:latin typeface="Arial Black" pitchFamily="34" charset="0"/>
              </a:rPr>
              <a:t>Апенок</a:t>
            </a:r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 О.А./10 гр.</a:t>
            </a:r>
            <a:endParaRPr lang="ru-RU" sz="13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БРОШЮРЫ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«ЗДОРОВЫЙ ЧЕЛОВЕК»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019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6732959"/>
            <a:ext cx="288032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«Биоритмы»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Котова Е.А./10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050" name="Picture 2" descr="D:\Фото для альбома конкурс 2020\ЛФ\Брошюры\Зоровый человек\1 м. 3 гр. Далькова И.В. - Влияние бани на человека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548383"/>
            <a:ext cx="2880320" cy="276005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1" name="Picture 3" descr="D:\Фото для альбома конкурс 2020\ЛФ\Брошюры\Зоровый человек\1 м. 3 гр. Далькова И.В. - Влияние бани на человека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4500711"/>
            <a:ext cx="2880320" cy="22322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2" name="Picture 4" descr="D:\Фото для альбома конкурс 2020\ЛФ\Брошюры\Зоровый человек\2 м. 10 гр. Котова Е.А. - Биоритмы\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548383"/>
            <a:ext cx="2880320" cy="27363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3" name="Picture 5" descr="D:\Фото для альбома конкурс 2020\ЛФ\Брошюры\Зоровый человек\2 м. 10 гр. Котова Е.А. - Биоритмы\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4500711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4" name="Picture 6" descr="D:\Фото для альбома конкурс 2020\ЛФ\Брошюры\Зоровый человек\3 м. 10 гр. Звонарёва А.А. - Защити своё сердце\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548383"/>
            <a:ext cx="2880320" cy="27363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5" name="Picture 7" descr="D:\Фото для альбома конкурс 2020\ЛФ\Брошюры\Зоровый человек\3 м. 10 гр. Звонарёва А.А. - Защити своё сердце\2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4500711"/>
            <a:ext cx="2880320" cy="21780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" name="TextBox 19"/>
          <p:cNvSpPr txBox="1"/>
          <p:nvPr/>
        </p:nvSpPr>
        <p:spPr>
          <a:xfrm>
            <a:off x="7506940" y="6660951"/>
            <a:ext cx="2880320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«Защити </a:t>
            </a:r>
          </a:p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свое сердце»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Звонарева А.А./10 гр.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6140" y="6660951"/>
            <a:ext cx="2880320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«Влияние бани </a:t>
            </a:r>
          </a:p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 человека»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Далькова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И.В./3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026220" y="180231"/>
            <a:ext cx="8640960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МАКЕТЫ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«НИКОТИНОВАЯ ЗАВИСИМОСТЬ»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180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548383"/>
            <a:ext cx="1440160" cy="43204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548383"/>
            <a:ext cx="1440160" cy="43204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548383"/>
            <a:ext cx="1440160" cy="43204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940871"/>
            <a:ext cx="288032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«Вязаный мозг»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Дубовик А.В./28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940871"/>
            <a:ext cx="288032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«Поменяй сигарету»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Сабецкий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В.П./32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5940871"/>
            <a:ext cx="2880320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«Хочешь жить,</a:t>
            </a:r>
          </a:p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бросай курить»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Халеева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Ю.А./31 гр.</a:t>
            </a:r>
          </a:p>
        </p:txBody>
      </p:sp>
      <p:pic>
        <p:nvPicPr>
          <p:cNvPr id="3074" name="Picture 2" descr="D:\Фото для альбома конкурс 2020\ЛФ\Макеты\Никотиновая зависимость\1 м. 28 гр. Дубовик А.В. - Вязаный мозг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1" y="234047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5" name="Picture 3" descr="D:\Фото для альбома конкурс 2020\ЛФ\Макеты\Никотиновая зависимость\2 м. 32 гр. Сабецкий В.П. - Поменяй сигарету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234047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6" name="Picture 4" descr="D:\Фото для альбома конкурс 2020\ЛФ\Макеты\Никотиновая зависимость\3 м. 31 гр. Халеева Ю.А. - Хочешь жыть, бросай курить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2340471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3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306140" y="612279"/>
            <a:ext cx="10081120" cy="22929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ПОБЕДИТЕЛИ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XLVI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(46-ОГО)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СМОТРА-КОНКУРСА</a:t>
            </a:r>
          </a:p>
          <a:p>
            <a:pPr algn="ctr"/>
            <a:r>
              <a:rPr lang="ru-RU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«ОБРАЗ ЖИЗНИ, ЗДОРОВЬЕ И УСПЕХ»</a:t>
            </a:r>
            <a:endParaRPr lang="ru-RU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МАКЕТЫ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«3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220791"/>
            <a:ext cx="288032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«Выбор за тобой»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Просолова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К.В./10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62524" y="5220791"/>
            <a:ext cx="3168352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«Выбор не из легких»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Мельник А.Н./14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5220791"/>
            <a:ext cx="2880320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«Курение </a:t>
            </a:r>
          </a:p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стоит дороже,</a:t>
            </a:r>
          </a:p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чем Вы думаете»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Кукович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А.Д./17 гр.</a:t>
            </a:r>
          </a:p>
        </p:txBody>
      </p:sp>
      <p:pic>
        <p:nvPicPr>
          <p:cNvPr id="4098" name="Picture 2" descr="D:\Фото для альбома конкурс 2020\ЛФ\Макеты\Макеты 3Д\1 м. 10 гр. Просалова К.В. - Выбор за тобой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908423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099" name="Picture 3" descr="D:\Фото для альбома конкурс 2020\ЛФ\Макеты\Макеты 3Д\2 м. 14 гр. Мельник А.Н. - Выбор не из лёгких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908423"/>
            <a:ext cx="288032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100" name="Picture 4" descr="D:\Фото для альбома конкурс 2020\ЛФ\Макеты\Макеты 3Д\3 м. 17 гр. Кукович А.Д. - Курение стоит дороже, чем Вы думаете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908423"/>
            <a:ext cx="2923282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МАКЕТЫ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«АЛКОГОЛЬНАЯ ЗАВИСИМОСТЬ»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66380" y="1620391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46900" y="1620391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6220" y="6660951"/>
            <a:ext cx="432048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 каким будет Ваш выбор?»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Ермоленко М.Н./10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6780" y="6660951"/>
            <a:ext cx="36004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«Выбор ребенка»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Фрадкина Е.М./31 гр.</a:t>
            </a:r>
          </a:p>
        </p:txBody>
      </p:sp>
      <p:pic>
        <p:nvPicPr>
          <p:cNvPr id="5122" name="Picture 2" descr="D:\Фото для альбома конкурс 2020\ЛФ\Макеты\Алкогольная зависимость\1 м. 10 гр. Ермоленко М.Н. - А каким будет Ваш выбор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2340471"/>
            <a:ext cx="4320480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3" name="Picture 3" descr="D:\Фото для альбома конкурс 2020\ЛФ\Макеты\Алкогольная зависимость\3 м. 31 гр. Фрадкина Е.М. - Выбор ребёнка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780" y="2340472"/>
            <a:ext cx="3600400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МАКЕТЫ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«ЗОЖ»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6300911"/>
            <a:ext cx="2880320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«Домик </a:t>
            </a:r>
          </a:p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Чумного Доктора»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Фатеев В.И./10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4860751"/>
            <a:ext cx="288032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«Велосипед»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Шашкова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Г.С./7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4860751"/>
            <a:ext cx="2880320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«Цель </a:t>
            </a:r>
          </a:p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оправдывает средства»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Евдокимова Н.А./17 гр.</a:t>
            </a:r>
          </a:p>
        </p:txBody>
      </p:sp>
      <p:pic>
        <p:nvPicPr>
          <p:cNvPr id="6146" name="Picture 2" descr="D:\Фото для альбома конкурс 2020\ЛФ\Макеты\ЗОЖ\1 м. 10 гр. Фатеев В.И. - Домик Чумного Доктора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880319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47" name="Picture 3" descr="D:\Фото для альбома конкурс 2020\ЛФ\Макеты\ЗОЖ\2 м. 7 гр. Шашкова Г.С. - Велосипед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1" y="1620391"/>
            <a:ext cx="2880319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48" name="Picture 4" descr="D:\Фото для альбома конкурс 2020\ЛФ\Макеты\ЗОЖ\3 м. 17 гр. Евдокимова Н.А. - Цель оправдывает средства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19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МАКЕТЫ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«АКТУАЛЬНЫЕ ТЕМЫ»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2204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14252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220791"/>
            <a:ext cx="324036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«Аборт»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Залога Д.А./11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78548" y="5220791"/>
            <a:ext cx="2952328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«Кишечная инфекция»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Новикова М.А./14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5220791"/>
            <a:ext cx="288032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«Атеросклероз»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Хилько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Д.А./28 гр.</a:t>
            </a:r>
          </a:p>
        </p:txBody>
      </p:sp>
      <p:pic>
        <p:nvPicPr>
          <p:cNvPr id="7170" name="Picture 2" descr="D:\Фото для альбома конкурс 2020\ЛФ\Макеты\Актуальные темы\1 м. 11 гр. Залога Д.А. - Аборт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908423"/>
            <a:ext cx="3240360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171" name="Picture 3" descr="D:\Фото для альбома конкурс 2020\ЛФ\Макеты\Актуальные темы\2 м. 14 гр. Новикова М.А. - Кишечная инфекция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0556" y="1908423"/>
            <a:ext cx="2897379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172" name="Picture 4" descr="D:\Фото для альбома конкурс 2020\ЛФ\Макеты\Актуальные темы\3 м. 28 гр. Хилько Д.А. - Атеросклероз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908423"/>
            <a:ext cx="2884756" cy="28803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ЛУЧШАЯ ИГРА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62524" y="6156895"/>
            <a:ext cx="3168352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«Йога всегда с тобой»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Бондарчик А.В./34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8194" name="Picture 2" descr="D:\Фото для альбома конкурс 2020\ЛФ\Игра\2 м. 34 гр. Бондарчик А.В. - Йога всегда с тобой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380" y="1620391"/>
            <a:ext cx="5760640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9208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КАЛЕНДАРИ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«АКТУАЛЬНЫЕ ТЕМЫ»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2204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044327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40" y="5940871"/>
            <a:ext cx="2880320" cy="784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«Грипп </a:t>
            </a:r>
          </a:p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другие ОРВИ»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Цыкунова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В.О./7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5940871"/>
            <a:ext cx="2880320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«Смотри на мир </a:t>
            </a:r>
          </a:p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здоровыми глазами»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Леневская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Я.И./31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218" name="Picture 2" descr="D:\Фото для альбома конкурс 2020\ЛФ\Календари\Актуальные темы\1 м. 7 гр. Цыкунова В.О. - Грипп и другие ОРВИ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1" y="1620391"/>
            <a:ext cx="2880320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219" name="Picture 3" descr="D:\Фото для альбома конкурс 2020\ЛФ\Календари\Актуальные темы\2 м. 31 гр. Леневская Я.И. - Смотри на мир здоровыми глазами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2"/>
            <a:ext cx="2880320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220" name="Picture 4" descr="D:\Фото для альбома конкурс 2020\ЛФ\Календари\Актуальные темы\3 м. 4 гр. Фурманёнок Т.В. - Правильное питание\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476375"/>
            <a:ext cx="2880320" cy="25922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221" name="Picture 5" descr="D:\Фото для альбома конкурс 2020\ЛФ\Календари\Актуальные темы\3 м. 4 гр. Фурманёнок Т.В. - Правильное питание\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3924647"/>
            <a:ext cx="2880320" cy="29144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" name="TextBox 19"/>
          <p:cNvSpPr txBox="1"/>
          <p:nvPr/>
        </p:nvSpPr>
        <p:spPr>
          <a:xfrm>
            <a:off x="7506940" y="6660951"/>
            <a:ext cx="2880320" cy="7744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«Правильное питание»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Фурманенок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Т.В./4 гр.</a:t>
            </a: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ЛУЧШИЙ КАЛЕНДАРЬ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«ДЕТСКИЙ»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86460" y="6156895"/>
            <a:ext cx="36004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«Календарь 2020»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Гуляшко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Е.В./33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242" name="Picture 2" descr="D:\Фото для альбома конкурс 2020\ЛФ\Календари\Детские\1 м. 33 гр. Гуляшко Е.В. - Календарь 2020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1980431"/>
            <a:ext cx="4320480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3" name="Picture 3" descr="D:\Фото для альбома конкурс 2020\ЛФ\Календари\Детские\1 м. 33 гр. Гуляшко Е.В. - Календарь 2020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780" y="1620391"/>
            <a:ext cx="3589884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ЛИСТОВКИ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«ЗОЖ»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236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ЛФ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78348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74892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6220" y="6660951"/>
            <a:ext cx="360040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«Хочешь быть здоров?»</a:t>
            </a:r>
          </a:p>
          <a:p>
            <a:pPr algn="ctr"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Кисель Ю.И./16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6780" y="6660951"/>
            <a:ext cx="3600400" cy="5436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«Трекер привычек»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Романенкова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Д.М./19 гр.</a:t>
            </a:r>
          </a:p>
        </p:txBody>
      </p:sp>
      <p:pic>
        <p:nvPicPr>
          <p:cNvPr id="11266" name="Picture 2" descr="D:\Фото для альбома конкурс 2020\ЛФ\Листовки\1 м. 16 гр. Кисель Ю.И. - Хочешь быть здоров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220" y="1620391"/>
            <a:ext cx="3617838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67" name="Picture 3" descr="D:\Фото для альбома конкурс 2020\ЛФ\Листовки\2 м. 19 гр. Романенкова Д.М. - Трекер привычек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780" y="1620391"/>
            <a:ext cx="3627389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3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026220" y="324247"/>
            <a:ext cx="8640960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Благодарности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участникам смотра-конкурса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06142" y="2268464"/>
          <a:ext cx="10081118" cy="3855720"/>
        </p:xfrm>
        <a:graphic>
          <a:graphicData uri="http://schemas.openxmlformats.org/drawingml/2006/table">
            <a:tbl>
              <a:tblPr/>
              <a:tblGrid>
                <a:gridCol w="269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49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015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u="none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Презентация</a:t>
                      </a:r>
                      <a:endParaRPr lang="ru-RU" sz="2000" b="1" u="none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u="none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Буклет</a:t>
                      </a:r>
                      <a:endParaRPr lang="ru-RU" sz="2000" b="1" u="none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045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к. 3 гр.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Ильющенко</a:t>
                      </a:r>
                      <a:r>
                        <a:rPr lang="ru-RU" sz="2000" b="1" u="none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И.В.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Константинова Е.В.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Литвинович</a:t>
                      </a:r>
                      <a:r>
                        <a:rPr lang="ru-RU" sz="2000" b="1" u="none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А.В.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Рациональный труд и отдых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к. 2 гр.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Приставко</a:t>
                      </a:r>
                      <a:r>
                        <a:rPr lang="ru-RU" sz="2000" b="1" u="none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И.А.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Набока</a:t>
                      </a:r>
                      <a:r>
                        <a:rPr lang="ru-RU" sz="2000" b="1" u="none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И.А.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Коронавирус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3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к. 5 гр.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Молодечкина</a:t>
                      </a:r>
                      <a:r>
                        <a:rPr lang="ru-RU" sz="2000" b="1" u="none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В.И.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Рациональное питание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15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u="none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Плакат</a:t>
                      </a:r>
                      <a:endParaRPr lang="ru-RU" sz="2000" b="1" u="none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u="none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Брошюра</a:t>
                      </a:r>
                      <a:endParaRPr lang="ru-RU" sz="2000" b="1" u="none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к. 7 гр.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Воробьёва Е.А.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Курение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к. 7 гр.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Патапенко</a:t>
                      </a:r>
                      <a:r>
                        <a:rPr lang="ru-RU" sz="2000" b="1" u="none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Е.Д.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Взаимоотношения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к. 4 гр.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Гатило В.А.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Алкоголь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746300" y="1461809"/>
            <a:ext cx="69847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75E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Фармацевтический факультет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375E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375E16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3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026220" y="324247"/>
            <a:ext cx="8640960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Благодарности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участникам смотра-конкурса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746300" y="1733763"/>
            <a:ext cx="69847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75E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Кафедра акушерства и гинекологии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375E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375E16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46300" y="3060551"/>
          <a:ext cx="7128792" cy="1744594"/>
        </p:xfrm>
        <a:graphic>
          <a:graphicData uri="http://schemas.openxmlformats.org/drawingml/2006/table">
            <a:tbl>
              <a:tblPr/>
              <a:tblGrid>
                <a:gridCol w="3427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1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72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Буклет</a:t>
                      </a:r>
                      <a:endParaRPr lang="ru-RU" sz="24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7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Ассистент кафедры </a:t>
                      </a:r>
                      <a:r>
                        <a:rPr lang="ru-RU" sz="2400" b="1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Кибик</a:t>
                      </a:r>
                      <a:r>
                        <a:rPr lang="ru-RU" sz="24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С.В.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Питание и репродуктивное здоровье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ВИДЕО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НОМИНАЦИИ «РАЗНЫЕ ТЕМЫ»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6220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ФПИГ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121" name="Picture 1" descr="D:\Фото для альбома конкурс 2020\ФПИГ\Видео\1 м. Чернобль\чернобль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2" name="Picture 2" descr="D:\Фото для альбома конкурс 2020\ФПИГ\Видео\1 м. Чернобль\чернобль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3204567"/>
            <a:ext cx="2880320" cy="13681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3" name="Picture 3" descr="D:\Фото для альбома конкурс 2020\ФПИГ\Видео\1 м. Чернобль\Чернобль-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4716735"/>
            <a:ext cx="2880320" cy="13681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124" name="Picture 4" descr="D:\Фото для альбома конкурс 2020\ФПИГ\Видео\2 м. Алкоголизм\Алкогольная зависимость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1620391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5" name="Picture 5" descr="D:\Фото для альбома конкурс 2020\ФПИГ\Видео\2 м. Алкоголизм\Алкогольная зависимость-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3204567"/>
            <a:ext cx="2880320" cy="13681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6" name="Picture 6" descr="D:\Фото для альбома конкурс 2020\ФПИГ\Видео\2 м. Алкоголизм\Алкогольная зависимость-3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4716735"/>
            <a:ext cx="2880320" cy="13681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7" name="Picture 7" descr="D:\Фото для альбома конкурс 2020\ФПИГ\Видео\3 м. ФЗОЖ\ФЗОЖ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620391"/>
            <a:ext cx="2880320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8" name="Picture 8" descr="D:\Фото для альбома конкурс 2020\ФПИГ\Видео\3 м. ФЗОЖ\ФЗОЖ-2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3204567"/>
            <a:ext cx="2880320" cy="13681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9" name="Picture 9" descr="D:\Фото для альбома конкурс 2020\ФПИГ\Видео\3 м. ФЗОЖ\ФЗОЖ-4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4716736"/>
            <a:ext cx="2880320" cy="13681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8" name="TextBox 17"/>
          <p:cNvSpPr txBox="1"/>
          <p:nvPr/>
        </p:nvSpPr>
        <p:spPr>
          <a:xfrm>
            <a:off x="306140" y="6228903"/>
            <a:ext cx="2880320" cy="8002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«Чернобыль»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Винаягамурти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Никеш\</a:t>
            </a:r>
            <a:endParaRPr lang="ru-RU" sz="1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44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6156895"/>
            <a:ext cx="2880320" cy="135421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«Алкогольная зависимость»</a:t>
            </a:r>
          </a:p>
          <a:p>
            <a:pPr algn="ctr">
              <a:lnSpc>
                <a:spcPts val="14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Абу 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Дая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Мохаммад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\46 гр.</a:t>
            </a:r>
          </a:p>
          <a:p>
            <a:pPr algn="ctr">
              <a:lnSpc>
                <a:spcPts val="14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Зейтер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Рифат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\47 гр.</a:t>
            </a:r>
          </a:p>
          <a:p>
            <a:pPr algn="ctr">
              <a:lnSpc>
                <a:spcPts val="14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Абделгадир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Ахмед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Халид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Ибрахим\47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6940" y="6156895"/>
            <a:ext cx="2880320" cy="12670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«ФЗОЖ»</a:t>
            </a:r>
          </a:p>
          <a:p>
            <a:pPr algn="ctr">
              <a:lnSpc>
                <a:spcPts val="14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Эгвайхиде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Омааребу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Уче\</a:t>
            </a:r>
            <a:endParaRPr lang="ru-RU" sz="1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>
              <a:lnSpc>
                <a:spcPts val="14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48 гр.</a:t>
            </a:r>
          </a:p>
          <a:p>
            <a:pPr algn="ctr">
              <a:lnSpc>
                <a:spcPts val="14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Бекое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Яо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Осае\52 гр.</a:t>
            </a:r>
          </a:p>
          <a:p>
            <a:pPr algn="ctr">
              <a:lnSpc>
                <a:spcPts val="14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Раджакуласингам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Вайшнави\48 гр.</a:t>
            </a: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3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Прямоугольник 2"/>
          <p:cNvSpPr/>
          <p:nvPr/>
        </p:nvSpPr>
        <p:spPr>
          <a:xfrm>
            <a:off x="1026220" y="180231"/>
            <a:ext cx="8640960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Благодарности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участникам смотра-конкурса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26221" y="1692396"/>
          <a:ext cx="8640958" cy="5688633"/>
        </p:xfrm>
        <a:graphic>
          <a:graphicData uri="http://schemas.openxmlformats.org/drawingml/2006/table">
            <a:tbl>
              <a:tblPr/>
              <a:tblGrid>
                <a:gridCol w="2664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7839"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Буклет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Презентация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гр. </a:t>
                      </a:r>
                      <a:r>
                        <a:rPr lang="ru-RU" sz="1600" b="1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Постраш</a:t>
                      </a: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Е.В.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Здоровая семья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1 </a:t>
                      </a: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гр. </a:t>
                      </a:r>
                      <a:r>
                        <a:rPr lang="ru-RU" sz="1600" b="1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Семененко</a:t>
                      </a: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М.А.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Covid-19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199">
                <a:tc rowSpan="3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 гр. Яковенко В.А.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Способы преодоления стрессовых ситуаций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гр. Шендерук Д.А.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Ишемическая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1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2 </a:t>
                      </a: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гр. </a:t>
                      </a:r>
                      <a:r>
                        <a:rPr lang="ru-RU" sz="1600" b="1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Малахович</a:t>
                      </a: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К.С.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Гиподинамия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гр. Рахаева К.Л.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Эмоциональное выгорание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 гр. Масюк П.С.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Вода и здоровье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 гр. </a:t>
                      </a:r>
                      <a:r>
                        <a:rPr lang="ru-RU" sz="1600" b="1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Лапиков</a:t>
                      </a: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Б.Д.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Ишемия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2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 гр. Шалойко М.А.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Помощь вашим зубам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 гр. Ляхова М.А.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Профилактика онкологии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359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 гр. </a:t>
                      </a:r>
                      <a:r>
                        <a:rPr lang="ru-RU" sz="1600" b="1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Ванагель</a:t>
                      </a: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Е.В.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Йога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11 </a:t>
                      </a: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гр. </a:t>
                      </a:r>
                      <a:r>
                        <a:rPr lang="ru-RU" sz="1600" b="1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Райчёнок</a:t>
                      </a: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В.А.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Воздействие цвето- и музыкотерапии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1199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 гр. Заикина Г.В.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Медитация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12 </a:t>
                      </a: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гр. </a:t>
                      </a:r>
                      <a:r>
                        <a:rPr lang="ru-RU" sz="1600" b="1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Неделько</a:t>
                      </a: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Р.А.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Донорство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 гр. Казакова Т.П.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Близорукости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16 </a:t>
                      </a: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гр. Леонова Ю.А.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СПИД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 гр. Лебедева Е.М.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Стресс дистресс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 гр. </a:t>
                      </a:r>
                      <a:r>
                        <a:rPr lang="ru-RU" sz="1600" b="1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Сильва</a:t>
                      </a: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А.А.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Иглотерапия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 гр. Кошелева К.А.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Йога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 гр. </a:t>
                      </a:r>
                      <a:r>
                        <a:rPr lang="ru-RU" sz="1600" b="1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Черногалов</a:t>
                      </a: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А.А.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Сахарный диабет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1199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 гр. Терехова О.А.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Лишний вес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 гр. Яковлев В.Р.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Берегите зубы!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2400"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Санбюллетень</a:t>
                      </a:r>
                      <a:endParaRPr lang="ru-RU" sz="16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32 </a:t>
                      </a: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гр. Салтанов С.В.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Рациональное питание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 гр. Моисеенко К.В.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Онко</a:t>
                      </a:r>
                      <a:endParaRPr lang="ru-RU" sz="1600" b="1" dirty="0">
                        <a:solidFill>
                          <a:srgbClr val="375E1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гр. </a:t>
                      </a:r>
                      <a:r>
                        <a:rPr lang="ru-RU" sz="1600" b="1" dirty="0" err="1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Сухоносенко</a:t>
                      </a: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С.В.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5E1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Биоритмы</a:t>
                      </a:r>
                    </a:p>
                  </a:txBody>
                  <a:tcPr marL="53135" marR="531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746300" y="1236905"/>
            <a:ext cx="720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75E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Лечебный факультет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75E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75E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курс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375E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3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306140" y="180231"/>
            <a:ext cx="10081120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СПАСИБО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организаторам и участникам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смотра-конкурса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«Образ жизни, здоровье и успех - 2020»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6220" y="2340471"/>
            <a:ext cx="8568952" cy="46628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75E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соответствии с приказом РЕКТОРА УНИВЕРСИТЕТА</a:t>
            </a:r>
          </a:p>
          <a:p>
            <a:pPr algn="ctr"/>
            <a:r>
              <a:rPr lang="ru-RU" b="1" dirty="0" smtClean="0">
                <a:solidFill>
                  <a:srgbClr val="375E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А.Т. Щастного от 30.01.2020 г. № 48-уч</a:t>
            </a:r>
          </a:p>
          <a:p>
            <a:pPr algn="ctr"/>
            <a:r>
              <a:rPr lang="ru-RU" b="1" dirty="0" smtClean="0">
                <a:solidFill>
                  <a:srgbClr val="375E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была создана конкурсная комиссия.</a:t>
            </a:r>
          </a:p>
          <a:p>
            <a:pPr algn="ctr"/>
            <a:endParaRPr lang="ru-RU" b="1" dirty="0" smtClean="0">
              <a:solidFill>
                <a:srgbClr val="375E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375E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КОНКУРСНАЯ КОМИССИЯ:</a:t>
            </a:r>
          </a:p>
          <a:p>
            <a:pPr algn="just"/>
            <a:r>
              <a:rPr lang="ru-RU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1.Коневалова Н.Ю. (председатель) – проректор по учебной работе, д.б.н., профессор.</a:t>
            </a:r>
          </a:p>
          <a:p>
            <a:pPr algn="just"/>
            <a:r>
              <a:rPr lang="ru-RU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2.Глушанко В.С. (зам. председателя) – зав. кафедрой общественного здоровья и здравоохранения с курсом ФПК и ПК, д.м.н., профессор. </a:t>
            </a:r>
          </a:p>
          <a:p>
            <a:pPr algn="just"/>
            <a:r>
              <a:rPr lang="ru-RU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3.Сметанина Н.Я. (зам. председателя) – зав. кабинетом здоровья и  ЗОЖ при кафедре общественного здоровья и здравоохранения с курсом ФПК и ПК, магистр образования.</a:t>
            </a: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3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306140" y="180231"/>
            <a:ext cx="10081120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СПАСИБО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организаторам и участникам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смотра-конкурса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«Образ жизни, здоровье и успех - 2020»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140" y="2196456"/>
            <a:ext cx="10081120" cy="5191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75E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КОНКУРСНАЯ КОМИССИЯ:</a:t>
            </a:r>
          </a:p>
          <a:p>
            <a:pPr algn="ctr"/>
            <a:endParaRPr lang="ru-RU" sz="2400" b="1" dirty="0" smtClean="0">
              <a:solidFill>
                <a:srgbClr val="375E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lvl="0" indent="-45720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41500" algn="l"/>
              </a:tabLst>
            </a:pPr>
            <a:r>
              <a:rPr lang="ru-RU" altLang="zh-CN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Горбачева А.В. – методист кабинета здоровья и ЗОЖ при кафедре общественного здоровья и здравоохранения с курсом ФПК и ПК.</a:t>
            </a:r>
            <a:endParaRPr lang="ru-RU" altLang="zh-CN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lvl="0" indent="-45720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41500" algn="l"/>
              </a:tabLst>
            </a:pPr>
            <a:r>
              <a:rPr lang="ru-RU" altLang="zh-CN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Кабанова А.А. – зав. кафедрой челюстно-лицевой хирургии и хирургической стоматологии с курсом ФПК и ПК, к.м.н., доцент.</a:t>
            </a:r>
            <a:endParaRPr lang="ru-RU" altLang="zh-CN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lvl="0" indent="-45720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41500" algn="l"/>
              </a:tabLst>
            </a:pPr>
            <a:r>
              <a:rPr lang="ru-RU" altLang="zh-CN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Киселева Н.И. – зав. кафедрой акушерства и гинекологии, д.м.н., профессор.</a:t>
            </a:r>
            <a:endParaRPr lang="ru-RU" altLang="zh-CN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lvl="0" indent="-45720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41500" algn="l"/>
              </a:tabLst>
            </a:pPr>
            <a:r>
              <a:rPr lang="ru-RU" altLang="zh-CN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Козловский В.И. – зав. кафедрой факультетской терапии и кардиологии с курсом ФПК и ПК, д.м.н., профессор.</a:t>
            </a:r>
            <a:endParaRPr lang="ru-RU" altLang="zh-CN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lvl="0" indent="-45720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41500" algn="l"/>
              </a:tabLst>
            </a:pPr>
            <a:r>
              <a:rPr lang="ru-RU" altLang="zh-CN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Мацкевич О.Ю. – зав. пресс-центром.</a:t>
            </a:r>
            <a:endParaRPr lang="ru-RU" altLang="zh-CN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lvl="0" indent="-45720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41500" algn="l"/>
              </a:tabLst>
            </a:pPr>
            <a:r>
              <a:rPr lang="ru-RU" altLang="zh-CN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Оленская Т.Л. – зав. кафедрой медицинской реабилитации и физической культуры с курсом ФПК и ПК, к.м.н., доцент.</a:t>
            </a:r>
            <a:endParaRPr lang="ru-RU" altLang="zh-CN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lvl="0" indent="-45720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41500" algn="l"/>
              </a:tabLst>
            </a:pPr>
            <a:r>
              <a:rPr lang="ru-RU" altLang="zh-CN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Хуткина Г.А. – зав. кафедрой организации и экономики фармации с курсом ФПК и ПК, к.ф.н., доцент.</a:t>
            </a:r>
            <a:endParaRPr lang="ru-RU" altLang="zh-CN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lvl="0" indent="-45720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41500" algn="l"/>
              </a:tabLst>
            </a:pPr>
            <a:r>
              <a:rPr lang="ru-RU" altLang="zh-CN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Церковский А.Л. – зав. кафедрой психологии и педагогики с курсом ФПК и ПК, к.м.н., доцент.</a:t>
            </a:r>
            <a:endParaRPr lang="ru-RU" altLang="zh-CN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lvl="0" indent="-457200" algn="just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41500" algn="l"/>
              </a:tabLst>
            </a:pPr>
            <a:r>
              <a:rPr lang="ru-RU" altLang="zh-CN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Шалютина М.Б. – начальник отдела по воспитательной работе с молодежью.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3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3186460" y="180231"/>
            <a:ext cx="4320480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ИСПОЛНИТЕЛИ</a:t>
            </a: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: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6220" y="1044327"/>
            <a:ext cx="8640960" cy="6217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Кафедра общественного здоровья и здравоохранения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 курсом ФПК и ПК:</a:t>
            </a:r>
          </a:p>
          <a:p>
            <a:pPr algn="ctr"/>
            <a:r>
              <a:rPr lang="ru-RU" sz="2200" b="1" dirty="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Зав.кафедрой, д.м.н., профессор – Глушанко В.С.</a:t>
            </a:r>
          </a:p>
          <a:p>
            <a:pPr algn="ctr"/>
            <a:r>
              <a:rPr lang="ru-RU" sz="2200" b="1" dirty="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Доцент – Колосова Т.В.</a:t>
            </a:r>
          </a:p>
          <a:p>
            <a:pPr algn="ctr"/>
            <a:r>
              <a:rPr lang="ru-RU" sz="2200" b="1" dirty="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Доцент – Шевцова В.В.</a:t>
            </a:r>
          </a:p>
          <a:p>
            <a:pPr algn="ctr"/>
            <a:r>
              <a:rPr lang="ru-RU" sz="2200" b="1" dirty="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Старший преподаватель – Тимофеева А.П.</a:t>
            </a:r>
          </a:p>
          <a:p>
            <a:pPr algn="ctr"/>
            <a:r>
              <a:rPr lang="ru-RU" sz="2200" b="1" dirty="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Старший преподаватель – Алферова М.В.</a:t>
            </a:r>
          </a:p>
          <a:p>
            <a:pPr algn="ctr"/>
            <a:r>
              <a:rPr lang="ru-RU" sz="2200" b="1" dirty="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Старший преподаватель – Михневич Е.В.</a:t>
            </a:r>
          </a:p>
          <a:p>
            <a:pPr algn="ctr"/>
            <a:r>
              <a:rPr lang="ru-RU" sz="2200" b="1" dirty="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Старший преподаватель – Герберг А.А.</a:t>
            </a:r>
          </a:p>
          <a:p>
            <a:pPr algn="ctr"/>
            <a:r>
              <a:rPr lang="ru-RU" sz="2200" b="1" dirty="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Ассистент – Орехова Л.И.</a:t>
            </a:r>
          </a:p>
          <a:p>
            <a:pPr algn="ctr"/>
            <a:r>
              <a:rPr lang="ru-RU" sz="2200" b="1" dirty="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Ассистент – Рубанова О.С.</a:t>
            </a:r>
          </a:p>
          <a:p>
            <a:pPr algn="ctr"/>
            <a:r>
              <a:rPr lang="ru-RU" sz="2200" b="1" dirty="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Ассистент – Гайфулина Р.И.</a:t>
            </a:r>
          </a:p>
          <a:p>
            <a:pPr algn="ctr"/>
            <a:r>
              <a:rPr lang="ru-RU" sz="2200" b="1" dirty="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Преподаватель-стажер – Ковалевская Т.Н.</a:t>
            </a:r>
          </a:p>
          <a:p>
            <a:pPr algn="ctr"/>
            <a:r>
              <a:rPr lang="ru-RU" sz="2200" b="1" dirty="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Преподаватель-стажер – Политыко А.О.</a:t>
            </a:r>
          </a:p>
          <a:p>
            <a:pPr algn="ctr"/>
            <a:endParaRPr lang="ru-RU" sz="2400" b="1" dirty="0" smtClean="0">
              <a:solidFill>
                <a:srgbClr val="375E1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375E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ОТВЕТСТВЕННЫЕ ИСПОЛНИТЕЛИ:</a:t>
            </a:r>
          </a:p>
          <a:p>
            <a:pPr algn="ctr"/>
            <a:r>
              <a:rPr lang="ru-RU" sz="2200" b="1" dirty="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Зав. кабинетом здоровья и ЗОЖ – Сметанина Н.Я.</a:t>
            </a:r>
          </a:p>
          <a:p>
            <a:pPr algn="ctr"/>
            <a:r>
              <a:rPr lang="ru-RU" sz="2200" b="1" dirty="0" smtClean="0">
                <a:solidFill>
                  <a:srgbClr val="008000"/>
                </a:solidFill>
                <a:latin typeface="Arial Black" pitchFamily="34" charset="0"/>
                <a:cs typeface="Arial" pitchFamily="34" charset="0"/>
              </a:rPr>
              <a:t>Методист кабинета здоровья и ЗОЖ – Горбачева А.В.</a:t>
            </a:r>
            <a:endParaRPr lang="ru-RU" sz="2200" b="1" dirty="0">
              <a:solidFill>
                <a:srgbClr val="008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Рисунок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26221" y="287377"/>
            <a:ext cx="8640960" cy="1905413"/>
          </a:xfr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>
              <a:lnSpc>
                <a:spcPts val="1825"/>
              </a:lnSpc>
            </a:pPr>
            <a:r>
              <a:rPr lang="ru-RU" sz="2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</a:t>
            </a:r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истерство здравоохранения Республики Беларусь</a:t>
            </a:r>
            <a:b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Витебский государственный</a:t>
            </a:r>
            <a:b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ордена Дружбы народов медицинский университет</a:t>
            </a:r>
            <a:b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Кафедра общественного здоровья и здравоохранения </a:t>
            </a:r>
            <a:b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 курсом ФПК и ПК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3" name="Picture 6" descr="эмблема ВГМУ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625" y="525553"/>
            <a:ext cx="1665700" cy="814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6140" y="2272181"/>
            <a:ext cx="10081120" cy="13825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en-US" sz="4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XLVI (46-</a:t>
            </a:r>
            <a:r>
              <a:rPr lang="ru-RU" sz="4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Й</a:t>
            </a:r>
            <a:r>
              <a:rPr lang="en-US" sz="4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 </a:t>
            </a:r>
            <a:r>
              <a:rPr lang="ru-RU" sz="4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СМОТР-КОНКУРС</a:t>
            </a:r>
            <a:endParaRPr lang="en-US" sz="46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ru-RU" sz="37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«Образ жизни, здоровье и успех»</a:t>
            </a:r>
            <a:endParaRPr lang="ru-RU" sz="37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62524" y="6876926"/>
            <a:ext cx="3096344" cy="55160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Витебск, 20</a:t>
            </a:r>
            <a:r>
              <a:rPr lang="en-US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 </a:t>
            </a:r>
            <a:r>
              <a:rPr lang="ru-RU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</a:t>
            </a:r>
            <a:r>
              <a:rPr lang="en-US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9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 descr="IMG_72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140" y="3780631"/>
            <a:ext cx="2952328" cy="3600400"/>
          </a:xfrm>
          <a:prstGeom prst="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0" y="3701239"/>
            <a:ext cx="2871719" cy="22841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9" name="Picture 2" descr="IMGP0031"/>
          <p:cNvPicPr>
            <a:picLocks noChangeAspect="1" noChangeArrowheads="1"/>
          </p:cNvPicPr>
          <p:nvPr/>
        </p:nvPicPr>
        <p:blipFill>
          <a:blip r:embed="rId6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4932" y="3780632"/>
            <a:ext cx="2952328" cy="36003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65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 rot="10800000"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1746300" y="180231"/>
            <a:ext cx="7200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САНБЮЛЛЕТЕНИ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8228" y="324247"/>
            <a:ext cx="1512168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7030A0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ФПИГ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62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1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26620" y="1116335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7020" y="900311"/>
            <a:ext cx="1440160" cy="3600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3 МЕСТО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164" y="6300911"/>
            <a:ext cx="2448272" cy="8002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«Зубы»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Ратнаяке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Джаниша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Чалани\46 гр.</a:t>
            </a:r>
            <a:endParaRPr lang="ru-RU" sz="13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540" y="4356695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Coronavirus 19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Маник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Ашлеша\46 гр.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0723" name="Picture 3" descr="D:\Фото для альбома конкурс 2020\ФПИГ\Санбюллетени\1 м. 46 гр. Ратнаяке Джаниша Чалани - Зубы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40" y="1620391"/>
            <a:ext cx="2880320" cy="43204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24" name="Picture 4" descr="D:\Фото для альбома конкурс 2020\ФПИГ\Санбюллетени\2 м. 46 гр. Маник Ашлеша - Coronavirus 1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0517" y="1620391"/>
            <a:ext cx="3312367" cy="23762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25" name="Picture 5" descr="D:\Фото для альбома конкурс 2020\ФПИГ\Санбюллетени\3 м. 36 гр. Нурыева Гульнара - Covid-19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1332359"/>
            <a:ext cx="2880320" cy="244827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26" name="Picture 6" descr="D:\Фото для альбома конкурс 2020\ФПИГ\Санбюллетени\3 м. 38 гр. Оразова Зубейда - Covid-19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940" y="4428703"/>
            <a:ext cx="2880320" cy="25202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" name="TextBox 19"/>
          <p:cNvSpPr txBox="1"/>
          <p:nvPr/>
        </p:nvSpPr>
        <p:spPr>
          <a:xfrm>
            <a:off x="7506940" y="6876975"/>
            <a:ext cx="2880320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Covid 19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</a:p>
          <a:p>
            <a:pPr algn="ctr">
              <a:lnSpc>
                <a:spcPts val="1800"/>
              </a:lnSpc>
            </a:pP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Оразова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Зубейда</a:t>
            </a:r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\38 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гр.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06940" y="3708623"/>
            <a:ext cx="288032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Covid 19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Arial Black" pitchFamily="34" charset="0"/>
              </a:rPr>
              <a:t>Нурыева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Гульнара\36 гр.</a:t>
            </a:r>
          </a:p>
        </p:txBody>
      </p:sp>
    </p:spTree>
    <p:extLst>
      <p:ext uri="{BB962C8B-B14F-4D97-AF65-F5344CB8AC3E}">
        <p14:creationId xmlns:p14="http://schemas.microsoft.com/office/powerpoint/2010/main" val="416541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5843</TotalTime>
  <Words>4604</Words>
  <Application>Microsoft Office PowerPoint</Application>
  <PresentationFormat>Произвольный</PresentationFormat>
  <Paragraphs>1389</Paragraphs>
  <Slides>84</Slides>
  <Notes>70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90" baseType="lpstr">
      <vt:lpstr>宋体</vt:lpstr>
      <vt:lpstr>Arial</vt:lpstr>
      <vt:lpstr>Arial Black</vt:lpstr>
      <vt:lpstr>Calibri</vt:lpstr>
      <vt:lpstr>Times New Roman</vt:lpstr>
      <vt:lpstr>Тема Office</vt:lpstr>
      <vt:lpstr>  Министерство здравоохранения Республики Беларусь  Витебский государственный ордена Дружбы народов медицинский университет  Кафедра общественного здоровья и здравоохранения   с курсом ФПК и ПК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Министерство здравоохранения Республики Беларусь  Витебский государственный ордена Дружбы народов медицинский университет  Кафедра общественного здоровья и здравоохранения   с курсом ФПК и ПК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do.vsmu.by@gmail.com</cp:lastModifiedBy>
  <cp:revision>682</cp:revision>
  <dcterms:created xsi:type="dcterms:W3CDTF">2017-03-27T20:42:11Z</dcterms:created>
  <dcterms:modified xsi:type="dcterms:W3CDTF">2020-12-08T12:01:45Z</dcterms:modified>
</cp:coreProperties>
</file>