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74" r:id="rId3"/>
    <p:sldId id="257" r:id="rId4"/>
    <p:sldId id="270" r:id="rId5"/>
    <p:sldId id="259" r:id="rId6"/>
    <p:sldId id="269" r:id="rId7"/>
    <p:sldId id="277" r:id="rId8"/>
    <p:sldId id="260" r:id="rId9"/>
    <p:sldId id="273" r:id="rId10"/>
    <p:sldId id="261" r:id="rId11"/>
    <p:sldId id="272" r:id="rId12"/>
    <p:sldId id="262" r:id="rId13"/>
    <p:sldId id="279" r:id="rId14"/>
    <p:sldId id="278" r:id="rId15"/>
    <p:sldId id="275" r:id="rId16"/>
    <p:sldId id="263" r:id="rId17"/>
    <p:sldId id="265" r:id="rId18"/>
    <p:sldId id="264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751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13538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40431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570647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75305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1170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57126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582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9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047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422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197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555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810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238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374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633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6906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Creative_Common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Rambler%E2%80%99s_Top100" TargetMode="External"/><Relationship Id="rId4" Type="http://schemas.openxmlformats.org/officeDocument/2006/relationships/hyperlink" Target="https://ru.wikipedia.org/wiki/LiveInterne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Elsevie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.io" TargetMode="External"/><Relationship Id="rId5" Type="http://schemas.openxmlformats.org/officeDocument/2006/relationships/hyperlink" Target="https://ru.wikipedia.org/w/index.php?title=PeerJ&amp;action=edit&amp;redlink=1" TargetMode="External"/><Relationship Id="rId4" Type="http://schemas.openxmlformats.org/officeDocument/2006/relationships/hyperlink" Target="https://en.wikipedia.org/wiki/PeerJ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CiteSeerX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ru.wikipedia.org/wiki/Sciru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Web_of_Science" TargetMode="External"/><Relationship Id="rId5" Type="http://schemas.openxmlformats.org/officeDocument/2006/relationships/hyperlink" Target="https://ru.wikipedia.org/wiki/Scopus" TargetMode="External"/><Relationship Id="rId4" Type="http://schemas.openxmlformats.org/officeDocument/2006/relationships/hyperlink" Target="https://ru.wikipedia.org/wiki/GetCIT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Elsevie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Sciru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2%D0%BE%D0%BC%D0%B0%D1%82%D0%BE%D0%BB%D0%BE%D0%B3%D0%B8%D1%8F" TargetMode="External"/><Relationship Id="rId13" Type="http://schemas.openxmlformats.org/officeDocument/2006/relationships/hyperlink" Target="https://ru.wikipedia.org/wiki/%D0%93%D0%B5%D0%BD%D0%B5%D1%82%D0%B8%D0%BA%D0%B0" TargetMode="External"/><Relationship Id="rId18" Type="http://schemas.openxmlformats.org/officeDocument/2006/relationships/hyperlink" Target="https://ru.wikipedia.org/wiki/PMID" TargetMode="External"/><Relationship Id="rId3" Type="http://schemas.openxmlformats.org/officeDocument/2006/relationships/hyperlink" Target="https://ru.wikipedia.org/wiki/%D0%91%D0%B8%D0%BE%D1%82%D0%B5%D1%85%D0%BD%D0%BE%D0%BB%D0%BE%D0%B3%D0%B8%D1%8F" TargetMode="External"/><Relationship Id="rId21" Type="http://schemas.openxmlformats.org/officeDocument/2006/relationships/image" Target="../media/image10.png"/><Relationship Id="rId7" Type="http://schemas.openxmlformats.org/officeDocument/2006/relationships/hyperlink" Target="https://ru.wikipedia.org/wiki/%D0%9C%D0%B5%D0%B4%D0%B8%D1%86%D0%B8%D0%BD%D0%B0" TargetMode="External"/><Relationship Id="rId12" Type="http://schemas.openxmlformats.org/officeDocument/2006/relationships/hyperlink" Target="https://ru.wikipedia.org/wiki/%D0%91%D0%B8%D0%BE%D0%BB%D0%BE%D0%B3%D0%B8%D1%8F" TargetMode="External"/><Relationship Id="rId17" Type="http://schemas.openxmlformats.org/officeDocument/2006/relationships/hyperlink" Target="https://ru.wikipedia.org/wiki/Medical_Subject_Headings" TargetMode="External"/><Relationship Id="rId2" Type="http://schemas.openxmlformats.org/officeDocument/2006/relationships/hyperlink" Target="https://ru.wikipedia.org/wiki/%D0%A1%D0%A8%D0%90" TargetMode="External"/><Relationship Id="rId16" Type="http://schemas.openxmlformats.org/officeDocument/2006/relationships/hyperlink" Target="https://ru.wikipedia.org/wiki/%D0%91%D0%B8%D0%BE%D0%BC%D0%B5%D0%B4%D0%B8%D1%86%D0%B8%D0%BD%D0%B0" TargetMode="External"/><Relationship Id="rId20" Type="http://schemas.openxmlformats.org/officeDocument/2006/relationships/hyperlink" Target="https://ru.wikipedia.org/wiki/%D0%98%D0%B4%D0%B5%D0%BD%D1%82%D0%B8%D1%84%D0%B8%D0%BA%D0%B0%D1%82%D0%BE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PubChem" TargetMode="External"/><Relationship Id="rId11" Type="http://schemas.openxmlformats.org/officeDocument/2006/relationships/hyperlink" Target="https://ru.wikipedia.org/wiki/%D0%9F%D1%81%D0%B8%D1%85%D0%BE%D0%BB%D0%BE%D0%B3%D0%B8%D1%8F" TargetMode="External"/><Relationship Id="rId5" Type="http://schemas.openxmlformats.org/officeDocument/2006/relationships/hyperlink" Target="https://ru.wikipedia.org/w/index.php?title=NCBI-Entrez&amp;action=edit&amp;redlink=1" TargetMode="External"/><Relationship Id="rId15" Type="http://schemas.openxmlformats.org/officeDocument/2006/relationships/hyperlink" Target="https://ru.wikipedia.org/wiki/%D0%A6%D0%B8%D1%82%D0%BE%D0%BB%D0%BE%D0%B3%D0%B8%D1%8F" TargetMode="External"/><Relationship Id="rId10" Type="http://schemas.openxmlformats.org/officeDocument/2006/relationships/hyperlink" Target="https://ru.wikipedia.org/wiki/%D0%97%D0%B4%D1%80%D0%B0%D0%B2%D0%BE%D0%BE%D1%85%D1%80%D0%B0%D0%BD%D0%B5%D0%BD%D0%B8%D0%B5" TargetMode="External"/><Relationship Id="rId19" Type="http://schemas.openxmlformats.org/officeDocument/2006/relationships/hyperlink" Target="https://ru.wikipedia.org/wiki/%D0%90%D0%BD%D0%B3%D0%BB%D0%B8%D0%B9%D1%81%D0%BA%D0%B8%D0%B9_%D1%8F%D0%B7%D1%8B%D0%BA" TargetMode="External"/><Relationship Id="rId4" Type="http://schemas.openxmlformats.org/officeDocument/2006/relationships/hyperlink" Target="https://ru.wikipedia.org/wiki/MEDLINE" TargetMode="External"/><Relationship Id="rId9" Type="http://schemas.openxmlformats.org/officeDocument/2006/relationships/hyperlink" Target="https://ru.wikipedia.org/wiki/%D0%92%D0%B5%D1%82%D0%B5%D1%80%D0%B8%D0%BD%D0%B0%D1%80%D0%B8%D1%8F" TargetMode="External"/><Relationship Id="rId14" Type="http://schemas.openxmlformats.org/officeDocument/2006/relationships/hyperlink" Target="https://ru.wikipedia.org/wiki/%D0%91%D0%B8%D0%BE%D1%85%D0%B8%D0%BC%D0%B8%D1%8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u.wikipedia.org/wiki/%D0%94%D0%B5%D1%81%D0%BA%D1%80%D0%B8%D0%BF%D1%82%D0%BE%D1%8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PubMed" TargetMode="External"/><Relationship Id="rId4" Type="http://schemas.openxmlformats.org/officeDocument/2006/relationships/hyperlink" Target="https://ru.wikipedia.org/wiki/%D0%90%D0%BD%D0%B3%D0%BB%D0%B8%D0%B9%D1%81%D0%BA%D0%B8%D0%B9_%D1%8F%D0%B7%D1%8B%D0%B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B13019-101C-4B98-AE25-0AEC794AB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17" y="1249251"/>
            <a:ext cx="11359165" cy="3243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ЛЕКЦИЯ </a:t>
            </a:r>
            <a:r>
              <a:rPr lang="en-US" dirty="0"/>
              <a:t>1</a:t>
            </a:r>
            <a:r>
              <a:rPr lang="x-none" dirty="0"/>
              <a:t/>
            </a:r>
            <a:br>
              <a:rPr lang="x-none" dirty="0"/>
            </a:br>
            <a:r>
              <a:rPr lang="ru-RU" b="1" dirty="0"/>
              <a:t>ПОИСК НАУЧНОЙ ИНФОРМАЦИИ</a:t>
            </a:r>
            <a:endParaRPr lang="x-none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CB751D9-3CC0-43F6-AD9E-F51EE6D81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189" y="4492459"/>
            <a:ext cx="5747282" cy="1637885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/>
              <a:t>Подготовлено кафедрой  токсикологической и аналитической химии</a:t>
            </a:r>
            <a:endParaRPr lang="x-none" sz="2400" b="1" dirty="0"/>
          </a:p>
        </p:txBody>
      </p:sp>
    </p:spTree>
    <p:extLst>
      <p:ext uri="{BB962C8B-B14F-4D97-AF65-F5344CB8AC3E}">
        <p14:creationId xmlns="" xmlns:p14="http://schemas.microsoft.com/office/powerpoint/2010/main" val="11844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4088F61-6276-40DC-9639-741E435F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21" y="606999"/>
            <a:ext cx="10446757" cy="5644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65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C46304E-73DA-46FB-90FD-DFF77E553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77" y="1582340"/>
            <a:ext cx="2826191" cy="369331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E3FB9E6-82A7-417A-BDFA-BCE03D196F97}"/>
              </a:ext>
            </a:extLst>
          </p:cNvPr>
          <p:cNvSpPr/>
          <p:nvPr/>
        </p:nvSpPr>
        <p:spPr>
          <a:xfrm>
            <a:off x="4400281" y="158234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Ки́берЛе́нинка</a:t>
            </a:r>
            <a:r>
              <a:rPr lang="ru-RU" b="1" dirty="0">
                <a:latin typeface="Arial" panose="020B0604020202020204" pitchFamily="34" charset="0"/>
              </a:rPr>
              <a:t> — российская научная электронная библиотека, построенная на концепции открытой науки. Проект направлен на распространение знаний по модели открытого доступа, обеспечивая бесплатный оперативный полнотекстовый доступ к научным публикациям, которые в зависимости от договоренностей с правообладателем размещаются по открытой лицензии </a:t>
            </a:r>
            <a:r>
              <a:rPr lang="ru-RU" b="1" dirty="0" err="1">
                <a:latin typeface="Arial" panose="020B0604020202020204" pitchFamily="34" charset="0"/>
                <a:hlinkClick r:id="rId3" tooltip="Creative Common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Creative</a:t>
            </a:r>
            <a:r>
              <a:rPr lang="ru-RU" b="1" dirty="0">
                <a:latin typeface="Arial" panose="020B0604020202020204" pitchFamily="34" charset="0"/>
                <a:hlinkClick r:id="rId3" tooltip="Creative Common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dirty="0" err="1">
                <a:latin typeface="Arial" panose="020B0604020202020204" pitchFamily="34" charset="0"/>
                <a:hlinkClick r:id="rId3" tooltip="Creative Common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Commons</a:t>
            </a:r>
            <a:r>
              <a:rPr lang="ru-RU" b="1" dirty="0">
                <a:latin typeface="Arial" panose="020B0604020202020204" pitchFamily="34" charset="0"/>
                <a:hlinkClick r:id="rId3" tooltip="Creative Common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dirty="0" err="1">
                <a:latin typeface="Arial" panose="020B0604020202020204" pitchFamily="34" charset="0"/>
                <a:hlinkClick r:id="rId3" tooltip="Creative Common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Attribution</a:t>
            </a:r>
            <a:r>
              <a:rPr lang="ru-RU" b="1" dirty="0">
                <a:latin typeface="Arial" panose="020B0604020202020204" pitchFamily="34" charset="0"/>
                <a:hlinkClick r:id="rId3" tooltip="Creative Common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(CC BY)</a:t>
            </a:r>
            <a:r>
              <a:rPr lang="ru-RU" b="1" dirty="0">
                <a:latin typeface="Arial" panose="020B0604020202020204" pitchFamily="34" charset="0"/>
              </a:rPr>
              <a:t>. Входит в пятерку открытых архивов мира (по данным </a:t>
            </a:r>
            <a:r>
              <a:rPr lang="ru-RU" b="1" dirty="0" err="1">
                <a:latin typeface="Arial" panose="020B0604020202020204" pitchFamily="34" charset="0"/>
              </a:rPr>
              <a:t>Webometrics</a:t>
            </a:r>
            <a:r>
              <a:rPr lang="ru-RU" b="1" dirty="0">
                <a:latin typeface="Arial" panose="020B0604020202020204" pitchFamily="34" charset="0"/>
              </a:rPr>
              <a:t>), крупнейший легальный научно-образовательный ресурс рунета (по данным </a:t>
            </a:r>
            <a:r>
              <a:rPr lang="ru-RU" b="1" dirty="0" err="1">
                <a:latin typeface="Arial" panose="020B0604020202020204" pitchFamily="34" charset="0"/>
                <a:hlinkClick r:id="rId4" tooltip="LiveInterne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LiveInternet</a:t>
            </a:r>
            <a:r>
              <a:rPr lang="ru-RU" b="1" dirty="0">
                <a:latin typeface="Arial" panose="020B0604020202020204" pitchFamily="34" charset="0"/>
              </a:rPr>
              <a:t> и </a:t>
            </a:r>
            <a:r>
              <a:rPr lang="ru-RU" b="1" dirty="0" err="1">
                <a:latin typeface="Arial" panose="020B0604020202020204" pitchFamily="34" charset="0"/>
                <a:hlinkClick r:id="rId5" tooltip="Rambler’s Top10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Rambler’s</a:t>
            </a:r>
            <a:r>
              <a:rPr lang="ru-RU" b="1" dirty="0">
                <a:latin typeface="Arial" panose="020B0604020202020204" pitchFamily="34" charset="0"/>
                <a:hlinkClick r:id="rId5" tooltip="Rambler’s Top10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Top100</a:t>
            </a:r>
            <a:r>
              <a:rPr lang="ru-RU" b="1" dirty="0">
                <a:latin typeface="Arial" panose="020B0604020202020204" pitchFamily="34" charset="0"/>
              </a:rPr>
              <a:t>).</a:t>
            </a:r>
            <a:endParaRPr lang="x-none" b="1" dirty="0"/>
          </a:p>
        </p:txBody>
      </p:sp>
    </p:spTree>
    <p:extLst>
      <p:ext uri="{BB962C8B-B14F-4D97-AF65-F5344CB8AC3E}">
        <p14:creationId xmlns="" xmlns:p14="http://schemas.microsoft.com/office/powerpoint/2010/main" val="5373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C733D52-63E6-4D05-81A0-4A5E569F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50" y="608689"/>
            <a:ext cx="10440500" cy="5640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82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267" y="1879600"/>
            <a:ext cx="113453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 smtClean="0"/>
              <a:t>SpringerLink</a:t>
            </a:r>
            <a:r>
              <a:rPr lang="ru-RU" b="1" dirty="0" smtClean="0"/>
              <a:t> был основан в 1996 году</a:t>
            </a:r>
            <a:r>
              <a:rPr lang="ru-RU" dirty="0" smtClean="0"/>
              <a:t> в качестве </a:t>
            </a:r>
            <a:r>
              <a:rPr lang="ru-RU" dirty="0" err="1" smtClean="0"/>
              <a:t>онлайн-платформы</a:t>
            </a:r>
            <a:r>
              <a:rPr lang="ru-RU" dirty="0" smtClean="0"/>
              <a:t> и включал </a:t>
            </a:r>
            <a:r>
              <a:rPr lang="ru-RU" b="1" dirty="0" smtClean="0"/>
              <a:t>100 журналов.</a:t>
            </a:r>
            <a:r>
              <a:rPr lang="ru-RU" dirty="0" smtClean="0"/>
              <a:t> Позже коллекцию пополнили серии книг, справочников, сборников данных и архивы журналов.</a:t>
            </a:r>
          </a:p>
          <a:p>
            <a:pPr fontAlgn="base"/>
            <a:r>
              <a:rPr lang="ru-RU" b="1" dirty="0" smtClean="0"/>
              <a:t>В 2006</a:t>
            </a:r>
            <a:r>
              <a:rPr lang="ru-RU" dirty="0" smtClean="0"/>
              <a:t> году была запущена программа ввода электронных книг </a:t>
            </a:r>
            <a:r>
              <a:rPr lang="ru-RU" dirty="0" err="1" smtClean="0"/>
              <a:t>Springer</a:t>
            </a:r>
            <a:r>
              <a:rPr lang="ru-RU" dirty="0" smtClean="0"/>
              <a:t>, а в </a:t>
            </a:r>
            <a:r>
              <a:rPr lang="ru-RU" b="1" dirty="0" smtClean="0"/>
              <a:t>2013 году</a:t>
            </a:r>
            <a:r>
              <a:rPr lang="ru-RU" dirty="0" smtClean="0"/>
              <a:t> на платформу было добавлено более </a:t>
            </a:r>
            <a:r>
              <a:rPr lang="ru-RU" b="1" dirty="0" smtClean="0"/>
              <a:t>110 000 оцифрованных книг из архивов</a:t>
            </a:r>
            <a:r>
              <a:rPr lang="ru-RU" dirty="0" smtClean="0"/>
              <a:t>.</a:t>
            </a:r>
          </a:p>
          <a:p>
            <a:pPr fontAlgn="base"/>
            <a:r>
              <a:rPr lang="ru-RU" b="1" dirty="0" smtClean="0"/>
              <a:t>В 2012</a:t>
            </a:r>
            <a:r>
              <a:rPr lang="ru-RU" dirty="0" smtClean="0"/>
              <a:t> году был создан ресурс </a:t>
            </a:r>
            <a:r>
              <a:rPr lang="ru-RU" b="1" dirty="0" err="1" smtClean="0"/>
              <a:t>Springer</a:t>
            </a:r>
            <a:r>
              <a:rPr lang="ru-RU" b="1" dirty="0" smtClean="0"/>
              <a:t> </a:t>
            </a:r>
            <a:r>
              <a:rPr lang="ru-RU" b="1" dirty="0" err="1" smtClean="0"/>
              <a:t>for</a:t>
            </a:r>
            <a:r>
              <a:rPr lang="ru-RU" b="1" dirty="0" smtClean="0"/>
              <a:t> </a:t>
            </a:r>
            <a:r>
              <a:rPr lang="ru-RU" b="1" dirty="0" err="1" smtClean="0"/>
              <a:t>Research</a:t>
            </a:r>
            <a:r>
              <a:rPr lang="ru-RU" b="1" dirty="0" smtClean="0"/>
              <a:t> &amp; </a:t>
            </a:r>
            <a:r>
              <a:rPr lang="ru-RU" b="1" dirty="0" err="1" smtClean="0"/>
              <a:t>Development</a:t>
            </a:r>
            <a:r>
              <a:rPr lang="ru-RU" b="1" dirty="0" smtClean="0"/>
              <a:t> (</a:t>
            </a:r>
            <a:r>
              <a:rPr lang="ru-RU" b="1" dirty="0" err="1" smtClean="0"/>
              <a:t>rd.springer.com</a:t>
            </a:r>
            <a:r>
              <a:rPr lang="ru-RU" b="1" dirty="0" smtClean="0"/>
              <a:t>)</a:t>
            </a:r>
            <a:r>
              <a:rPr lang="ru-RU" dirty="0" smtClean="0"/>
              <a:t>, платформа для корпоративных клиентов и обеспечения информационных потребностей исследователей. Все статьи </a:t>
            </a:r>
            <a:r>
              <a:rPr lang="ru-RU" dirty="0" err="1" smtClean="0"/>
              <a:t>Springer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R&amp;D из </a:t>
            </a:r>
            <a:r>
              <a:rPr lang="ru-RU" dirty="0" err="1" smtClean="0"/>
              <a:t>SpringerLink</a:t>
            </a:r>
            <a:r>
              <a:rPr lang="ru-RU" dirty="0" smtClean="0"/>
              <a:t>, они представляют особый интерес для исследователей в различных отраслях  — от нефти и газа до телекоммуникаций.</a:t>
            </a:r>
          </a:p>
          <a:p>
            <a:pPr fontAlgn="base"/>
            <a:r>
              <a:rPr lang="ru-RU" b="1" dirty="0" smtClean="0"/>
              <a:t>В 2016 году</a:t>
            </a:r>
            <a:r>
              <a:rPr lang="ru-RU" dirty="0" smtClean="0"/>
              <a:t> произошла интеграции с </a:t>
            </a:r>
            <a:r>
              <a:rPr lang="ru-RU" dirty="0" err="1" smtClean="0"/>
              <a:t>Palgrave</a:t>
            </a:r>
            <a:r>
              <a:rPr lang="ru-RU" dirty="0" smtClean="0"/>
              <a:t> </a:t>
            </a:r>
            <a:r>
              <a:rPr lang="ru-RU" dirty="0" err="1" smtClean="0"/>
              <a:t>Macmillan</a:t>
            </a:r>
            <a:r>
              <a:rPr lang="ru-RU" dirty="0" smtClean="0"/>
              <a:t>, в результате на </a:t>
            </a:r>
            <a:r>
              <a:rPr lang="ru-RU" dirty="0" err="1" smtClean="0"/>
              <a:t>SpringerLink</a:t>
            </a:r>
            <a:r>
              <a:rPr lang="ru-RU" dirty="0" smtClean="0"/>
              <a:t> было добавлено </a:t>
            </a:r>
            <a:r>
              <a:rPr lang="ru-RU" b="1" dirty="0" smtClean="0"/>
              <a:t>более 20000 книг</a:t>
            </a:r>
            <a:r>
              <a:rPr lang="ru-RU" dirty="0" smtClean="0"/>
              <a:t> и </a:t>
            </a:r>
            <a:r>
              <a:rPr lang="ru-RU" b="1" dirty="0" smtClean="0"/>
              <a:t>более 50 журналов</a:t>
            </a:r>
            <a:r>
              <a:rPr lang="ru-RU" dirty="0" smtClean="0"/>
              <a:t> по гуманитарным и социальным наукам PM.</a:t>
            </a:r>
          </a:p>
          <a:p>
            <a:pPr fontAlgn="base"/>
            <a:r>
              <a:rPr lang="ru-RU" dirty="0" smtClean="0"/>
              <a:t>Что доступно на </a:t>
            </a:r>
            <a:r>
              <a:rPr lang="ru-RU" dirty="0" err="1" smtClean="0"/>
              <a:t>SpringerLink</a:t>
            </a:r>
            <a:r>
              <a:rPr lang="ru-RU" dirty="0" smtClean="0"/>
              <a:t> сегодня</a:t>
            </a:r>
          </a:p>
          <a:p>
            <a:pPr fontAlgn="base"/>
            <a:r>
              <a:rPr lang="ru-RU" dirty="0" smtClean="0"/>
              <a:t>Являясь ведущей мировой научно-исследовательской платформой, </a:t>
            </a:r>
            <a:r>
              <a:rPr lang="ru-RU" dirty="0" err="1" smtClean="0"/>
              <a:t>SpringerLink</a:t>
            </a:r>
            <a:r>
              <a:rPr lang="ru-RU" dirty="0" smtClean="0"/>
              <a:t> содержит огромную коллекцию электронных книг, журналов, справочников, протоколов и баз данных по науке, технике, медицине (STM), гуманитарным и социальным наукам (HSS).</a:t>
            </a:r>
          </a:p>
          <a:p>
            <a:pPr algn="just"/>
            <a:endParaRPr lang="ru-RU" dirty="0"/>
          </a:p>
        </p:txBody>
      </p:sp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3" y="207960"/>
            <a:ext cx="4013200" cy="16765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059" y="764555"/>
            <a:ext cx="10897731" cy="52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0E4668-EE21-4761-B547-58C279E27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68" y="375307"/>
            <a:ext cx="2710509" cy="529494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D866063-AF9B-4637-9B19-BFC963BB22FB}"/>
              </a:ext>
            </a:extLst>
          </p:cNvPr>
          <p:cNvSpPr/>
          <p:nvPr/>
        </p:nvSpPr>
        <p:spPr>
          <a:xfrm>
            <a:off x="3000777" y="375307"/>
            <a:ext cx="737959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err="1">
                <a:latin typeface="Arial" panose="020B0604020202020204" pitchFamily="34" charset="0"/>
              </a:rPr>
              <a:t>Sci-Hub</a:t>
            </a:r>
            <a:r>
              <a:rPr lang="ru-RU" sz="1500" b="1" dirty="0">
                <a:latin typeface="Arial" panose="020B0604020202020204" pitchFamily="34" charset="0"/>
              </a:rPr>
              <a:t> — интернет-ресурс, предоставляющий доступ к более чем 76,46 миллиона научных статей и других трудов. Первый известный веб-сайт, предоставляющий автоматический и бесплатный доступ к полным текстам научных работ в массовом масштабе.</a:t>
            </a:r>
            <a:endParaRPr lang="en-US" sz="1500" b="1" dirty="0">
              <a:latin typeface="Arial" panose="020B0604020202020204" pitchFamily="34" charset="0"/>
            </a:endParaRPr>
          </a:p>
          <a:p>
            <a:pPr algn="just"/>
            <a:r>
              <a:rPr lang="ru-RU" sz="1500" b="1" dirty="0"/>
              <a:t>Сервис основала Александра </a:t>
            </a:r>
            <a:r>
              <a:rPr lang="ru-RU" sz="1500" b="1" dirty="0" err="1"/>
              <a:t>Элбакян</a:t>
            </a:r>
            <a:r>
              <a:rPr lang="ru-RU" sz="1500" b="1" dirty="0"/>
              <a:t> в сентябре 2011 года с целью облегчить распространение знаний, позволяя большему </a:t>
            </a:r>
            <a:r>
              <a:rPr lang="ru-RU" sz="1500" b="1" dirty="0" err="1"/>
              <a:t>количе</a:t>
            </a:r>
            <a:r>
              <a:rPr lang="en-US" sz="1500" b="1" dirty="0"/>
              <a:t>c</a:t>
            </a:r>
            <a:r>
              <a:rPr lang="ru-RU" sz="1500" b="1" dirty="0" err="1"/>
              <a:t>тву</a:t>
            </a:r>
            <a:r>
              <a:rPr lang="ru-RU" sz="1500" b="1" dirty="0"/>
              <a:t> людей открыть доступ к платным научным публикациям; это была реакция на высокую стоимость доступа к полным текстам научных статей, составлявшую, как правило, 30 долларов за статью. В 2015 году издательство </a:t>
            </a:r>
            <a:r>
              <a:rPr lang="ru-RU" sz="1500" b="1" dirty="0" err="1">
                <a:hlinkClick r:id="rId3" tooltip="Elsevie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Elsevier</a:t>
            </a:r>
            <a:r>
              <a:rPr lang="ru-RU" sz="1500" b="1" dirty="0"/>
              <a:t> подало юридическую жалобу в Нью-Йорке, заявив о нарушении авторских прав со стороны </a:t>
            </a:r>
            <a:r>
              <a:rPr lang="ru-RU" sz="1500" b="1" dirty="0" err="1"/>
              <a:t>Sci-Hub</a:t>
            </a:r>
            <a:r>
              <a:rPr lang="ru-RU" sz="1500" b="1" dirty="0"/>
              <a:t>.</a:t>
            </a:r>
          </a:p>
          <a:p>
            <a:pPr algn="just"/>
            <a:r>
              <a:rPr lang="ru-RU" sz="1500" b="1" dirty="0"/>
              <a:t>Согласно результатам исследования охвата научных публикаций сервисом, опубликованного в июле 2017 года в журнале </a:t>
            </a:r>
            <a:r>
              <a:rPr lang="ru-RU" sz="1500" b="1" dirty="0" err="1">
                <a:hlinkClick r:id="rId4" tooltip="en:PeerJ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PeerJ</a:t>
            </a:r>
            <a:r>
              <a:rPr lang="ru-RU" sz="1500" b="1" dirty="0"/>
              <a:t> (англ.)</a:t>
            </a:r>
            <a:r>
              <a:rPr lang="ru-RU" sz="1500" b="1" dirty="0">
                <a:hlinkClick r:id="rId5" tooltip="PeerJ (страница отсутствует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русск.</a:t>
            </a:r>
            <a:r>
              <a:rPr lang="ru-RU" sz="1500" b="1" dirty="0"/>
              <a:t>, </a:t>
            </a:r>
            <a:r>
              <a:rPr lang="ru-RU" sz="1500" b="1" dirty="0" err="1"/>
              <a:t>Sci-Hub</a:t>
            </a:r>
            <a:r>
              <a:rPr lang="ru-RU" sz="1500" b="1" dirty="0"/>
              <a:t> удовлетворяет 99,3 % запросов пользователей, и только 0,3 % статей оказались недоступными в выборке исследователей.</a:t>
            </a:r>
          </a:p>
          <a:p>
            <a:pPr algn="just"/>
            <a:r>
              <a:rPr lang="ru-RU" sz="1500" b="1" dirty="0"/>
              <a:t>Оригинальный домен Sci-Hub.org был заблокирован в ноябре 2015 года по постановлению суда США. Проект возобновил работу в том же месяце под доменом </a:t>
            </a:r>
            <a:r>
              <a:rPr lang="ru-RU" sz="1500" b="1" dirty="0">
                <a:hlinkClick r:id="rId6" tooltip=".io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ru-RU" sz="1500" b="1" dirty="0" err="1">
                <a:hlinkClick r:id="rId6" tooltip=".io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io</a:t>
            </a:r>
            <a:r>
              <a:rPr lang="ru-RU" sz="1500" b="1" dirty="0"/>
              <a:t>.</a:t>
            </a:r>
          </a:p>
          <a:p>
            <a:pPr algn="just"/>
            <a:r>
              <a:rPr lang="ru-RU" sz="1500" b="1" dirty="0"/>
              <a:t>16 ноября 2018 года домен sci-hub.tw был заблокирован по решению Московского городского суда. Согласно тексту решения кроме sci-hub.tw Роскомнадзор должен обеспечить блокировку следующих сайтов: gen.lib.rus.ec, www.libgen.io, </a:t>
            </a:r>
            <a:r>
              <a:rPr lang="ru-RU" sz="1500" b="1" dirty="0" err="1"/>
              <a:t>scihub.unblocked.gdn</a:t>
            </a:r>
            <a:r>
              <a:rPr lang="ru-RU" sz="1500" b="1" dirty="0"/>
              <a:t>, lgmag.org, </a:t>
            </a:r>
            <a:r>
              <a:rPr lang="ru-RU" sz="1500" b="1" dirty="0" err="1"/>
              <a:t>libgen.unblocked.gdn</a:t>
            </a:r>
            <a:r>
              <a:rPr lang="ru-RU" sz="1500" b="1" dirty="0"/>
              <a:t>, libgen.io. В РФ продолжает работать сайт sci-hub.se.</a:t>
            </a:r>
          </a:p>
        </p:txBody>
      </p:sp>
    </p:spTree>
    <p:extLst>
      <p:ext uri="{BB962C8B-B14F-4D97-AF65-F5344CB8AC3E}">
        <p14:creationId xmlns="" xmlns:p14="http://schemas.microsoft.com/office/powerpoint/2010/main" val="18107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DE03C43-E125-452F-917E-AFC3E352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89" y="605307"/>
            <a:ext cx="10453021" cy="5647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75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20E51CE-5115-4231-A647-533705CE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479"/>
            <a:ext cx="4483659" cy="412661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B4241B5-BFEC-4FEF-B674-CB57FCCF4DA7}"/>
              </a:ext>
            </a:extLst>
          </p:cNvPr>
          <p:cNvSpPr/>
          <p:nvPr/>
        </p:nvSpPr>
        <p:spPr>
          <a:xfrm>
            <a:off x="4483659" y="732129"/>
            <a:ext cx="57679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Что такое DOI</a:t>
            </a:r>
          </a:p>
          <a:p>
            <a:pPr algn="just"/>
            <a:r>
              <a:rPr lang="ru-RU" b="1" dirty="0">
                <a:latin typeface="Arial" panose="020B0604020202020204" pitchFamily="34" charset="0"/>
              </a:rPr>
              <a:t>DOI (</a:t>
            </a:r>
            <a:r>
              <a:rPr lang="ru-RU" b="1" dirty="0" err="1">
                <a:latin typeface="Arial" panose="020B0604020202020204" pitchFamily="34" charset="0"/>
              </a:rPr>
              <a:t>Digital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Object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Identifier</a:t>
            </a:r>
            <a:r>
              <a:rPr lang="ru-RU" b="1" dirty="0">
                <a:latin typeface="Arial" panose="020B0604020202020204" pitchFamily="34" charset="0"/>
              </a:rPr>
              <a:t>) — идентификатор цифрового объекта (также используется словосочетание цифровой идентификатор объекта, ЦИО) — стандарт обозначения представленной в сети информации.</a:t>
            </a:r>
          </a:p>
          <a:p>
            <a:pPr algn="just"/>
            <a:r>
              <a:rPr lang="ru-RU" b="1" dirty="0">
                <a:latin typeface="Arial" panose="020B0604020202020204" pitchFamily="34" charset="0"/>
              </a:rPr>
              <a:t>DOI - это современный стандарт обозначения предоставления информации в сети Интернет, используемый всеми крупнейшими международными научными организациями и издательствами. Система идентификации DOI используется в различных информационных сегментах (научная информация, нормативная документация, учебные материалы, отчетная документация и др.). За сегмент научной информации отвечает регистрационное агентство </a:t>
            </a:r>
            <a:r>
              <a:rPr lang="ru-RU" b="1" dirty="0" err="1">
                <a:latin typeface="Arial" panose="020B0604020202020204" pitchFamily="34" charset="0"/>
              </a:rPr>
              <a:t>CrossRef</a:t>
            </a:r>
            <a:r>
              <a:rPr lang="ru-RU" b="1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757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52C60C9-8CCD-4FED-AFE3-4B93D81F6A3D}"/>
              </a:ext>
            </a:extLst>
          </p:cNvPr>
          <p:cNvSpPr/>
          <p:nvPr/>
        </p:nvSpPr>
        <p:spPr>
          <a:xfrm>
            <a:off x="437882" y="218079"/>
            <a:ext cx="9800823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Arial" panose="020B0604020202020204" pitchFamily="34" charset="0"/>
              </a:rPr>
              <a:t>Почему важен DOI</a:t>
            </a:r>
          </a:p>
          <a:p>
            <a:pPr algn="just">
              <a:buFont typeface="+mj-lt"/>
              <a:buAutoNum type="arabicPeriod"/>
            </a:pPr>
            <a:r>
              <a:rPr lang="ru-RU" sz="1500" b="1" dirty="0">
                <a:latin typeface="Arial" panose="020B0604020202020204" pitchFamily="34" charset="0"/>
              </a:rPr>
              <a:t>DOI (</a:t>
            </a:r>
            <a:r>
              <a:rPr lang="ru-RU" sz="1500" b="1" dirty="0" err="1">
                <a:latin typeface="Arial" panose="020B0604020202020204" pitchFamily="34" charset="0"/>
              </a:rPr>
              <a:t>Digital</a:t>
            </a:r>
            <a:r>
              <a:rPr lang="ru-RU" sz="1500" b="1" dirty="0">
                <a:latin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</a:rPr>
              <a:t>object</a:t>
            </a:r>
            <a:r>
              <a:rPr lang="ru-RU" sz="1500" b="1" dirty="0">
                <a:latin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</a:rPr>
              <a:t>identifier</a:t>
            </a:r>
            <a:r>
              <a:rPr lang="ru-RU" sz="1500" b="1" dirty="0">
                <a:latin typeface="Arial" panose="020B0604020202020204" pitchFamily="34" charset="0"/>
              </a:rPr>
              <a:t>) или цифровой идентификатор объекта - это современный стандарт обозначения предоставления информации в сети Интернет, используемый всеми крупнейшими международными научными организациями и издательствами. DOI — стандарт, принятый всеми ведущими издательствами мира (400 издательств);</a:t>
            </a:r>
          </a:p>
          <a:p>
            <a:pPr algn="just">
              <a:buFont typeface="+mj-lt"/>
              <a:buAutoNum type="arabicPeriod"/>
            </a:pPr>
            <a:r>
              <a:rPr lang="ru-RU" sz="1500" b="1" dirty="0">
                <a:latin typeface="Arial" panose="020B0604020202020204" pitchFamily="34" charset="0"/>
              </a:rPr>
              <a:t>DOI использует Европейский союз официальных публикаций через ЕС. DOI принят в англоязычной научной среде для обмена данными между учёными. По сути, DOI — это путь к документу в общем информационно-виртуальном пространстве (как правило, в Интернете), для получения необходимой информации.</a:t>
            </a:r>
          </a:p>
          <a:p>
            <a:pPr algn="just">
              <a:buFont typeface="+mj-lt"/>
              <a:buAutoNum type="arabicPeriod"/>
            </a:pPr>
            <a:r>
              <a:rPr lang="ru-RU" sz="1500" b="1" dirty="0">
                <a:latin typeface="Arial" panose="020B0604020202020204" pitchFamily="34" charset="0"/>
              </a:rPr>
              <a:t>Научно-исследовательские наборы данных через </a:t>
            </a:r>
            <a:r>
              <a:rPr lang="ru-RU" sz="1500" b="1" dirty="0" err="1">
                <a:latin typeface="Arial" panose="020B0604020202020204" pitchFamily="34" charset="0"/>
              </a:rPr>
              <a:t>DataCite</a:t>
            </a:r>
            <a:r>
              <a:rPr lang="ru-RU" sz="1500" b="1" dirty="0">
                <a:latin typeface="Arial" panose="020B0604020202020204" pitchFamily="34" charset="0"/>
              </a:rPr>
              <a:t> — консорциум ведущих исследовательских библиотек, технических провайдеров, информационных и научных центров обработки данных.</a:t>
            </a:r>
          </a:p>
          <a:p>
            <a:pPr algn="just">
              <a:buFont typeface="+mj-lt"/>
              <a:buAutoNum type="arabicPeriod"/>
            </a:pPr>
            <a:r>
              <a:rPr lang="ru-RU" sz="1500" b="1" dirty="0">
                <a:latin typeface="Arial" panose="020B0604020202020204" pitchFamily="34" charset="0"/>
              </a:rPr>
              <a:t>Постоянные глобальные идентификаторы для коммерческого видеоконтента через </a:t>
            </a:r>
            <a:r>
              <a:rPr lang="ru-RU" sz="1500" b="1" dirty="0" err="1">
                <a:latin typeface="Arial" panose="020B0604020202020204" pitchFamily="34" charset="0"/>
              </a:rPr>
              <a:t>Entertainment</a:t>
            </a:r>
            <a:r>
              <a:rPr lang="ru-RU" sz="1500" b="1" dirty="0">
                <a:latin typeface="Arial" panose="020B0604020202020204" pitchFamily="34" charset="0"/>
              </a:rPr>
              <a:t> — ID реестр, широко известный как EIDR.</a:t>
            </a:r>
          </a:p>
          <a:p>
            <a:pPr algn="just">
              <a:buFont typeface="+mj-lt"/>
              <a:buAutoNum type="arabicPeriod"/>
            </a:pPr>
            <a:r>
              <a:rPr lang="ru-RU" sz="1500" b="1" dirty="0">
                <a:latin typeface="Arial" panose="020B0604020202020204" pitchFamily="34" charset="0"/>
              </a:rPr>
              <a:t>Цитаты в научных изданиях (журнальные статьи, книги, электронные книги и т.д.) через </a:t>
            </a:r>
            <a:r>
              <a:rPr lang="ru-RU" sz="1500" b="1" dirty="0" err="1">
                <a:latin typeface="Arial" panose="020B0604020202020204" pitchFamily="34" charset="0"/>
              </a:rPr>
              <a:t>CrossRef</a:t>
            </a:r>
            <a:r>
              <a:rPr lang="ru-RU" sz="1500" b="1" dirty="0">
                <a:latin typeface="Arial" panose="020B0604020202020204" pitchFamily="34" charset="0"/>
              </a:rPr>
              <a:t> — консорциум около 3000 издателей.</a:t>
            </a:r>
          </a:p>
          <a:p>
            <a:pPr algn="just">
              <a:buFont typeface="+mj-lt"/>
              <a:buAutoNum type="arabicPeriod"/>
            </a:pPr>
            <a:r>
              <a:rPr lang="ru-RU" sz="1500" b="1" dirty="0">
                <a:latin typeface="Arial" panose="020B0604020202020204" pitchFamily="34" charset="0"/>
              </a:rPr>
              <a:t>Рост количества цитирований статей автора автоматически повышает его индекс цитирования и личный индекс </a:t>
            </a:r>
            <a:r>
              <a:rPr lang="ru-RU" sz="1500" b="1" dirty="0" err="1">
                <a:latin typeface="Arial" panose="020B0604020202020204" pitchFamily="34" charset="0"/>
              </a:rPr>
              <a:t>Хирша</a:t>
            </a:r>
            <a:r>
              <a:rPr lang="ru-RU" sz="1500" b="1" dirty="0">
                <a:latin typeface="Arial" panose="020B0604020202020204" pitchFamily="34" charset="0"/>
              </a:rPr>
              <a:t> - важнейшие </a:t>
            </a:r>
            <a:r>
              <a:rPr lang="ru-RU" sz="1500" b="1" dirty="0" err="1">
                <a:latin typeface="Arial" panose="020B0604020202020204" pitchFamily="34" charset="0"/>
              </a:rPr>
              <a:t>наукометрические</a:t>
            </a:r>
            <a:r>
              <a:rPr lang="ru-RU" sz="1500" b="1" dirty="0">
                <a:latin typeface="Arial" panose="020B0604020202020204" pitchFamily="34" charset="0"/>
              </a:rPr>
              <a:t> показатели на современном этапе развития науки.</a:t>
            </a:r>
          </a:p>
          <a:p>
            <a:pPr algn="just">
              <a:buFont typeface="+mj-lt"/>
              <a:buAutoNum type="arabicPeriod"/>
            </a:pPr>
            <a:r>
              <a:rPr lang="ru-RU" sz="1500" b="1" dirty="0">
                <a:latin typeface="Arial" panose="020B0604020202020204" pitchFamily="34" charset="0"/>
              </a:rPr>
              <a:t>При цитировании статьи с DOI одним из журналов, входящих в </a:t>
            </a:r>
            <a:r>
              <a:rPr lang="ru-RU" sz="1500" b="1" dirty="0" err="1">
                <a:latin typeface="Arial" panose="020B0604020202020204" pitchFamily="34" charset="0"/>
              </a:rPr>
              <a:t>Scopus</a:t>
            </a:r>
            <a:r>
              <a:rPr lang="ru-RU" sz="1500" b="1" dirty="0">
                <a:latin typeface="Arial" panose="020B0604020202020204" pitchFamily="34" charset="0"/>
              </a:rPr>
              <a:t>, </a:t>
            </a:r>
            <a:r>
              <a:rPr lang="ru-RU" sz="1500" b="1" dirty="0" err="1">
                <a:latin typeface="Arial" panose="020B0604020202020204" pitchFamily="34" charset="0"/>
              </a:rPr>
              <a:t>Web</a:t>
            </a:r>
            <a:r>
              <a:rPr lang="ru-RU" sz="1500" b="1" dirty="0">
                <a:latin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</a:rPr>
              <a:t>of</a:t>
            </a:r>
            <a:r>
              <a:rPr lang="ru-RU" sz="1500" b="1" dirty="0">
                <a:latin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</a:rPr>
              <a:t>Science</a:t>
            </a:r>
            <a:r>
              <a:rPr lang="ru-RU" sz="1500" b="1" dirty="0">
                <a:latin typeface="Arial" panose="020B0604020202020204" pitchFamily="34" charset="0"/>
              </a:rPr>
              <a:t> или какую-либо другую престижную библиографическую базу, данные статьи и автора, также заносятся в эти базы.</a:t>
            </a:r>
          </a:p>
          <a:p>
            <a:pPr algn="just">
              <a:buFont typeface="+mj-lt"/>
              <a:buAutoNum type="arabicPeriod"/>
            </a:pPr>
            <a:r>
              <a:rPr lang="ru-RU" sz="1500" b="1" dirty="0">
                <a:latin typeface="Arial" panose="020B0604020202020204" pitchFamily="34" charset="0"/>
              </a:rPr>
              <a:t>DOI значительно облегчает процедуры цитирования, поиска и локализации научной публикации.</a:t>
            </a:r>
          </a:p>
          <a:p>
            <a:pPr algn="just">
              <a:buFont typeface="+mj-lt"/>
              <a:buAutoNum type="arabicPeriod"/>
            </a:pPr>
            <a:r>
              <a:rPr lang="ru-RU" sz="1500" b="1" dirty="0">
                <a:latin typeface="Arial" panose="020B0604020202020204" pitchFamily="34" charset="0"/>
              </a:rPr>
              <a:t>Присвоение DOI обеспечивает снижение потери ссылок. Код DOI, который, в отличие от библиографической ссылки, может быть распознан без ошибок.</a:t>
            </a:r>
          </a:p>
          <a:p>
            <a:pPr algn="just">
              <a:buFont typeface="+mj-lt"/>
              <a:buAutoNum type="arabicPeriod"/>
            </a:pPr>
            <a:r>
              <a:rPr lang="ru-RU" sz="1500" b="1" dirty="0">
                <a:latin typeface="Arial" panose="020B0604020202020204" pitchFamily="34" charset="0"/>
              </a:rPr>
              <a:t>Присвоение DOI обеспечивает защиту интеллектуальной собственности.</a:t>
            </a:r>
            <a:endParaRPr lang="ru-RU" sz="15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9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1724773-979A-4750-A1EF-BCEE305C79BA}"/>
              </a:ext>
            </a:extLst>
          </p:cNvPr>
          <p:cNvSpPr txBox="1"/>
          <p:nvPr/>
        </p:nvSpPr>
        <p:spPr>
          <a:xfrm>
            <a:off x="2927497" y="2459504"/>
            <a:ext cx="63370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СПАСИБО ЗА ВНИМАНИЕ!</a:t>
            </a:r>
            <a:endParaRPr lang="x-none" sz="6000" b="1" dirty="0"/>
          </a:p>
        </p:txBody>
      </p:sp>
    </p:spTree>
    <p:extLst>
      <p:ext uri="{BB962C8B-B14F-4D97-AF65-F5344CB8AC3E}">
        <p14:creationId xmlns="" xmlns:p14="http://schemas.microsoft.com/office/powerpoint/2010/main" val="13909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B7ACD4E-06B5-4D70-AAEB-EC3F093E1F9B}"/>
              </a:ext>
            </a:extLst>
          </p:cNvPr>
          <p:cNvSpPr/>
          <p:nvPr/>
        </p:nvSpPr>
        <p:spPr>
          <a:xfrm>
            <a:off x="918693" y="2200733"/>
            <a:ext cx="103546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Google</a:t>
            </a:r>
            <a:r>
              <a:rPr lang="ru-RU" b="1" dirty="0"/>
              <a:t> </a:t>
            </a:r>
            <a:r>
              <a:rPr lang="ru-RU" b="1" dirty="0" err="1"/>
              <a:t>Scholar</a:t>
            </a:r>
            <a:r>
              <a:rPr lang="ru-RU" b="1" dirty="0"/>
              <a:t> — бесплатная поисковая система по полным текстам научных публикаций всех форматов и дисциплин. Проект работает с ноября 2004 года, первоначально в статусе бета-версии. Индекс </a:t>
            </a:r>
            <a:r>
              <a:rPr lang="ru-RU" b="1" dirty="0" err="1"/>
              <a:t>Google</a:t>
            </a:r>
            <a:r>
              <a:rPr lang="ru-RU" b="1" dirty="0"/>
              <a:t> </a:t>
            </a:r>
            <a:r>
              <a:rPr lang="ru-RU" b="1" dirty="0" err="1"/>
              <a:t>Scholar</a:t>
            </a:r>
            <a:r>
              <a:rPr lang="ru-RU" b="1" dirty="0"/>
              <a:t> включает данные из большинства рецензируемых онлайн журналов крупнейших научных издательств Европы и Америки. По функциям </a:t>
            </a:r>
            <a:r>
              <a:rPr lang="ru-RU" b="1" dirty="0" err="1"/>
              <a:t>Google</a:t>
            </a:r>
            <a:r>
              <a:rPr lang="ru-RU" b="1" dirty="0"/>
              <a:t> </a:t>
            </a:r>
            <a:r>
              <a:rPr lang="ru-RU" b="1" dirty="0" err="1"/>
              <a:t>Scholar</a:t>
            </a:r>
            <a:r>
              <a:rPr lang="ru-RU" b="1" dirty="0"/>
              <a:t> похож на сайты </a:t>
            </a:r>
            <a:r>
              <a:rPr lang="ru-RU" b="1" dirty="0" err="1">
                <a:hlinkClick r:id="rId2" tooltip="Sciru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Scirus</a:t>
            </a:r>
            <a:r>
              <a:rPr lang="ru-RU" b="1" dirty="0"/>
              <a:t>, </a:t>
            </a:r>
            <a:r>
              <a:rPr lang="ru-RU" b="1" dirty="0" err="1">
                <a:hlinkClick r:id="rId3" tooltip="CiteSeerX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CiteSeerX</a:t>
            </a:r>
            <a:r>
              <a:rPr lang="ru-RU" b="1" dirty="0"/>
              <a:t> и </a:t>
            </a:r>
            <a:r>
              <a:rPr lang="ru-RU" b="1" dirty="0" err="1">
                <a:hlinkClick r:id="rId4" tooltip="GetCITED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GetCITED</a:t>
            </a:r>
            <a:r>
              <a:rPr lang="ru-RU" b="1" dirty="0"/>
              <a:t>. Также </a:t>
            </a:r>
            <a:r>
              <a:rPr lang="ru-RU" b="1" dirty="0" err="1"/>
              <a:t>Google</a:t>
            </a:r>
            <a:r>
              <a:rPr lang="ru-RU" b="1" dirty="0"/>
              <a:t> </a:t>
            </a:r>
            <a:r>
              <a:rPr lang="ru-RU" b="1" dirty="0" err="1"/>
              <a:t>Scholar</a:t>
            </a:r>
            <a:r>
              <a:rPr lang="ru-RU" b="1" dirty="0"/>
              <a:t> похож на сайты, предоставляющие доступ к публикациям после оформления платной подписки, например, </a:t>
            </a:r>
            <a:r>
              <a:rPr lang="ru-RU" b="1" dirty="0" err="1">
                <a:hlinkClick r:id="rId5" tooltip="Scopu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Scopus</a:t>
            </a:r>
            <a:r>
              <a:rPr lang="ru-RU" b="1" dirty="0"/>
              <a:t> и </a:t>
            </a:r>
            <a:r>
              <a:rPr lang="ru-RU" b="1" dirty="0" err="1">
                <a:hlinkClick r:id="rId6" tooltip="Web of Scienc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Web</a:t>
            </a:r>
            <a:r>
              <a:rPr lang="ru-RU" b="1" dirty="0">
                <a:hlinkClick r:id="rId6" tooltip="Web of Scienc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dirty="0" err="1">
                <a:hlinkClick r:id="rId6" tooltip="Web of Scienc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ru-RU" b="1" dirty="0">
                <a:hlinkClick r:id="rId6" tooltip="Web of Scienc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dirty="0" err="1">
                <a:hlinkClick r:id="rId6" tooltip="Web of Scienc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Science</a:t>
            </a:r>
            <a:r>
              <a:rPr lang="ru-RU" b="1" dirty="0"/>
              <a:t>. Рекламный слоган </a:t>
            </a:r>
            <a:r>
              <a:rPr lang="ru-RU" b="1" dirty="0" err="1"/>
              <a:t>Google</a:t>
            </a:r>
            <a:r>
              <a:rPr lang="ru-RU" b="1" dirty="0"/>
              <a:t> </a:t>
            </a:r>
            <a:r>
              <a:rPr lang="ru-RU" b="1" dirty="0" err="1"/>
              <a:t>Scholar</a:t>
            </a:r>
            <a:r>
              <a:rPr lang="ru-RU" b="1" dirty="0"/>
              <a:t> — «стоя на плечах гигантов» — часть знаменитого высказывания И. Ньютона «Если я видел дальше других, то потому, что стоял на плечах гигантов», дань учёным, вносившим вклад в развитие науки на протяжении веков и обеспечившим основу для новых открытий и достижений.</a:t>
            </a:r>
            <a:endParaRPr lang="x-none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9D1521C-6B99-431B-84F9-BDE5E04FDE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070" t="33332" r="16444" b="49999"/>
          <a:stretch/>
        </p:blipFill>
        <p:spPr>
          <a:xfrm>
            <a:off x="1921098" y="691985"/>
            <a:ext cx="8349804" cy="1097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31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90F4B47-E00F-4D00-A2B4-22B50917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06" y="772733"/>
            <a:ext cx="10396988" cy="5617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33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151887C-7422-468B-B713-B76E504C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973" y="513781"/>
            <a:ext cx="5052053" cy="16225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E24ECCC-E4E5-4A83-A6B7-4CD44A6CE502}"/>
              </a:ext>
            </a:extLst>
          </p:cNvPr>
          <p:cNvSpPr/>
          <p:nvPr/>
        </p:nvSpPr>
        <p:spPr>
          <a:xfrm>
            <a:off x="886494" y="2173420"/>
            <a:ext cx="104190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</a:rPr>
              <a:t>«</a:t>
            </a:r>
            <a:r>
              <a:rPr lang="ru-RU" sz="2000" b="1" dirty="0" err="1">
                <a:latin typeface="Arial" panose="020B0604020202020204" pitchFamily="34" charset="0"/>
              </a:rPr>
              <a:t>Scopus</a:t>
            </a:r>
            <a:r>
              <a:rPr lang="ru-RU" sz="2000" b="1" dirty="0">
                <a:latin typeface="Arial" panose="020B0604020202020204" pitchFamily="34" charset="0"/>
              </a:rPr>
              <a:t>» («</a:t>
            </a:r>
            <a:r>
              <a:rPr lang="ru-RU" sz="2000" b="1" dirty="0" err="1">
                <a:latin typeface="Arial" panose="020B0604020202020204" pitchFamily="34" charset="0"/>
              </a:rPr>
              <a:t>ско́пус</a:t>
            </a:r>
            <a:r>
              <a:rPr lang="ru-RU" sz="2000" b="1" dirty="0">
                <a:latin typeface="Arial" panose="020B0604020202020204" pitchFamily="34" charset="0"/>
              </a:rPr>
              <a:t>»; недавняя версия официального названия: </a:t>
            </a:r>
            <a:r>
              <a:rPr lang="ru-RU" sz="2000" b="1" dirty="0" err="1">
                <a:latin typeface="Arial" panose="020B0604020202020204" pitchFamily="34" charset="0"/>
              </a:rPr>
              <a:t>SciVerse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Scopus</a:t>
            </a:r>
            <a:r>
              <a:rPr lang="ru-RU" sz="2000" b="1" dirty="0">
                <a:latin typeface="Arial" panose="020B0604020202020204" pitchFamily="34" charset="0"/>
              </a:rPr>
              <a:t>) — библиографическая и реферативная база данных и инструмент для отслеживания цитируемости статей, опубликованных в научных изданиях. Индексирует 24 тыс. названий научных изданий по техническим, медицинским и гуманитарным наукам 5 тыс. издателей. База данных индексирует научные журналы, материалы конференций и серийные книжные издания, а также «профессиональные» журналы (</a:t>
            </a:r>
            <a:r>
              <a:rPr lang="ru-RU" sz="2000" b="1" dirty="0" err="1">
                <a:latin typeface="Arial" panose="020B0604020202020204" pitchFamily="34" charset="0"/>
              </a:rPr>
              <a:t>Trade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Journals</a:t>
            </a:r>
            <a:r>
              <a:rPr lang="ru-RU" sz="2000" b="1" dirty="0">
                <a:latin typeface="Arial" panose="020B0604020202020204" pitchFamily="34" charset="0"/>
              </a:rPr>
              <a:t>). Разработчиком и владельцем </a:t>
            </a:r>
            <a:r>
              <a:rPr lang="ru-RU" sz="2000" b="1" dirty="0" err="1">
                <a:latin typeface="Arial" panose="020B0604020202020204" pitchFamily="34" charset="0"/>
              </a:rPr>
              <a:t>Scopus</a:t>
            </a:r>
            <a:r>
              <a:rPr lang="ru-RU" sz="2000" b="1" dirty="0">
                <a:latin typeface="Arial" panose="020B0604020202020204" pitchFamily="34" charset="0"/>
              </a:rPr>
              <a:t> является издательская корпорация </a:t>
            </a:r>
            <a:r>
              <a:rPr lang="ru-RU" sz="2000" b="1" dirty="0" err="1">
                <a:latin typeface="Arial" panose="020B0604020202020204" pitchFamily="34" charset="0"/>
                <a:hlinkClick r:id="rId3" tooltip="Elsevie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Elsevier</a:t>
            </a:r>
            <a:r>
              <a:rPr lang="ru-RU" sz="2000" b="1" dirty="0">
                <a:latin typeface="Arial" panose="020B0604020202020204" pitchFamily="34" charset="0"/>
              </a:rPr>
              <a:t>. База данных доступна на условиях подписки через веб-интерфейс. Поисковый аппарат интегрирован с поисковой системой </a:t>
            </a:r>
            <a:r>
              <a:rPr lang="ru-RU" sz="2000" b="1" dirty="0" err="1">
                <a:latin typeface="Arial" panose="020B0604020202020204" pitchFamily="34" charset="0"/>
                <a:hlinkClick r:id="rId4" tooltip="Sciru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Scirus</a:t>
            </a:r>
            <a:r>
              <a:rPr lang="ru-RU" sz="2000" b="1" dirty="0">
                <a:latin typeface="Arial" panose="020B0604020202020204" pitchFamily="34" charset="0"/>
              </a:rPr>
              <a:t> для поиска веб-страниц и патентной базой данных.</a:t>
            </a:r>
            <a:endParaRPr lang="x-none" sz="2000" b="1" dirty="0"/>
          </a:p>
        </p:txBody>
      </p:sp>
    </p:spTree>
    <p:extLst>
      <p:ext uri="{BB962C8B-B14F-4D97-AF65-F5344CB8AC3E}">
        <p14:creationId xmlns="" xmlns:p14="http://schemas.microsoft.com/office/powerpoint/2010/main" val="11865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8E8FB43-63FD-4AE8-A7F3-1B397BE4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35" y="730290"/>
            <a:ext cx="10406130" cy="5622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25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91C4F10-C004-461F-A846-DC481E613DE3}"/>
              </a:ext>
            </a:extLst>
          </p:cNvPr>
          <p:cNvSpPr/>
          <p:nvPr/>
        </p:nvSpPr>
        <p:spPr>
          <a:xfrm>
            <a:off x="880056" y="1643567"/>
            <a:ext cx="10431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PubMed</a:t>
            </a:r>
            <a:r>
              <a:rPr lang="ru-RU" b="1" dirty="0">
                <a:latin typeface="Arial" panose="020B0604020202020204" pitchFamily="34" charset="0"/>
              </a:rPr>
              <a:t> — англоязычная текстовая база данных медицинских и биологических публикаций, созданная Национальным центром биотехнологической информации (NCBI) </a:t>
            </a:r>
            <a:r>
              <a:rPr lang="ru-RU" b="1" dirty="0">
                <a:latin typeface="Arial" panose="020B0604020202020204" pitchFamily="34" charset="0"/>
                <a:hlinkClick r:id="rId2" tooltip="СШ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США</a:t>
            </a:r>
            <a:r>
              <a:rPr lang="ru-RU" b="1" dirty="0">
                <a:latin typeface="Arial" panose="020B0604020202020204" pitchFamily="34" charset="0"/>
              </a:rPr>
              <a:t> на основе раздела «</a:t>
            </a:r>
            <a:r>
              <a:rPr lang="ru-RU" b="1" dirty="0">
                <a:latin typeface="Arial" panose="020B0604020202020204" pitchFamily="34" charset="0"/>
                <a:hlinkClick r:id="rId3" tooltip="Биотехнология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биотехнология</a:t>
            </a:r>
            <a:r>
              <a:rPr lang="ru-RU" b="1" dirty="0">
                <a:latin typeface="Arial" panose="020B0604020202020204" pitchFamily="34" charset="0"/>
              </a:rPr>
              <a:t>» Национальной медицинской библиотеки США (NLM). Ключевой составляющей </a:t>
            </a:r>
            <a:r>
              <a:rPr lang="ru-RU" b="1" dirty="0" err="1">
                <a:latin typeface="Arial" panose="020B0604020202020204" pitchFamily="34" charset="0"/>
              </a:rPr>
              <a:t>PubMed</a:t>
            </a:r>
            <a:r>
              <a:rPr lang="ru-RU" b="1" dirty="0">
                <a:latin typeface="Arial" panose="020B0604020202020204" pitchFamily="34" charset="0"/>
              </a:rPr>
              <a:t> является </a:t>
            </a:r>
            <a:r>
              <a:rPr lang="ru-RU" b="1" dirty="0">
                <a:latin typeface="Arial" panose="020B0604020202020204" pitchFamily="34" charset="0"/>
                <a:hlinkClick r:id="rId4" tooltip="MEDLIN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MEDLINE</a:t>
            </a:r>
            <a:r>
              <a:rPr lang="ru-RU" b="1" dirty="0">
                <a:latin typeface="Arial" panose="020B0604020202020204" pitchFamily="34" charset="0"/>
              </a:rPr>
              <a:t>. Была впервые представлена в январе 1996 года. Доступна через </a:t>
            </a:r>
            <a:r>
              <a:rPr lang="ru-RU" b="1" dirty="0">
                <a:latin typeface="Arial" panose="020B0604020202020204" pitchFamily="34" charset="0"/>
                <a:hlinkClick r:id="rId5" tooltip="NCBI-Entrez (страница отсутствует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NCBI-</a:t>
            </a:r>
            <a:r>
              <a:rPr lang="ru-RU" b="1" dirty="0" err="1">
                <a:latin typeface="Arial" panose="020B0604020202020204" pitchFamily="34" charset="0"/>
                <a:hlinkClick r:id="rId5" tooltip="NCBI-Entrez (страница отсутствует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Entrez</a:t>
            </a:r>
            <a:r>
              <a:rPr lang="ru-RU" b="1" dirty="0">
                <a:latin typeface="Arial" panose="020B0604020202020204" pitchFamily="34" charset="0"/>
              </a:rPr>
              <a:t> — центральную поисковую систему, включающую </a:t>
            </a:r>
            <a:r>
              <a:rPr lang="ru-RU" b="1" dirty="0" err="1">
                <a:latin typeface="Arial" panose="020B0604020202020204" pitchFamily="34" charset="0"/>
              </a:rPr>
              <a:t>PubMed</a:t>
            </a:r>
            <a:r>
              <a:rPr lang="ru-RU" b="1" dirty="0">
                <a:latin typeface="Arial" panose="020B0604020202020204" pitchFamily="34" charset="0"/>
              </a:rPr>
              <a:t>, </a:t>
            </a:r>
            <a:r>
              <a:rPr lang="ru-RU" b="1" dirty="0" err="1">
                <a:latin typeface="Arial" panose="020B0604020202020204" pitchFamily="34" charset="0"/>
                <a:hlinkClick r:id="rId6" tooltip="PubChe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PubChem</a:t>
            </a:r>
            <a:r>
              <a:rPr lang="ru-RU" b="1" dirty="0">
                <a:latin typeface="Arial" panose="020B0604020202020204" pitchFamily="34" charset="0"/>
              </a:rPr>
              <a:t> и другие важнейшие медицинские базы данных. Содержит около 25 миллионов цитирований.</a:t>
            </a:r>
          </a:p>
          <a:p>
            <a:pPr algn="just"/>
            <a:r>
              <a:rPr lang="ru-RU" b="1" dirty="0" err="1"/>
              <a:t>PubMed</a:t>
            </a:r>
            <a:r>
              <a:rPr lang="ru-RU" b="1" dirty="0"/>
              <a:t> документирует медицинские и биологические статьи из специальной литературы, а также даёт ссылки на полнотекстовые статьи. </a:t>
            </a:r>
            <a:r>
              <a:rPr lang="ru-RU" b="1" dirty="0" err="1"/>
              <a:t>PubMed</a:t>
            </a:r>
            <a:r>
              <a:rPr lang="ru-RU" b="1" dirty="0"/>
              <a:t> включает в себя данные из следующих областей: </a:t>
            </a:r>
            <a:r>
              <a:rPr lang="ru-RU" b="1" dirty="0">
                <a:hlinkClick r:id="rId7" tooltip="Медицин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медицина</a:t>
            </a:r>
            <a:r>
              <a:rPr lang="ru-RU" b="1" dirty="0"/>
              <a:t>, </a:t>
            </a:r>
            <a:r>
              <a:rPr lang="ru-RU" b="1" dirty="0">
                <a:hlinkClick r:id="rId8" tooltip="Стоматология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стоматология</a:t>
            </a:r>
            <a:r>
              <a:rPr lang="ru-RU" b="1" dirty="0"/>
              <a:t>, </a:t>
            </a:r>
            <a:r>
              <a:rPr lang="ru-RU" b="1" dirty="0">
                <a:hlinkClick r:id="rId9" tooltip="Ветеринария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ветеринария</a:t>
            </a:r>
            <a:r>
              <a:rPr lang="ru-RU" b="1" dirty="0"/>
              <a:t>, общее </a:t>
            </a:r>
            <a:r>
              <a:rPr lang="ru-RU" b="1" dirty="0">
                <a:hlinkClick r:id="rId10" tooltip="Здравоохранение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здравоохранение</a:t>
            </a:r>
            <a:r>
              <a:rPr lang="ru-RU" b="1" dirty="0"/>
              <a:t>, </a:t>
            </a:r>
            <a:r>
              <a:rPr lang="ru-RU" b="1" dirty="0">
                <a:hlinkClick r:id="rId11" tooltip="Психология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психология</a:t>
            </a:r>
            <a:r>
              <a:rPr lang="ru-RU" b="1" dirty="0"/>
              <a:t>, </a:t>
            </a:r>
            <a:r>
              <a:rPr lang="ru-RU" b="1" dirty="0">
                <a:hlinkClick r:id="rId12" tooltip="Биология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биология</a:t>
            </a:r>
            <a:r>
              <a:rPr lang="ru-RU" b="1" dirty="0"/>
              <a:t>, </a:t>
            </a:r>
            <a:r>
              <a:rPr lang="ru-RU" b="1" dirty="0">
                <a:hlinkClick r:id="rId13" tooltip="Генетик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генетика</a:t>
            </a:r>
            <a:r>
              <a:rPr lang="ru-RU" b="1" dirty="0"/>
              <a:t>, </a:t>
            </a:r>
            <a:r>
              <a:rPr lang="ru-RU" b="1" dirty="0">
                <a:hlinkClick r:id="rId14" tooltip="Биохимия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биохимия</a:t>
            </a:r>
            <a:r>
              <a:rPr lang="ru-RU" b="1" dirty="0"/>
              <a:t>, </a:t>
            </a:r>
            <a:r>
              <a:rPr lang="ru-RU" b="1" dirty="0">
                <a:hlinkClick r:id="rId15" tooltip="Цитология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цитология</a:t>
            </a:r>
            <a:r>
              <a:rPr lang="ru-RU" b="1" dirty="0"/>
              <a:t>, </a:t>
            </a:r>
            <a:r>
              <a:rPr lang="ru-RU" b="1" dirty="0">
                <a:hlinkClick r:id="rId3" tooltip="Биотехнология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биотехнология</a:t>
            </a:r>
            <a:r>
              <a:rPr lang="ru-RU" b="1" dirty="0"/>
              <a:t>, </a:t>
            </a:r>
            <a:r>
              <a:rPr lang="ru-RU" b="1" dirty="0">
                <a:hlinkClick r:id="rId16" tooltip="Биомедицин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биомедицина</a:t>
            </a:r>
            <a:r>
              <a:rPr lang="ru-RU" b="1" dirty="0"/>
              <a:t> и т. д. Документировано около 3800 биомедицинских изданий. Ежегодно база данных </a:t>
            </a:r>
            <a:r>
              <a:rPr lang="ru-RU" b="1" dirty="0" err="1"/>
              <a:t>PubMed</a:t>
            </a:r>
            <a:r>
              <a:rPr lang="ru-RU" b="1" dirty="0"/>
              <a:t> увеличивается на 500 000 документов. Поиск происходит по принципу </a:t>
            </a:r>
            <a:r>
              <a:rPr lang="ru-RU" b="1" dirty="0" err="1">
                <a:hlinkClick r:id="rId17" tooltip="Medical Subject Heading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Medical</a:t>
            </a:r>
            <a:r>
              <a:rPr lang="ru-RU" b="1" dirty="0">
                <a:hlinkClick r:id="rId17" tooltip="Medical Subject Heading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dirty="0" err="1">
                <a:hlinkClick r:id="rId17" tooltip="Medical Subject Heading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Subject</a:t>
            </a:r>
            <a:r>
              <a:rPr lang="ru-RU" b="1" dirty="0">
                <a:hlinkClick r:id="rId17" tooltip="Medical Subject Heading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dirty="0" err="1">
                <a:hlinkClick r:id="rId17" tooltip="Medical Subject Heading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Headings</a:t>
            </a:r>
            <a:r>
              <a:rPr lang="ru-RU" b="1" dirty="0"/>
              <a:t> (</a:t>
            </a:r>
            <a:r>
              <a:rPr lang="ru-RU" b="1" dirty="0" err="1"/>
              <a:t>MeSH</a:t>
            </a:r>
            <a:r>
              <a:rPr lang="ru-RU" b="1" dirty="0"/>
              <a:t>).</a:t>
            </a:r>
          </a:p>
          <a:p>
            <a:pPr algn="just"/>
            <a:r>
              <a:rPr lang="ru-RU" b="1" dirty="0"/>
              <a:t>Каждой статье присваивается уникальный идентификационный номер </a:t>
            </a:r>
            <a:r>
              <a:rPr lang="ru-RU" b="1" dirty="0">
                <a:hlinkClick r:id="rId18" tooltip="PMID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PMID</a:t>
            </a:r>
            <a:r>
              <a:rPr lang="ru-RU" b="1" dirty="0"/>
              <a:t> (</a:t>
            </a:r>
            <a:r>
              <a:rPr lang="ru-RU" b="1" dirty="0">
                <a:hlinkClick r:id="rId19" tooltip="Английский язык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англ.</a:t>
            </a:r>
            <a:r>
              <a:rPr lang="ru-RU" b="1" dirty="0"/>
              <a:t> </a:t>
            </a:r>
            <a:r>
              <a:rPr lang="ru-RU" b="1" i="1" dirty="0" err="1"/>
              <a:t>PubMed</a:t>
            </a:r>
            <a:r>
              <a:rPr lang="ru-RU" b="1" i="1" dirty="0"/>
              <a:t> </a:t>
            </a:r>
            <a:r>
              <a:rPr lang="ru-RU" b="1" i="1" dirty="0" err="1"/>
              <a:t>Identifier</a:t>
            </a:r>
            <a:r>
              <a:rPr lang="ru-RU" b="1" dirty="0"/>
              <a:t> — </a:t>
            </a:r>
            <a:r>
              <a:rPr lang="ru-RU" b="1" dirty="0">
                <a:hlinkClick r:id="rId20" tooltip="Идентификатор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идентификатор</a:t>
            </a:r>
            <a:r>
              <a:rPr lang="ru-RU" b="1" dirty="0"/>
              <a:t> </a:t>
            </a:r>
            <a:r>
              <a:rPr lang="ru-RU" b="1" dirty="0" err="1"/>
              <a:t>PubMed</a:t>
            </a:r>
            <a:r>
              <a:rPr lang="ru-RU" b="1" dirty="0"/>
              <a:t>).</a:t>
            </a:r>
          </a:p>
          <a:p>
            <a:pPr algn="just"/>
            <a:endParaRPr lang="x-none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1C21EDF-2D8C-4487-B463-F11ADD92C24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48140" y="136120"/>
            <a:ext cx="4095720" cy="1456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2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4FFF9D5-C865-4D9F-9EC1-888E587F68A9}"/>
              </a:ext>
            </a:extLst>
          </p:cNvPr>
          <p:cNvSpPr/>
          <p:nvPr/>
        </p:nvSpPr>
        <p:spPr>
          <a:xfrm>
            <a:off x="160987" y="3345724"/>
            <a:ext cx="61496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Допускается одновременный поиск нескольких публикаций по их PMID (с уточняющим </a:t>
            </a:r>
            <a:r>
              <a:rPr lang="ru-RU" b="1" dirty="0">
                <a:hlinkClick r:id="rId2" tooltip="Дескриптор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тегом</a:t>
            </a:r>
            <a:r>
              <a:rPr lang="ru-RU" b="1" dirty="0"/>
              <a:t> </a:t>
            </a:r>
            <a:r>
              <a:rPr lang="en-US" b="1" dirty="0"/>
              <a:t> [</a:t>
            </a:r>
            <a:r>
              <a:rPr lang="en-US" b="1" dirty="0" err="1"/>
              <a:t>pmid</a:t>
            </a:r>
            <a:r>
              <a:rPr lang="en-US" b="1" dirty="0"/>
              <a:t>] </a:t>
            </a:r>
            <a:r>
              <a:rPr lang="ru-RU" b="1" dirty="0"/>
              <a:t>или без него), введённым в поисковую строку </a:t>
            </a:r>
            <a:r>
              <a:rPr lang="ru-RU" b="1" dirty="0" err="1"/>
              <a:t>PubMed</a:t>
            </a:r>
            <a:r>
              <a:rPr lang="ru-RU" b="1" dirty="0"/>
              <a:t> через пробел — например,</a:t>
            </a:r>
            <a:r>
              <a:rPr lang="en-US" b="1" dirty="0"/>
              <a:t> 7170002 16381840.</a:t>
            </a:r>
          </a:p>
          <a:p>
            <a:pPr algn="just"/>
            <a:r>
              <a:rPr lang="ru-RU" b="1" dirty="0"/>
              <a:t>При одновременном поиске названий публикаций и других терминов использование стандартных поисковых тегов </a:t>
            </a:r>
            <a:r>
              <a:rPr lang="ru-RU" b="1" dirty="0" err="1"/>
              <a:t>PubMed</a:t>
            </a:r>
            <a:r>
              <a:rPr lang="ru-RU" b="1" dirty="0"/>
              <a:t> обязательно:</a:t>
            </a:r>
            <a:r>
              <a:rPr lang="en-US" b="1" dirty="0"/>
              <a:t> </a:t>
            </a:r>
            <a:r>
              <a:rPr lang="en-US" b="1" dirty="0" err="1"/>
              <a:t>lipman</a:t>
            </a:r>
            <a:r>
              <a:rPr lang="en-US" b="1" dirty="0"/>
              <a:t>[au] 16381840[</a:t>
            </a:r>
            <a:r>
              <a:rPr lang="en-US" b="1" dirty="0" err="1"/>
              <a:t>pmid</a:t>
            </a:r>
            <a:r>
              <a:rPr lang="en-US" b="1" dirty="0"/>
              <a:t>]</a:t>
            </a:r>
          </a:p>
          <a:p>
            <a:pPr algn="just"/>
            <a:r>
              <a:rPr lang="ru-RU" b="1" dirty="0"/>
              <a:t>Идентификаторы PMID, присвоенные публикациям в </a:t>
            </a:r>
            <a:r>
              <a:rPr lang="ru-RU" b="1" dirty="0" err="1"/>
              <a:t>PubMed</a:t>
            </a:r>
            <a:r>
              <a:rPr lang="ru-RU" b="1" dirty="0"/>
              <a:t>, впоследствии никогда не меняются и не используются повторно.</a:t>
            </a:r>
            <a:endParaRPr lang="x-none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77DF6FE-F272-4296-8C31-62132A6A0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935" y="0"/>
            <a:ext cx="8330065" cy="482465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8341257-9E1C-4400-AC32-940B0FA3EF55}"/>
              </a:ext>
            </a:extLst>
          </p:cNvPr>
          <p:cNvSpPr/>
          <p:nvPr/>
        </p:nvSpPr>
        <p:spPr>
          <a:xfrm>
            <a:off x="160987" y="229231"/>
            <a:ext cx="37992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dirty="0">
              <a:latin typeface="Arial" panose="020B0604020202020204" pitchFamily="34" charset="0"/>
            </a:endParaRPr>
          </a:p>
          <a:p>
            <a:pPr algn="just"/>
            <a:endParaRPr lang="en-US" b="1" dirty="0">
              <a:latin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</a:rPr>
              <a:t>PMID (от </a:t>
            </a:r>
            <a:r>
              <a:rPr lang="ru-RU" b="1" dirty="0">
                <a:latin typeface="Arial" panose="020B0604020202020204" pitchFamily="34" charset="0"/>
                <a:hlinkClick r:id="rId4" tooltip="Английский язык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англ.</a:t>
            </a:r>
            <a:r>
              <a:rPr lang="ru-RU" b="1" dirty="0">
                <a:latin typeface="Arial" panose="020B0604020202020204" pitchFamily="34" charset="0"/>
              </a:rPr>
              <a:t> </a:t>
            </a:r>
            <a:r>
              <a:rPr lang="ru-RU" b="1" i="1" dirty="0" err="1">
                <a:latin typeface="Arial" panose="020B0604020202020204" pitchFamily="34" charset="0"/>
              </a:rPr>
              <a:t>PubMed</a:t>
            </a:r>
            <a:r>
              <a:rPr lang="ru-RU" b="1" i="1" dirty="0">
                <a:latin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</a:rPr>
              <a:t>Identifier</a:t>
            </a:r>
            <a:r>
              <a:rPr lang="ru-RU" b="1" dirty="0">
                <a:latin typeface="Arial" panose="020B0604020202020204" pitchFamily="34" charset="0"/>
              </a:rPr>
              <a:t>, </a:t>
            </a:r>
            <a:r>
              <a:rPr lang="ru-RU" b="1" i="1" dirty="0" err="1">
                <a:latin typeface="Arial" panose="020B0604020202020204" pitchFamily="34" charset="0"/>
              </a:rPr>
              <a:t>PubMed</a:t>
            </a:r>
            <a:r>
              <a:rPr lang="ru-RU" b="1" i="1" dirty="0">
                <a:latin typeface="Arial" panose="020B0604020202020204" pitchFamily="34" charset="0"/>
              </a:rPr>
              <a:t> ID</a:t>
            </a:r>
            <a:r>
              <a:rPr lang="ru-RU" b="1" dirty="0">
                <a:latin typeface="Arial" panose="020B0604020202020204" pitchFamily="34" charset="0"/>
              </a:rPr>
              <a:t>) — уникальный идентификационный номер, присваиваемый каждой публикации, описание, аннотация или полный текст которой хранятся в базе данных </a:t>
            </a:r>
            <a:r>
              <a:rPr lang="ru-RU" b="1" dirty="0" err="1">
                <a:latin typeface="Arial" panose="020B0604020202020204" pitchFamily="34" charset="0"/>
                <a:hlinkClick r:id="rId5" tooltip="PubMed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PubMed</a:t>
            </a:r>
            <a:r>
              <a:rPr lang="ru-RU" b="1" dirty="0">
                <a:latin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1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9745B99-0293-477B-89EC-27F2B852E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87" y="599525"/>
            <a:ext cx="10474426" cy="5658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01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01A9FFB-E42A-4912-9700-A254188EB5DE}"/>
              </a:ext>
            </a:extLst>
          </p:cNvPr>
          <p:cNvSpPr/>
          <p:nvPr/>
        </p:nvSpPr>
        <p:spPr>
          <a:xfrm>
            <a:off x="912251" y="1966307"/>
            <a:ext cx="103674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</a:rPr>
              <a:t>eLIBRARY.ru — российская научная электронная библиотека, интегрированная с Российским индексом научного цитирования (РИНЦ).</a:t>
            </a:r>
          </a:p>
          <a:p>
            <a:pPr algn="just"/>
            <a:r>
              <a:rPr lang="ru-RU" b="1" dirty="0"/>
              <a:t>По состоянию на середину 2018 года в базе данных eLIBRARY.ru насчитывалось более 30,7 млн статей. eLIBRARY.RU и РИНЦ разработаны и поддерживаются компанией «Научная электронная библиотека».</a:t>
            </a:r>
          </a:p>
          <a:p>
            <a:pPr algn="just"/>
            <a:r>
              <a:rPr lang="ru-RU" b="1" dirty="0"/>
              <a:t>Помимо платного доступа для индексации публикаций для организаций, на портале доступны статьи из более чем 3000 журналов с открытым доступом.</a:t>
            </a:r>
          </a:p>
          <a:p>
            <a:pPr algn="just"/>
            <a:r>
              <a:rPr lang="ru-RU" b="1" dirty="0"/>
              <a:t>Платформа eLIBRARY.RU была создана в 1999 году по инициативе РФФИ для обеспечения российским учёным электронного доступа к ведущим иностранным научным изданиям. С 2005 года eLIBRARY.RU начала работу с русскоязычными публикациями и ныне является ведущей электронной библиотекой научной периодики на русском языке в мире.</a:t>
            </a:r>
          </a:p>
          <a:p>
            <a:pPr algn="just"/>
            <a:r>
              <a:rPr lang="ru-RU" b="1" dirty="0"/>
              <a:t>С 2005 года компания «Научная электронная библиотека» запустила проект в области наукометрии Российский индекс научного цитирования (РИНЦ).</a:t>
            </a:r>
          </a:p>
          <a:p>
            <a:pPr algn="just"/>
            <a:r>
              <a:rPr lang="ru-RU" b="1" dirty="0"/>
              <a:t>В eLIBRARY.RU представлены почти все вузы России, ведущие медицинские организации России, иностранные научные компании.</a:t>
            </a:r>
          </a:p>
          <a:p>
            <a:pPr algn="just"/>
            <a:endParaRPr lang="x-none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EE0F840-E063-43FC-A8DB-9BC96A53E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437" y="69815"/>
            <a:ext cx="3581123" cy="1880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95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1726</TotalTime>
  <Words>300</Words>
  <Application>Microsoft Office PowerPoint</Application>
  <PresentationFormat>Произвольный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Ион</vt:lpstr>
      <vt:lpstr> ЛЕКЦИЯ 1 ПОИСК НАУЧНОЙ ИНФОРМАЦИИ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ПОИСКОВЫЕ СИСТЕМЫ НАУЧНОЙ ИНФОРМАЦИИ</dc:title>
  <dc:creator>EZ</dc:creator>
  <cp:lastModifiedBy>Пользователь</cp:lastModifiedBy>
  <cp:revision>32</cp:revision>
  <dcterms:created xsi:type="dcterms:W3CDTF">2019-12-13T12:38:56Z</dcterms:created>
  <dcterms:modified xsi:type="dcterms:W3CDTF">2020-12-17T12:29:24Z</dcterms:modified>
</cp:coreProperties>
</file>