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700" r:id="rId2"/>
    <p:sldMasterId id="2147483712" r:id="rId3"/>
    <p:sldMasterId id="2147483725" r:id="rId4"/>
  </p:sldMasterIdLst>
  <p:sldIdLst>
    <p:sldId id="312" r:id="rId5"/>
    <p:sldId id="257" r:id="rId6"/>
    <p:sldId id="260" r:id="rId7"/>
    <p:sldId id="261" r:id="rId8"/>
    <p:sldId id="262" r:id="rId9"/>
    <p:sldId id="314" r:id="rId10"/>
    <p:sldId id="263" r:id="rId11"/>
    <p:sldId id="264" r:id="rId12"/>
    <p:sldId id="271" r:id="rId13"/>
    <p:sldId id="267" r:id="rId14"/>
    <p:sldId id="273" r:id="rId15"/>
    <p:sldId id="316" r:id="rId16"/>
    <p:sldId id="276" r:id="rId17"/>
    <p:sldId id="317" r:id="rId18"/>
    <p:sldId id="318" r:id="rId19"/>
    <p:sldId id="280" r:id="rId20"/>
    <p:sldId id="281" r:id="rId21"/>
    <p:sldId id="283" r:id="rId22"/>
    <p:sldId id="285" r:id="rId23"/>
    <p:sldId id="286" r:id="rId24"/>
    <p:sldId id="284" r:id="rId25"/>
    <p:sldId id="291" r:id="rId26"/>
    <p:sldId id="292" r:id="rId27"/>
    <p:sldId id="294" r:id="rId28"/>
    <p:sldId id="299" r:id="rId29"/>
    <p:sldId id="320" r:id="rId30"/>
    <p:sldId id="319" r:id="rId31"/>
    <p:sldId id="303" r:id="rId32"/>
    <p:sldId id="304" r:id="rId33"/>
    <p:sldId id="305" r:id="rId34"/>
    <p:sldId id="306" r:id="rId35"/>
    <p:sldId id="315" r:id="rId3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1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11360" y="1371600"/>
            <a:ext cx="10468440" cy="182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11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711360" y="1371600"/>
            <a:ext cx="10468440" cy="182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11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711360" y="1371600"/>
            <a:ext cx="10468440" cy="182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11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162" name="Рисунок 16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162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8" y="3810003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2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2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" y="3675530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0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4F10797E-666B-4DE1-9DA5-3775B03FF064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9278BE8D-5627-4314-89FD-F9557563FA22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F10797E-666B-4DE1-9DA5-3775B03FF064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278BE8D-5627-4314-89FD-F9557563FA22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3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F10797E-666B-4DE1-9DA5-3775B03FF064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278BE8D-5627-4314-89FD-F9557563FA22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7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7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F10797E-666B-4DE1-9DA5-3775B03FF064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278BE8D-5627-4314-89FD-F9557563FA22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9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4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4F10797E-666B-4DE1-9DA5-3775B03FF064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9278BE8D-5627-4314-89FD-F9557563FA22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4F10797E-666B-4DE1-9DA5-3775B03FF064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9278BE8D-5627-4314-89FD-F9557563FA22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F10797E-666B-4DE1-9DA5-3775B03FF064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278BE8D-5627-4314-89FD-F9557563FA22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11360" y="1371600"/>
            <a:ext cx="10468440" cy="182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11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F10797E-666B-4DE1-9DA5-3775B03FF064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278BE8D-5627-4314-89FD-F9557563FA22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4" y="1109162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11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F10797E-666B-4DE1-9DA5-3775B03FF064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278BE8D-5627-4314-89FD-F9557563FA22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F10797E-666B-4DE1-9DA5-3775B03FF064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278BE8D-5627-4314-89FD-F9557563FA22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4F10797E-666B-4DE1-9DA5-3775B03FF064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278BE8D-5627-4314-89FD-F9557563FA22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11360" y="1371600"/>
            <a:ext cx="10468440" cy="182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11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8" y="3810003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2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2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" y="3675530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0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>
              <a:lnSpc>
                <a:spcPct val="100000"/>
              </a:lnSpc>
            </a:pPr>
            <a:fld id="{57E7697D-26F0-41F5-A549-3F5D2E924BDD}" type="datetime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8B332504-5169-4767-817B-5968C03EE798}" type="slidenum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7E7697D-26F0-41F5-A549-3F5D2E924BDD}" type="datetime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B332504-5169-4767-817B-5968C03EE798}" type="slidenum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3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7E7697D-26F0-41F5-A549-3F5D2E924BDD}" type="datetime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B332504-5169-4767-817B-5968C03EE798}" type="slidenum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7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7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7E7697D-26F0-41F5-A549-3F5D2E924BDD}" type="datetime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B332504-5169-4767-817B-5968C03EE798}" type="slidenum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9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4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lnSpc>
                <a:spcPct val="100000"/>
              </a:lnSpc>
            </a:pPr>
            <a:fld id="{57E7697D-26F0-41F5-A549-3F5D2E924BDD}" type="datetime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8B332504-5169-4767-817B-5968C03EE798}" type="slidenum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11360" y="1371600"/>
            <a:ext cx="10468440" cy="182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11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>
              <a:lnSpc>
                <a:spcPct val="100000"/>
              </a:lnSpc>
            </a:pPr>
            <a:fld id="{57E7697D-26F0-41F5-A549-3F5D2E924BDD}" type="datetime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8B332504-5169-4767-817B-5968C03EE798}" type="slidenum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7E7697D-26F0-41F5-A549-3F5D2E924BDD}" type="datetime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B332504-5169-4767-817B-5968C03EE798}" type="slidenum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7E7697D-26F0-41F5-A549-3F5D2E924BDD}" type="datetime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B332504-5169-4767-817B-5968C03EE798}" type="slidenum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4" y="1109162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11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7E7697D-26F0-41F5-A549-3F5D2E924BDD}" type="datetime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B332504-5169-4767-817B-5968C03EE798}" type="slidenum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7E7697D-26F0-41F5-A549-3F5D2E924BDD}" type="datetime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B332504-5169-4767-817B-5968C03EE798}" type="slidenum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57E7697D-26F0-41F5-A549-3F5D2E924BDD}" type="datetime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B332504-5169-4767-817B-5968C03EE798}" type="slidenum">
              <a:rPr lang="ru-RU" sz="1200" b="0" strike="noStrike" spc="-1" smtClean="0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11360" y="1371600"/>
            <a:ext cx="10468440" cy="182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11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E14D8865-90B5-4AA6-8472-10224141C83A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D6806313-BCB6-4AC5-8233-A5E5C2524606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14D8865-90B5-4AA6-8472-10224141C83A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6806313-BCB6-4AC5-8233-A5E5C2524606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14D8865-90B5-4AA6-8472-10224141C83A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6806313-BCB6-4AC5-8233-A5E5C2524606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711360" y="1371600"/>
            <a:ext cx="10468440" cy="182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11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14D8865-90B5-4AA6-8472-10224141C83A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6806313-BCB6-4AC5-8233-A5E5C2524606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E14D8865-90B5-4AA6-8472-10224141C83A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>
              <a:lnSpc>
                <a:spcPct val="100000"/>
              </a:lnSpc>
            </a:pPr>
            <a:fld id="{D6806313-BCB6-4AC5-8233-A5E5C2524606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E14D8865-90B5-4AA6-8472-10224141C83A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D6806313-BCB6-4AC5-8233-A5E5C2524606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14D8865-90B5-4AA6-8472-10224141C83A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6806313-BCB6-4AC5-8233-A5E5C2524606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14D8865-90B5-4AA6-8472-10224141C83A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6806313-BCB6-4AC5-8233-A5E5C2524606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14D8865-90B5-4AA6-8472-10224141C83A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6806313-BCB6-4AC5-8233-A5E5C2524606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14D8865-90B5-4AA6-8472-10224141C83A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6806313-BCB6-4AC5-8233-A5E5C2524606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E14D8865-90B5-4AA6-8472-10224141C83A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D6806313-BCB6-4AC5-8233-A5E5C2524606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11360" y="1371600"/>
            <a:ext cx="10468440" cy="182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11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711360" y="1371600"/>
            <a:ext cx="10468440" cy="8476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11360" y="1371600"/>
            <a:ext cx="10468440" cy="182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11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711360" y="1371600"/>
            <a:ext cx="10468440" cy="182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11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711360" y="1371600"/>
            <a:ext cx="10468440" cy="1828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211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-12240" y="-7200"/>
            <a:ext cx="1221696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2"/>
          <p:cNvSpPr/>
          <p:nvPr/>
        </p:nvSpPr>
        <p:spPr>
          <a:xfrm>
            <a:off x="5842080" y="-7200"/>
            <a:ext cx="63496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3"/>
          <p:cNvSpPr/>
          <p:nvPr/>
        </p:nvSpPr>
        <p:spPr>
          <a:xfrm rot="21435600">
            <a:off x="-30960" y="201600"/>
            <a:ext cx="12211200" cy="64908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4"/>
          <p:cNvSpPr/>
          <p:nvPr/>
        </p:nvSpPr>
        <p:spPr>
          <a:xfrm rot="21435600">
            <a:off x="-23040" y="276480"/>
            <a:ext cx="12228120" cy="52992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PlaceHolder 5"/>
          <p:cNvSpPr>
            <a:spLocks noGrp="1"/>
          </p:cNvSpPr>
          <p:nvPr>
            <p:ph type="title"/>
          </p:nvPr>
        </p:nvSpPr>
        <p:spPr>
          <a:xfrm>
            <a:off x="711360" y="1371600"/>
            <a:ext cx="10468440" cy="1828440"/>
          </a:xfrm>
          <a:prstGeom prst="rect">
            <a:avLst/>
          </a:prstGeom>
        </p:spPr>
        <p:txBody>
          <a:bodyPr lIns="0" tIns="0" rIns="18360" bIns="0" anchor="b"/>
          <a:lstStyle/>
          <a:p>
            <a:pPr algn="r">
              <a:lnSpc>
                <a:spcPct val="100000"/>
              </a:lnSpc>
            </a:pPr>
            <a:r>
              <a:rPr lang="ru-RU" sz="5600" b="1" strike="noStrike" spc="-1">
                <a:solidFill>
                  <a:srgbClr val="50E0E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5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6A645BE6-6C25-410F-9A62-6EB69193AB51}" type="datetime">
              <a:rPr lang="ru-RU" sz="1200" b="0" strike="noStrike" spc="-1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ftr"/>
          </p:nvPr>
        </p:nvSpPr>
        <p:spPr>
          <a:xfrm>
            <a:off x="3555720" y="6356520"/>
            <a:ext cx="44697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8" name="PlaceHolder 8"/>
          <p:cNvSpPr>
            <a:spLocks noGrp="1"/>
          </p:cNvSpPr>
          <p:nvPr>
            <p:ph type="sldNum"/>
          </p:nvPr>
        </p:nvSpPr>
        <p:spPr>
          <a:xfrm>
            <a:off x="10566000" y="6356520"/>
            <a:ext cx="10155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275ADD9-F1FC-4D21-9E64-251EB1AF7D88}" type="slidenum">
              <a:rPr lang="ru-RU" sz="1200" b="0" strike="noStrike" spc="-1">
                <a:solidFill>
                  <a:srgbClr val="D1EAE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308279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8" y="360249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2" y="440115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E14D8865-90B5-4AA6-8472-10224141C83A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D6806313-BCB6-4AC5-8233-A5E5C2524606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37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308279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8" y="360249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2" y="440115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E14D8865-90B5-4AA6-8472-10224141C83A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D6806313-BCB6-4AC5-8233-A5E5C2524606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E14D8865-90B5-4AA6-8472-10224141C83A}" type="datetime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02.11.2021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sz="2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D6806313-BCB6-4AC5-8233-A5E5C2524606}" type="slidenum">
              <a:rPr lang="ru-RU" sz="10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428736"/>
            <a:ext cx="11277600" cy="2443177"/>
          </a:xfrm>
        </p:spPr>
        <p:txBody>
          <a:bodyPr>
            <a:normAutofit/>
          </a:bodyPr>
          <a:lstStyle/>
          <a:p>
            <a:pPr algn="ctr"/>
            <a:r>
              <a:rPr lang="ru-RU" b="1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Р</a:t>
            </a:r>
            <a:r>
              <a:rPr lang="en-US" b="1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евматическая</a:t>
            </a:r>
            <a:r>
              <a:rPr lang="ru-RU" b="1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лихорадка</a:t>
            </a:r>
            <a:br>
              <a:rPr lang="ru-RU" b="1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</a:br>
            <a:b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7570" y="4214818"/>
            <a:ext cx="4629144" cy="1752600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Профессор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Выхристенко</a:t>
            </a:r>
            <a:r>
              <a:rPr lang="ru-RU" dirty="0">
                <a:latin typeface="Arial" pitchFamily="34" charset="0"/>
                <a:cs typeface="Arial" pitchFamily="34" charset="0"/>
              </a:rPr>
              <a:t> Л.Р.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6778" y="357166"/>
            <a:ext cx="1028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Кафедра общей </a:t>
            </a:r>
            <a:r>
              <a:rPr lang="ru-RU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врачебной практики ВГМУ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Рисунок 179"/>
          <p:cNvPicPr/>
          <p:nvPr/>
        </p:nvPicPr>
        <p:blipFill>
          <a:blip r:embed="rId2"/>
          <a:srcRect t="42632" b="29015"/>
          <a:stretch/>
        </p:blipFill>
        <p:spPr>
          <a:xfrm>
            <a:off x="452398" y="857232"/>
            <a:ext cx="11144328" cy="32147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523836" y="571480"/>
            <a:ext cx="11144328" cy="605920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КЛИНИЧЕСКАЯ КАРТИНА </a:t>
            </a:r>
            <a:r>
              <a:rPr lang="ru-RU" sz="20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ОРЛ 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возникает через 2–3 </a:t>
            </a:r>
            <a:r>
              <a:rPr lang="ru-RU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нед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после фарингита</a:t>
            </a:r>
          </a:p>
          <a:p>
            <a:endParaRPr lang="ru-RU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1) воспаление крупных суставов (у 75 %) — обычно асимметричное, с типичным отеком, сильной болезненностью, чувствительностью и покраснением кожи</a:t>
            </a:r>
          </a:p>
          <a:p>
            <a:endParaRPr lang="ru-RU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2) кардит (у 40–60 %) — может затрагивать эндокард, миокард и перикард; часто шум митральной недостаточности; на ЭКГ часто </a:t>
            </a:r>
            <a:r>
              <a:rPr lang="ru-RU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АВ-блокада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 степени</a:t>
            </a:r>
          </a:p>
          <a:p>
            <a:endParaRPr lang="ru-RU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3) хорея </a:t>
            </a:r>
            <a:r>
              <a:rPr lang="ru-RU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Сиденгама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(у 5–20 %) — самопроизвольные движения мышц лица и конечностей, слабость, эмоциональная нестабильность</a:t>
            </a:r>
          </a:p>
          <a:p>
            <a:endParaRPr lang="ru-RU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4) кольцевидная ревматическая эритема (у 5 %) на туловище и проксимальных частях конечностей</a:t>
            </a:r>
          </a:p>
          <a:p>
            <a:endParaRPr lang="ru-RU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5) безболезненные подкожные узелки (у &lt;3 %) на разгибательных поверхностях локтевых и коленных суставов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150" y="1214422"/>
            <a:ext cx="108585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Типичное течение </a:t>
            </a:r>
          </a:p>
          <a:p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Если не возникает кардит, болезнь протекает легко</a:t>
            </a:r>
          </a:p>
          <a:p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Большинство рецидивов случается в течение первых 2 лет</a:t>
            </a:r>
          </a:p>
          <a:p>
            <a:endParaRPr lang="ru-RU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Каждый рецидив ревматической лихорадки увеличивает вероятность возникновения пороков митрального и аортального клапанов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Рисунок 194"/>
          <p:cNvPicPr/>
          <p:nvPr/>
        </p:nvPicPr>
        <p:blipFill>
          <a:blip r:embed="rId2"/>
          <a:srcRect l="36763" t="19383" r="37454" b="14988"/>
          <a:stretch/>
        </p:blipFill>
        <p:spPr>
          <a:xfrm>
            <a:off x="952464" y="1357298"/>
            <a:ext cx="3857652" cy="500066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81026" y="714356"/>
            <a:ext cx="4005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Ревматический артрит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15216" r="59136" b="8738"/>
          <a:stretch/>
        </p:blipFill>
        <p:spPr>
          <a:xfrm>
            <a:off x="5524496" y="928670"/>
            <a:ext cx="5624892" cy="550072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210"/>
          <p:cNvPicPr/>
          <p:nvPr/>
        </p:nvPicPr>
        <p:blipFill>
          <a:blip r:embed="rId2"/>
          <a:srcRect l="26801" t="22508" r="27493" b="25405"/>
          <a:stretch/>
        </p:blipFill>
        <p:spPr>
          <a:xfrm>
            <a:off x="380960" y="785794"/>
            <a:ext cx="5572164" cy="4071966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8084" y="5143512"/>
            <a:ext cx="6357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Ревматические вегетации на митральном клапане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67438" y="857232"/>
            <a:ext cx="57864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j-lt"/>
              </a:rPr>
              <a:t>Морфологические критерии ревмокардита:</a:t>
            </a:r>
          </a:p>
          <a:p>
            <a:pPr indent="352425"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субэндокардиальные или </a:t>
            </a:r>
            <a:r>
              <a:rPr lang="ru-RU" sz="2400" dirty="0" err="1">
                <a:latin typeface="+mj-lt"/>
              </a:rPr>
              <a:t>миокардиальные</a:t>
            </a:r>
            <a:r>
              <a:rPr lang="ru-RU" sz="2400" dirty="0">
                <a:latin typeface="+mj-lt"/>
              </a:rPr>
              <a:t> гранулемы </a:t>
            </a:r>
            <a:r>
              <a:rPr lang="ru-RU" sz="2400" dirty="0" err="1">
                <a:latin typeface="+mj-lt"/>
              </a:rPr>
              <a:t>Ашоффа-Талалаева</a:t>
            </a:r>
            <a:endParaRPr lang="ru-RU" sz="2400" dirty="0">
              <a:latin typeface="+mj-lt"/>
            </a:endParaRPr>
          </a:p>
          <a:p>
            <a:pPr indent="352425">
              <a:buFont typeface="Arial" pitchFamily="34" charset="0"/>
              <a:buChar char="•"/>
            </a:pPr>
            <a:r>
              <a:rPr lang="ru-RU" sz="2400" dirty="0">
                <a:latin typeface="+mj-lt"/>
              </a:rPr>
              <a:t>бородавчатый эндокардит клапанов</a:t>
            </a:r>
          </a:p>
          <a:p>
            <a:pPr indent="352425">
              <a:buFont typeface="Arial" pitchFamily="34" charset="0"/>
              <a:buChar char="•"/>
            </a:pPr>
            <a:r>
              <a:rPr lang="ru-RU" sz="2400" dirty="0" err="1">
                <a:latin typeface="+mj-lt"/>
              </a:rPr>
              <a:t>аурикулит</a:t>
            </a:r>
            <a:r>
              <a:rPr lang="ru-RU" sz="2400" dirty="0">
                <a:latin typeface="+mj-lt"/>
              </a:rPr>
              <a:t> задней стенки левого предсердия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Рисунок 211"/>
          <p:cNvPicPr/>
          <p:nvPr/>
        </p:nvPicPr>
        <p:blipFill>
          <a:blip r:embed="rId2"/>
          <a:srcRect l="26801" t="23550" r="28079" b="14988"/>
          <a:stretch/>
        </p:blipFill>
        <p:spPr>
          <a:xfrm>
            <a:off x="1309654" y="857232"/>
            <a:ext cx="5500726" cy="4214842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52530" y="5214950"/>
            <a:ext cx="4391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+mj-lt"/>
              </a:rPr>
              <a:t>Ревматический митральный стеноз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190" y="857232"/>
            <a:ext cx="49054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 l="19971" t="23468" r="19238" b="11017"/>
          <a:stretch>
            <a:fillRect/>
          </a:stretch>
        </p:blipFill>
        <p:spPr bwMode="auto">
          <a:xfrm>
            <a:off x="238084" y="857232"/>
            <a:ext cx="592935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310446" y="3786190"/>
            <a:ext cx="351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+mj-lt"/>
              </a:rPr>
              <a:t>Кольцевидная эритема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2"/>
          <p:cNvSpPr txBox="1"/>
          <p:nvPr/>
        </p:nvSpPr>
        <p:spPr>
          <a:xfrm>
            <a:off x="913680" y="1227960"/>
            <a:ext cx="10353240" cy="5342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: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 l="2392" t="24446" r="5322" b="23729"/>
          <a:stretch>
            <a:fillRect/>
          </a:stretch>
        </p:blipFill>
        <p:spPr bwMode="auto">
          <a:xfrm>
            <a:off x="1452530" y="1000108"/>
            <a:ext cx="900118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81290" y="5072074"/>
            <a:ext cx="508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Подкожные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ревматические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узелки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52398" y="785794"/>
            <a:ext cx="11001452" cy="490720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Лабораторная диагностика ОРЛ</a:t>
            </a:r>
          </a:p>
          <a:p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Тесты, подтверждающие острое заражение БГСА</a:t>
            </a:r>
          </a:p>
          <a:p>
            <a:pPr>
              <a:buFont typeface="Arial" pitchFamily="34" charset="0"/>
              <a:buChar char="•"/>
            </a:pPr>
            <a:endParaRPr lang="ru-RU" sz="2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Ускорение СОЭ и увеличение СРБ в плазме, сохраняется в течение несколько месяцев</a:t>
            </a:r>
          </a:p>
          <a:p>
            <a:pPr>
              <a:buFont typeface="Arial" pitchFamily="34" charset="0"/>
              <a:buChar char="•"/>
            </a:pPr>
            <a:endParaRPr lang="ru-RU" sz="2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ru-RU" sz="2800" spc="-1" dirty="0">
                <a:uFill>
                  <a:solidFill>
                    <a:srgbClr val="FFFFFF"/>
                  </a:solidFill>
                </a:uFill>
                <a:latin typeface="Arial"/>
              </a:rPr>
              <a:t>У</a:t>
            </a: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ровень </a:t>
            </a:r>
            <a:r>
              <a:rPr lang="ru-RU" sz="2800" b="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антистрептолизина</a:t>
            </a: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О (АСЛО) в остром периоде превышает 200 ЕД, возрастает в течение 1–2 </a:t>
            </a:r>
            <a:r>
              <a:rPr lang="ru-RU" sz="2800" b="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нед</a:t>
            </a: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. после заражения, достигает пика через 3–8 </a:t>
            </a:r>
            <a:r>
              <a:rPr lang="ru-RU" sz="2800" b="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нед</a:t>
            </a: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., удерживается на высоком уровне до 6 мес. и медленно снижается в среднем через 6 мес.</a:t>
            </a:r>
          </a:p>
          <a:p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46" name="AutoShape 2" descr="https://slide-share.ru/image/6189189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208"/>
          <p:cNvPicPr/>
          <p:nvPr/>
        </p:nvPicPr>
        <p:blipFill>
          <a:blip r:embed="rId2"/>
          <a:srcRect t="15216" r="3468" b="7696"/>
          <a:stretch/>
        </p:blipFill>
        <p:spPr>
          <a:xfrm>
            <a:off x="452398" y="714356"/>
            <a:ext cx="11287204" cy="564360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913680" y="439920"/>
            <a:ext cx="10353240" cy="670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4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Определение</a:t>
            </a:r>
            <a:endParaRPr lang="en-US" sz="1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913680" y="1319400"/>
            <a:ext cx="10353240" cy="5094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ОРЛ - с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истемное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воспалительное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заболевание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соединительной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ткани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с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преимущественным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поражением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: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</a:p>
          <a:p>
            <a:pPr marL="228600" indent="-228240">
              <a:lnSpc>
                <a:spcPct val="120000"/>
              </a:lnSpc>
              <a:buFont typeface="Arial"/>
              <a:buChar char="•"/>
            </a:pP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ССС (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кардит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) </a:t>
            </a:r>
          </a:p>
          <a:p>
            <a:pPr marL="228600" indent="-228240">
              <a:lnSpc>
                <a:spcPct val="120000"/>
              </a:lnSpc>
              <a:buFont typeface="Arial"/>
              <a:buChar char="•"/>
            </a:pP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суставов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(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мигрирующий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полиартрит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) </a:t>
            </a:r>
          </a:p>
          <a:p>
            <a:pPr marL="228600" indent="-228240">
              <a:lnSpc>
                <a:spcPct val="120000"/>
              </a:lnSpc>
              <a:buFont typeface="Arial"/>
              <a:buChar char="•"/>
            </a:pP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головного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мозга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(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хорея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) </a:t>
            </a:r>
          </a:p>
          <a:p>
            <a:pPr marL="228600" indent="-228240">
              <a:lnSpc>
                <a:spcPct val="120000"/>
              </a:lnSpc>
              <a:buFont typeface="Arial"/>
              <a:buChar char="•"/>
            </a:pP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кожи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(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кольцевидная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эритема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ревматические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узелки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)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,</a:t>
            </a:r>
            <a:endParaRPr lang="en-US" sz="24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возникающее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у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предрасположенных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лиц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после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перенес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е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нных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тонзиллита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или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фарингита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(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вызванных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бета-гемолитическим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стрептококком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группы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А) в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результате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аутоагрессии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организма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в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отношении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собственных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тканей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из-за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сходства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Аг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стрептококка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и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Аг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поражаемых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тканей</a:t>
            </a:r>
            <a:endParaRPr lang="en-US" sz="24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Рисунок 209"/>
          <p:cNvPicPr/>
          <p:nvPr/>
        </p:nvPicPr>
        <p:blipFill>
          <a:blip r:embed="rId2"/>
          <a:srcRect t="35283" r="30423" b="16416"/>
          <a:stretch/>
        </p:blipFill>
        <p:spPr>
          <a:xfrm>
            <a:off x="452398" y="1428736"/>
            <a:ext cx="11215766" cy="4357718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 t="15216" r="3468" b="75026"/>
          <a:stretch/>
        </p:blipFill>
        <p:spPr>
          <a:xfrm>
            <a:off x="452398" y="714356"/>
            <a:ext cx="11215766" cy="7143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380960" y="785794"/>
            <a:ext cx="11001452" cy="50720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Диагностические критерии Киселя-Джонса (1944; АНА)</a:t>
            </a:r>
          </a:p>
          <a:p>
            <a:endParaRPr lang="ru-RU" sz="24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1) </a:t>
            </a:r>
            <a:r>
              <a:rPr lang="ru-RU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Большие симптомы 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— кардит, полиартрит, хорея, кольцевидная ревматическая эритема, подкожные узелки;</a:t>
            </a:r>
          </a:p>
          <a:p>
            <a:endParaRPr lang="ru-RU" sz="2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2) </a:t>
            </a:r>
            <a:r>
              <a:rPr lang="ru-RU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Малые симптомы 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— боль в суставах, лихорадка, повышение 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острофазовых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показателей (СОЭ или СРБ), удлинение интервала PQ.</a:t>
            </a:r>
          </a:p>
          <a:p>
            <a:endParaRPr lang="ru-RU" sz="2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00" b="0" i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Ds</a:t>
            </a:r>
            <a:r>
              <a:rPr lang="ru-RU" sz="2400" b="0" i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если у больных с подтвержденным наличием антигенов 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бета-гемолитического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стрептококка группы А (высокие показатели АСЛО) имеются ≥2 больших критериев или 1 большой + 2 малых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Рисунок 216"/>
          <p:cNvPicPr/>
          <p:nvPr/>
        </p:nvPicPr>
        <p:blipFill>
          <a:blip r:embed="rId2"/>
          <a:srcRect t="57330" b="20616"/>
          <a:stretch/>
        </p:blipFill>
        <p:spPr>
          <a:xfrm>
            <a:off x="666712" y="1285860"/>
            <a:ext cx="10501386" cy="20002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738150" y="500042"/>
            <a:ext cx="10353240" cy="787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8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Дифференциальная</a:t>
            </a:r>
            <a:r>
              <a:rPr lang="en-US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диагностика</a:t>
            </a:r>
            <a:endParaRPr lang="en-US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913680" y="1267200"/>
            <a:ext cx="10353240" cy="4523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С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другими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заболеваниями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сердца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(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вирусный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миокардит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пролапс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митрального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клапана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инфекционный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эндокардит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миксома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сердца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)</a:t>
            </a:r>
          </a:p>
          <a:p>
            <a:pPr marL="228600" indent="-22824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С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другими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формами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реактивных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артритов</a:t>
            </a:r>
            <a:endParaRPr lang="en-US" sz="28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28600" indent="-22824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С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синдромом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PANDAS</a:t>
            </a: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(</a:t>
            </a:r>
            <a:r>
              <a:rPr lang="en-US" sz="2000" dirty="0">
                <a:latin typeface="+mj-lt"/>
              </a:rPr>
              <a:t>Pediatric Autoimmune Neuropsychiatric Disorders Associated with Streptococcal infections</a:t>
            </a:r>
            <a:r>
              <a:rPr lang="ru-RU" sz="2000" dirty="0">
                <a:latin typeface="+mj-lt"/>
              </a:rPr>
              <a:t>)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28600" indent="-22824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С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лайм-боррелиозом</a:t>
            </a:r>
            <a:endParaRPr lang="en-US" sz="28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28600" indent="-22824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С </a:t>
            </a:r>
            <a:r>
              <a:rPr lang="ru-RU" sz="28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антифосфолипидным</a:t>
            </a:r>
            <a:r>
              <a:rPr lang="ru-RU" sz="2800" spc="-1" dirty="0">
                <a:uFill>
                  <a:solidFill>
                    <a:srgbClr val="FFFFFF"/>
                  </a:solidFill>
                </a:uFill>
                <a:latin typeface="+mj-lt"/>
              </a:rPr>
              <a:t> синдромом</a:t>
            </a:r>
            <a:endParaRPr lang="en-US" sz="28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204480" y="642918"/>
            <a:ext cx="11868120" cy="578647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ЛЕЧЕНИЕ</a:t>
            </a:r>
            <a:endParaRPr lang="ru-RU" sz="24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indent="357188">
              <a:lnSpc>
                <a:spcPts val="4200"/>
              </a:lnSpc>
              <a:buFont typeface="Arial" pitchFamily="34" charset="0"/>
              <a:buChar char="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Соблюдение постельного режима 2-3 недели</a:t>
            </a:r>
          </a:p>
          <a:p>
            <a:pPr indent="357188">
              <a:lnSpc>
                <a:spcPts val="4200"/>
              </a:lnSpc>
              <a:buFont typeface="Arial" pitchFamily="34" charset="0"/>
              <a:buChar char="•"/>
            </a:pP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Диклофенак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(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НПВП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) 100</a:t>
            </a:r>
            <a:r>
              <a:rPr lang="ru-RU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-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150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мг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/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сут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в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течение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2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мес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. </a:t>
            </a:r>
            <a:endParaRPr lang="ru-RU" sz="24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indent="357188">
              <a:lnSpc>
                <a:spcPts val="4200"/>
              </a:lnSpc>
              <a:buFont typeface="Arial" pitchFamily="34" charset="0"/>
              <a:buChar char="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В случае тяжелых проявлений воспаления сердца дополнительно </a:t>
            </a:r>
            <a:r>
              <a:rPr lang="ru-RU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ГКС 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(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преднизолон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 20-30 мг/сутки)  2–8 недель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ru-RU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+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аспаркам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по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3 - 6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таб</a:t>
            </a:r>
            <a:r>
              <a:rPr lang="ru-RU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л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/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сут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ru-RU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-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1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мес</a:t>
            </a:r>
            <a:endParaRPr lang="ru-RU" sz="24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indent="357188">
              <a:lnSpc>
                <a:spcPts val="4200"/>
              </a:lnSpc>
              <a:buFont typeface="Arial" pitchFamily="34" charset="0"/>
              <a:buChar char="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С целью санации носоглотки  - </a:t>
            </a:r>
            <a:r>
              <a:rPr lang="ru-RU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антибиотики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, как при острой стрептококковой ангине. Начало терапии в течение первых 10 дней от появления симптомов воспаления горла почти полностью устраняет риск поражения сердца</a:t>
            </a:r>
          </a:p>
          <a:p>
            <a:pPr indent="357188">
              <a:lnSpc>
                <a:spcPts val="4200"/>
              </a:lnSpc>
              <a:buFont typeface="Arial" pitchFamily="34" charset="0"/>
              <a:buChar char="•"/>
            </a:pPr>
            <a:r>
              <a:rPr lang="ru-RU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Сердечная недостаточность: </a:t>
            </a: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ограничение соли, </a:t>
            </a:r>
            <a:r>
              <a:rPr lang="ru-RU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диуретики</a:t>
            </a:r>
            <a:r>
              <a:rPr lang="ru-RU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, ИАПФ/БРА</a:t>
            </a:r>
          </a:p>
          <a:p>
            <a:pPr indent="357188">
              <a:lnSpc>
                <a:spcPts val="4200"/>
              </a:lnSpc>
              <a:buFont typeface="Arial" pitchFamily="34" charset="0"/>
              <a:buChar char="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Хорея: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нейролептики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(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аминазин</a:t>
            </a:r>
            <a:r>
              <a:rPr lang="ru-RU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)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или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бензодиазепины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(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диазепам</a:t>
            </a:r>
            <a:r>
              <a:rPr lang="ru-RU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),  при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гиперкинезах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противосудорожные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(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карбамазепин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)</a:t>
            </a:r>
          </a:p>
          <a:p>
            <a:endParaRPr lang="ru-RU" sz="24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380960" y="714356"/>
            <a:ext cx="12226320" cy="2906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ПРОФИЛАКТИКА</a:t>
            </a:r>
          </a:p>
          <a:p>
            <a:endParaRPr lang="ru-RU" sz="24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3800"/>
              </a:lnSpc>
            </a:pPr>
            <a:r>
              <a:rPr lang="ru-RU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Первичная профилактика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: эффективное лечение стрептококковой ангины.</a:t>
            </a:r>
          </a:p>
          <a:p>
            <a:pPr>
              <a:lnSpc>
                <a:spcPts val="3800"/>
              </a:lnSpc>
            </a:pPr>
            <a:endParaRPr lang="ru-RU" sz="24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3800"/>
              </a:lnSpc>
            </a:pPr>
            <a:r>
              <a:rPr lang="ru-RU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Вторичная профилактика:</a:t>
            </a:r>
            <a:endParaRPr lang="ru-RU" sz="24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>
              <a:lnSpc>
                <a:spcPts val="3800"/>
              </a:lnSpc>
            </a:pP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бензатина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бензилпенициллин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1,2 млн. ЕД в/м каждые 3-4 недели</a:t>
            </a:r>
            <a:r>
              <a:rPr lang="ru-RU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(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при непереносимостью пенициллина  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эритромицин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250 мг 2 × в сутки 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перорально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)</a:t>
            </a:r>
          </a:p>
          <a:p>
            <a:pPr>
              <a:lnSpc>
                <a:spcPts val="3800"/>
              </a:lnSpc>
            </a:pPr>
            <a:endParaRPr lang="ru-RU" sz="24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indent="-228240">
              <a:lnSpc>
                <a:spcPts val="3800"/>
              </a:lnSpc>
              <a:buFont typeface="Arial"/>
              <a:buChar char="•"/>
            </a:pP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Если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была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ОРЛ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без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кардита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–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профилактика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не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менее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5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лет</a:t>
            </a:r>
            <a:endParaRPr lang="en-US" sz="2400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indent="-228240">
              <a:lnSpc>
                <a:spcPts val="3800"/>
              </a:lnSpc>
              <a:buFont typeface="Arial"/>
              <a:buChar char="•"/>
            </a:pP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Кардит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без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порока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в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исходе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–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не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менее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10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лет</a:t>
            </a:r>
            <a:endParaRPr lang="en-US" sz="2400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indent="-228240">
              <a:lnSpc>
                <a:spcPts val="3800"/>
              </a:lnSpc>
              <a:buFont typeface="Arial"/>
              <a:buChar char="•"/>
            </a:pP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Порок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в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исходе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–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от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10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лет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до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пожизненной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профилактики</a:t>
            </a:r>
            <a:endParaRPr lang="en-US" sz="2400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02080" y="620640"/>
            <a:ext cx="10468440" cy="935640"/>
          </a:xfrm>
          <a:prstGeom prst="rect">
            <a:avLst/>
          </a:prstGeom>
          <a:noFill/>
          <a:ln>
            <a:noFill/>
          </a:ln>
        </p:spPr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endParaRPr lang="ru-RU" sz="32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595274" y="1714488"/>
            <a:ext cx="11041200" cy="22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Хронические ревматические болезни сердца (ХРБС) </a:t>
            </a:r>
            <a:r>
              <a:rPr lang="ru-RU" sz="2800" b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– </a:t>
            </a:r>
            <a:r>
              <a:rPr lang="ru-RU" sz="28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заболевания, характеризуемые поражением клапанов сердца в виде краевого фиброза клапанных створок воспалительного генеза или порока сердца (недостаточности и/или стеноза), сформировавшегося после перенесенной ОРЛ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719280" y="428604"/>
            <a:ext cx="10468440" cy="714380"/>
          </a:xfrm>
          <a:prstGeom prst="rect">
            <a:avLst/>
          </a:prstGeom>
          <a:noFill/>
          <a:ln>
            <a:noFill/>
          </a:ln>
        </p:spPr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Классификация по МКБ-10</a:t>
            </a:r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309522" y="1571612"/>
            <a:ext cx="1161720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ХРОНИЧЕСКИЕ РЕВМАТИЧЕСКИЕ БОЛЕЗНИ СЕРДЦА  </a:t>
            </a:r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72428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I05  Ревматические болезни митрального клапана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72428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I06  Ревматические болезни аортального клапана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72428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I07  Ревматические болезни трехстворчатого клапана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72428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I08  Поражения нескольких клапанов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72428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I09  Другие ревматические болезни сердца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858960" y="188640"/>
            <a:ext cx="10468440" cy="923040"/>
          </a:xfrm>
          <a:prstGeom prst="rect">
            <a:avLst/>
          </a:prstGeom>
          <a:noFill/>
          <a:ln>
            <a:noFill/>
          </a:ln>
        </p:spPr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Диагностика ХРБС</a:t>
            </a:r>
            <a:endParaRPr lang="ru-RU" sz="2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431280" y="1268640"/>
            <a:ext cx="11236884" cy="50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i="1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Основная:</a:t>
            </a:r>
            <a:endParaRPr lang="ru-RU" sz="2400" b="0" strike="noStrike" spc="-1" dirty="0"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indent="-342720">
              <a:lnSpc>
                <a:spcPts val="32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Анамнез, клинические симптомы, 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физикальное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обследование</a:t>
            </a:r>
          </a:p>
          <a:p>
            <a:pPr indent="-342720">
              <a:lnSpc>
                <a:spcPts val="32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Общий анализ крови</a:t>
            </a:r>
          </a:p>
          <a:p>
            <a:pPr indent="-342720">
              <a:lnSpc>
                <a:spcPts val="32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Общий анализ мочи</a:t>
            </a:r>
          </a:p>
          <a:p>
            <a:pPr indent="-342720">
              <a:lnSpc>
                <a:spcPts val="32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Определение концентрации общего белка, билирубина, СРБ, калия, мочевины, активности 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АсАТ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АлАТ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, AСЛ-О</a:t>
            </a:r>
          </a:p>
          <a:p>
            <a:pPr indent="-342720">
              <a:lnSpc>
                <a:spcPts val="32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Исследование показателей гемостаза: определение ПТВ с расчетом МНО (при применении непрямых антикоагулянтов)</a:t>
            </a:r>
          </a:p>
          <a:p>
            <a:pPr indent="-342720">
              <a:lnSpc>
                <a:spcPts val="32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Эхо-КГ</a:t>
            </a:r>
          </a:p>
          <a:p>
            <a:pPr indent="-342720">
              <a:lnSpc>
                <a:spcPts val="32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Рентгенография органов грудной полости</a:t>
            </a:r>
          </a:p>
          <a:p>
            <a:pPr indent="-342720">
              <a:lnSpc>
                <a:spcPts val="32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Тест 6-минутной ходьбы</a:t>
            </a:r>
          </a:p>
          <a:p>
            <a:pPr indent="-342720">
              <a:lnSpc>
                <a:spcPts val="32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Измерение АД (профиль),ЧСС</a:t>
            </a:r>
          </a:p>
          <a:p>
            <a:pPr indent="-342720">
              <a:lnSpc>
                <a:spcPts val="32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Контроль массы тела</a:t>
            </a:r>
            <a:r>
              <a:rPr lang="ru-RU" sz="24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911520" y="404640"/>
            <a:ext cx="10468440" cy="923040"/>
          </a:xfrm>
          <a:prstGeom prst="rect">
            <a:avLst/>
          </a:prstGeom>
          <a:noFill/>
          <a:ln>
            <a:noFill/>
          </a:ln>
        </p:spPr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Диагностика ХРБС</a:t>
            </a:r>
            <a:endParaRPr lang="ru-RU" sz="32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431280" y="1845000"/>
            <a:ext cx="10896120" cy="389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Дополнительная:</a:t>
            </a:r>
            <a:endParaRPr lang="ru-RU" sz="24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УЗИ органов брюшной полости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Чреспищеводная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Эхо-КГ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Консультация врача-стоматолога,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врача-оториноларинголога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Рисунок 170"/>
          <p:cNvPicPr/>
          <p:nvPr/>
        </p:nvPicPr>
        <p:blipFill>
          <a:blip r:embed="rId2"/>
          <a:srcRect l="4534" t="17300" r="5226" b="8738"/>
          <a:stretch/>
        </p:blipFill>
        <p:spPr>
          <a:xfrm>
            <a:off x="1166778" y="785794"/>
            <a:ext cx="9715568" cy="564360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815400" y="116640"/>
            <a:ext cx="10468440" cy="923040"/>
          </a:xfrm>
          <a:prstGeom prst="rect">
            <a:avLst/>
          </a:prstGeom>
          <a:noFill/>
          <a:ln>
            <a:noFill/>
          </a:ln>
        </p:spPr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Лечение</a:t>
            </a:r>
            <a:endParaRPr lang="ru-RU" sz="32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527400" y="1196640"/>
            <a:ext cx="11140764" cy="5161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ЛС </a:t>
            </a:r>
            <a:r>
              <a:rPr lang="ru-RU" sz="26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противоаритмического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действия (</a:t>
            </a:r>
            <a:r>
              <a:rPr lang="ru-RU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бисопролол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2,5-10 мг/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сут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1 раз в день или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карведилол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6,25-50 мг/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сут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2 раза в день)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Диуретики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(</a:t>
            </a:r>
            <a:r>
              <a:rPr lang="ru-RU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фуросемид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40-120 мг/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сут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внутрь или/и </a:t>
            </a:r>
            <a:r>
              <a:rPr lang="ru-RU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гидрохлортиазид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100-150 мг/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сут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внутрь)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Антиангинальные</a:t>
            </a:r>
            <a:r>
              <a:rPr lang="ru-RU" sz="26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, гипотензивные средства 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(</a:t>
            </a:r>
            <a:r>
              <a:rPr lang="ru-RU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амлодипин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в начальной дозе 2,5-5 мг 1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р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/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сут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)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Сердечные гликозиды 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(</a:t>
            </a:r>
            <a:r>
              <a:rPr lang="ru-RU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дигоксин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) по схеме до насыщения, затем длительно в поддерживающей дозировке с постепенной отменой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6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Непрямые антикоагулянты 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(</a:t>
            </a:r>
            <a:r>
              <a:rPr lang="ru-RU" sz="2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варфарин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внутрь в дозе 2,5-10 мг 1 раз в сутки </a:t>
            </a: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По показаниям направление на хирургическое лечение: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клапанная коррекция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2"/>
          <p:cNvSpPr/>
          <p:nvPr/>
        </p:nvSpPr>
        <p:spPr>
          <a:xfrm>
            <a:off x="325800" y="642918"/>
            <a:ext cx="11199488" cy="54292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Профилактика вторичного инфекционного эндокардита</a:t>
            </a:r>
            <a:endParaRPr lang="ru-RU" sz="18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600" b="1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Стоматологические, оральные, респираторные и </a:t>
            </a:r>
            <a:r>
              <a:rPr lang="ru-RU" sz="2600" b="1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эзофагальные</a:t>
            </a:r>
            <a:r>
              <a:rPr lang="ru-RU" sz="2600" b="1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процедуры</a:t>
            </a:r>
            <a:endParaRPr lang="ru-RU" sz="2600" b="0" strike="noStrike" spc="-1" dirty="0"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- </a:t>
            </a:r>
            <a:r>
              <a:rPr lang="ru-RU" sz="26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амоксициллин</a:t>
            </a: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2 г внутрь за 1 час до манипуляции</a:t>
            </a:r>
          </a:p>
          <a:p>
            <a:pPr algn="just">
              <a:lnSpc>
                <a:spcPct val="100000"/>
              </a:lnSpc>
            </a:pP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- или </a:t>
            </a:r>
            <a:r>
              <a:rPr lang="ru-RU" sz="26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амоксициллин</a:t>
            </a: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или </a:t>
            </a:r>
            <a:r>
              <a:rPr lang="ru-RU" sz="26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ампициллин</a:t>
            </a: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2 г в/</a:t>
            </a:r>
            <a:r>
              <a:rPr lang="ru-RU" sz="26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в</a:t>
            </a: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за 30-60 минут до манипуляции</a:t>
            </a:r>
          </a:p>
          <a:p>
            <a:pPr algn="just">
              <a:lnSpc>
                <a:spcPct val="100000"/>
              </a:lnSpc>
            </a:pP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Пациенты с аллергией к пенициллину:</a:t>
            </a:r>
          </a:p>
          <a:p>
            <a:pPr algn="just">
              <a:lnSpc>
                <a:spcPct val="100000"/>
              </a:lnSpc>
            </a:pP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- </a:t>
            </a:r>
            <a:r>
              <a:rPr lang="ru-RU" sz="26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клиндамицин</a:t>
            </a: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600 мг или </a:t>
            </a:r>
            <a:r>
              <a:rPr lang="ru-RU" sz="26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азитромицин</a:t>
            </a: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500 мг за 1 час до процедуры</a:t>
            </a:r>
          </a:p>
          <a:p>
            <a:pPr algn="just">
              <a:lnSpc>
                <a:spcPct val="100000"/>
              </a:lnSpc>
            </a:pPr>
            <a:endParaRPr lang="ru-RU" sz="2600" b="0" strike="noStrike" spc="-1" dirty="0"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600" b="1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Процедуры на желудочно-кишечном и мочеполовом  трактах</a:t>
            </a:r>
            <a:endParaRPr lang="ru-RU" sz="2600" b="0" strike="noStrike" spc="-1" dirty="0">
              <a:uFill>
                <a:solidFill>
                  <a:srgbClr val="FFFFFF"/>
                </a:solidFill>
              </a:u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- </a:t>
            </a:r>
            <a:r>
              <a:rPr lang="ru-RU" sz="26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ампициллин</a:t>
            </a: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или </a:t>
            </a:r>
            <a:r>
              <a:rPr lang="ru-RU" sz="26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амоксициллин</a:t>
            </a: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2 г в/</a:t>
            </a:r>
            <a:r>
              <a:rPr lang="ru-RU" sz="26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в</a:t>
            </a: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+ </a:t>
            </a:r>
            <a:r>
              <a:rPr lang="ru-RU" sz="26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гентамицин</a:t>
            </a: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1,5 мг/кг в/</a:t>
            </a:r>
            <a:r>
              <a:rPr lang="ru-RU" sz="26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в</a:t>
            </a: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за 30-60 минут до процедуры, через 6 часов – </a:t>
            </a:r>
            <a:r>
              <a:rPr lang="ru-RU" sz="26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ампициллин</a:t>
            </a: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или </a:t>
            </a:r>
            <a:r>
              <a:rPr lang="ru-RU" sz="2600" b="0" strike="noStrike" spc="-1" dirty="0" err="1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амоксициллин</a:t>
            </a:r>
            <a:r>
              <a:rPr lang="ru-RU" sz="2600" b="0" strike="noStrike" spc="-1" dirty="0">
                <a:uFill>
                  <a:solidFill>
                    <a:srgbClr val="FFFFFF"/>
                  </a:solidFill>
                </a:uFill>
                <a:latin typeface="Arial" pitchFamily="34" charset="0"/>
                <a:cs typeface="Arial" pitchFamily="34" charset="0"/>
              </a:rPr>
              <a:t> 1 г внутрь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815400" y="188640"/>
            <a:ext cx="10468440" cy="1295640"/>
          </a:xfrm>
          <a:prstGeom prst="rect">
            <a:avLst/>
          </a:prstGeom>
          <a:noFill/>
          <a:ln>
            <a:noFill/>
          </a:ln>
        </p:spPr>
        <p:txBody>
          <a:bodyPr lIns="0" tIns="0" rIns="18360" bIns="0" anchor="b"/>
          <a:lstStyle/>
          <a:p>
            <a:pPr algn="ctr">
              <a:lnSpc>
                <a:spcPct val="100000"/>
              </a:lnSpc>
            </a:pPr>
            <a:r>
              <a:rPr lang="ru-RU" sz="6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Спасибо за внимание!</a:t>
            </a:r>
            <a:endParaRPr lang="ru-RU" sz="211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250" name="Picture 5"/>
          <p:cNvPicPr/>
          <p:nvPr/>
        </p:nvPicPr>
        <p:blipFill>
          <a:blip r:embed="rId2"/>
          <a:stretch/>
        </p:blipFill>
        <p:spPr>
          <a:xfrm>
            <a:off x="881026" y="1571612"/>
            <a:ext cx="4559400" cy="256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1" name="Picture 6"/>
          <p:cNvPicPr/>
          <p:nvPr/>
        </p:nvPicPr>
        <p:blipFill>
          <a:blip r:embed="rId3"/>
          <a:stretch/>
        </p:blipFill>
        <p:spPr>
          <a:xfrm>
            <a:off x="5381620" y="1643050"/>
            <a:ext cx="6429420" cy="242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/>
          <p:cNvPicPr/>
          <p:nvPr/>
        </p:nvPicPr>
        <p:blipFill>
          <a:blip r:embed="rId4"/>
          <a:stretch/>
        </p:blipFill>
        <p:spPr>
          <a:xfrm>
            <a:off x="4024298" y="4000504"/>
            <a:ext cx="421484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913680" y="309240"/>
            <a:ext cx="10353240" cy="866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40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Этиология</a:t>
            </a:r>
            <a:endParaRPr lang="en-US" sz="180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809588" y="1142984"/>
            <a:ext cx="10930014" cy="5002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100000"/>
              </a:lnSpc>
              <a:buFont typeface="Wingdings" charset="2"/>
              <a:buChar char=""/>
            </a:pP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Генетическая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предрасположенность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</a:p>
          <a:p>
            <a:pPr marL="228600" indent="484188">
              <a:lnSpc>
                <a:spcPct val="120000"/>
              </a:lnSpc>
              <a:buFont typeface="Arial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у 75 – 100% </a:t>
            </a: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пациентов с 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ОРЛ и </a:t>
            </a: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ревматическими пороками сердца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на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В-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лимфоцитах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выявлен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аллоантиген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883 (D8/17)</a:t>
            </a:r>
          </a:p>
          <a:p>
            <a:pPr marL="228600" indent="484188">
              <a:lnSpc>
                <a:spcPct val="120000"/>
              </a:lnSpc>
              <a:buFont typeface="Arial"/>
              <a:buChar char="•"/>
            </a:pP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ОРЛ и ХРБС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наиболее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распространены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в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отдельных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семьях</a:t>
            </a:r>
            <a:endParaRPr lang="ru-RU" sz="28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28600" indent="-228240">
              <a:lnSpc>
                <a:spcPct val="120000"/>
              </a:lnSpc>
              <a:buFont typeface="Arial"/>
              <a:buChar char="•"/>
            </a:pPr>
            <a:endParaRPr lang="en-US" sz="28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228600" indent="-228240">
              <a:lnSpc>
                <a:spcPct val="100000"/>
              </a:lnSpc>
              <a:buFont typeface="Wingdings" charset="2"/>
              <a:buChar char=""/>
            </a:pP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Бета-гемолитический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стрептококк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А (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серотипы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М3, М5, М18, М24)</a:t>
            </a: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имеет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в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составе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клеточной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стенки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М-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белок</a:t>
            </a: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, антигены которого с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ходны</a:t>
            </a: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по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с</a:t>
            </a:r>
            <a:r>
              <a:rPr lang="ru-RU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оставу</a:t>
            </a:r>
            <a:r>
              <a:rPr lang="ru-RU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с 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Аг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сердечной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мышцы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,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мозга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и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синовиальных</a:t>
            </a:r>
            <a:r>
              <a:rPr lang="en-US" sz="2800" b="0" strike="noStrike" spc="-1" dirty="0">
                <a:uFill>
                  <a:solidFill>
                    <a:srgbClr val="FFFFFF"/>
                  </a:solidFill>
                </a:uFill>
                <a:latin typeface="+mj-lt"/>
              </a:rPr>
              <a:t> </a:t>
            </a:r>
            <a:r>
              <a:rPr lang="en-US" sz="2800" b="0" strike="noStrike" spc="-1" dirty="0" err="1">
                <a:uFill>
                  <a:solidFill>
                    <a:srgbClr val="FFFFFF"/>
                  </a:solidFill>
                </a:uFill>
                <a:latin typeface="+mj-lt"/>
              </a:rPr>
              <a:t>оболочек</a:t>
            </a:r>
            <a:endParaRPr lang="en-US" sz="2800" b="0" strike="noStrike" spc="-1" dirty="0"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173"/>
          <p:cNvPicPr/>
          <p:nvPr/>
        </p:nvPicPr>
        <p:blipFill>
          <a:blip r:embed="rId2"/>
          <a:srcRect l="26801" t="30842" r="26907" b="8738"/>
          <a:stretch/>
        </p:blipFill>
        <p:spPr>
          <a:xfrm>
            <a:off x="2881290" y="1000108"/>
            <a:ext cx="5643602" cy="4143404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738414" y="5357826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Бета-гемолитический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стрептококк</a:t>
            </a:r>
            <a:r>
              <a:rPr lang="ru-RU" sz="2400" spc="-1" dirty="0">
                <a:uFill>
                  <a:solidFill>
                    <a:srgbClr val="FFFFFF"/>
                  </a:solidFill>
                </a:uFill>
                <a:latin typeface="Rockwell"/>
              </a:rPr>
              <a:t> группы А</a:t>
            </a:r>
            <a:r>
              <a:rPr lang="en-US" sz="2400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357166"/>
            <a:ext cx="10972800" cy="642942"/>
          </a:xfrm>
        </p:spPr>
        <p:txBody>
          <a:bodyPr>
            <a:normAutofit/>
          </a:bodyPr>
          <a:lstStyle/>
          <a:p>
            <a:r>
              <a:rPr lang="ru-RU" sz="2800" dirty="0"/>
              <a:t>Перекрестные поражения при инфекции БГСА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9522" y="928671"/>
          <a:ext cx="11501518" cy="583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0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0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007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latin typeface="+mj-lt"/>
                        </a:rPr>
                        <a:t>Антигены </a:t>
                      </a:r>
                      <a:r>
                        <a:rPr lang="ru-RU" sz="2400" b="1" i="0" u="none" strike="noStrike" kern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latin typeface="+mj-lt"/>
                        </a:rPr>
                        <a:t>тканей человека</a:t>
                      </a:r>
                      <a:endParaRPr lang="ru-RU" sz="2400" b="1" i="0" u="none" strike="noStrike" kern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latin typeface="+mj-lt"/>
                        </a:rPr>
                        <a:t>Компоненты </a:t>
                      </a:r>
                      <a:r>
                        <a:rPr lang="ru-RU" sz="2400" b="1" i="0" u="none" strike="noStrike" kern="1200" baseline="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latin typeface="+mj-lt"/>
                        </a:rPr>
                        <a:t>структуры  БГСА </a:t>
                      </a:r>
                      <a:endParaRPr lang="ru-RU" sz="2400" b="1" i="0" u="none" strike="noStrike" kern="1200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322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 err="1">
                          <a:solidFill>
                            <a:srgbClr val="002060"/>
                          </a:solidFill>
                          <a:latin typeface="+mj-lt"/>
                        </a:rPr>
                        <a:t>Аутоэпитоп</a:t>
                      </a:r>
                      <a:r>
                        <a:rPr lang="ru-RU" sz="24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</a:rPr>
                        <a:t> Т-клеток</a:t>
                      </a:r>
                      <a:endParaRPr lang="ru-RU" sz="2400" b="0" i="0" u="none" strike="noStrike" kern="1200" dirty="0">
                        <a:solidFill>
                          <a:srgbClr val="002060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</a:rPr>
                        <a:t>М-протеин</a:t>
                      </a:r>
                      <a:endParaRPr lang="ru-RU" sz="2400" b="0" i="0" u="none" strike="noStrike" kern="1200" dirty="0">
                        <a:solidFill>
                          <a:srgbClr val="002060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37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</a:rPr>
                        <a:t>Клапаны сердца</a:t>
                      </a:r>
                      <a:endParaRPr lang="ru-RU" sz="2400" b="0" i="0" u="none" strike="noStrike" kern="1200" dirty="0">
                        <a:solidFill>
                          <a:srgbClr val="002060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</a:rPr>
                        <a:t>Гликопротеин клеточной стенки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b="0" i="0" u="none" strike="noStrike" kern="1200" dirty="0">
                        <a:solidFill>
                          <a:srgbClr val="002060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37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</a:rPr>
                        <a:t>Миозин и </a:t>
                      </a:r>
                      <a:r>
                        <a:rPr lang="ru-RU" sz="2400" b="0" i="0" u="none" strike="noStrike" kern="1200" dirty="0" err="1">
                          <a:solidFill>
                            <a:srgbClr val="002060"/>
                          </a:solidFill>
                          <a:latin typeface="+mj-lt"/>
                        </a:rPr>
                        <a:t>тропомиозин</a:t>
                      </a:r>
                      <a:endParaRPr lang="ru-RU" sz="2400" b="0" i="0" u="none" strike="noStrike" kern="1200" dirty="0">
                        <a:solidFill>
                          <a:srgbClr val="002060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</a:rPr>
                        <a:t>М-протеин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b="0" i="0" u="none" strike="noStrike" kern="1200" dirty="0">
                        <a:solidFill>
                          <a:srgbClr val="002060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02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</a:rPr>
                        <a:t>Миозин и НLА класс II</a:t>
                      </a:r>
                      <a:endParaRPr lang="ru-RU" sz="2400" b="0" i="0" u="none" strike="noStrike" kern="1200" dirty="0">
                        <a:solidFill>
                          <a:srgbClr val="002060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</a:rPr>
                        <a:t>Белок 67 </a:t>
                      </a:r>
                      <a:r>
                        <a:rPr lang="en-US" sz="2400" b="0" i="0" u="none" strike="noStrike" kern="1200" dirty="0" err="1">
                          <a:solidFill>
                            <a:srgbClr val="002060"/>
                          </a:solidFill>
                          <a:latin typeface="+mj-lt"/>
                        </a:rPr>
                        <a:t>kDA</a:t>
                      </a:r>
                      <a:r>
                        <a:rPr lang="en-US" sz="24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kern="1200" dirty="0">
                        <a:solidFill>
                          <a:srgbClr val="002060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37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>
                          <a:solidFill>
                            <a:srgbClr val="002060"/>
                          </a:solidFill>
                          <a:latin typeface="+mj-lt"/>
                        </a:rPr>
                        <a:t>Цитоплазма нейронов зоны субталамуса и хвостатого ядра</a:t>
                      </a:r>
                      <a:endParaRPr lang="ru-RU" sz="2400" b="0" i="0" u="none" strike="noStrike" kern="1200">
                        <a:solidFill>
                          <a:srgbClr val="002060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</a:rPr>
                        <a:t>Цитоплазматическая мембрана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b="0" i="0" u="none" strike="noStrike" kern="1200" dirty="0">
                        <a:solidFill>
                          <a:srgbClr val="002060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637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>
                          <a:solidFill>
                            <a:srgbClr val="002060"/>
                          </a:solidFill>
                          <a:latin typeface="+mj-lt"/>
                        </a:rPr>
                        <a:t>Белки тканей головного мозга</a:t>
                      </a:r>
                      <a:endParaRPr lang="ru-RU" sz="2400" b="0" i="0" u="none" strike="noStrike" kern="1200">
                        <a:solidFill>
                          <a:srgbClr val="002060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</a:rPr>
                        <a:t>М-протеин</a:t>
                      </a:r>
                      <a:endParaRPr lang="ru-RU" sz="2400" b="0" i="0" u="none" strike="noStrike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400" b="0" i="0" u="none" strike="noStrike" kern="1200" dirty="0">
                        <a:solidFill>
                          <a:srgbClr val="002060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9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>
                          <a:solidFill>
                            <a:srgbClr val="002060"/>
                          </a:solidFill>
                          <a:latin typeface="+mj-lt"/>
                        </a:rPr>
                        <a:t>Синовиальная оболочка и хрящ</a:t>
                      </a:r>
                      <a:endParaRPr lang="ru-RU" sz="2400" b="0" i="0" u="none" strike="noStrike" kern="1200">
                        <a:solidFill>
                          <a:srgbClr val="002060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0" u="none" strike="noStrike" kern="1200" dirty="0">
                          <a:solidFill>
                            <a:srgbClr val="002060"/>
                          </a:solidFill>
                          <a:latin typeface="+mj-lt"/>
                        </a:rPr>
                        <a:t>М-протеин</a:t>
                      </a:r>
                      <a:endParaRPr lang="ru-RU" sz="2400" b="0" i="0" u="none" strike="noStrike" kern="1200" dirty="0">
                        <a:solidFill>
                          <a:srgbClr val="002060"/>
                        </a:solidFill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Рисунок 174"/>
          <p:cNvPicPr/>
          <p:nvPr/>
        </p:nvPicPr>
        <p:blipFill>
          <a:blip r:embed="rId2"/>
          <a:srcRect t="42301" b="17072"/>
          <a:stretch/>
        </p:blipFill>
        <p:spPr>
          <a:xfrm>
            <a:off x="738150" y="1285860"/>
            <a:ext cx="10858576" cy="392909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38150" y="785794"/>
            <a:ext cx="7491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Симптомы стрептококкового фарингита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Рисунок 175"/>
          <p:cNvPicPr/>
          <p:nvPr/>
        </p:nvPicPr>
        <p:blipFill>
          <a:blip r:embed="rId2"/>
          <a:srcRect l="23871" t="18341" r="24563" b="9779"/>
          <a:stretch/>
        </p:blipFill>
        <p:spPr>
          <a:xfrm>
            <a:off x="666712" y="857232"/>
            <a:ext cx="5000660" cy="4714908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66712" y="5715016"/>
            <a:ext cx="4125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+mj-lt"/>
              </a:rPr>
              <a:t>Стрептококковый фарингит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23285" t="32926" r="24563" b="10009"/>
          <a:stretch/>
        </p:blipFill>
        <p:spPr>
          <a:xfrm>
            <a:off x="6096000" y="857232"/>
            <a:ext cx="5786478" cy="471490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953124" y="5715016"/>
            <a:ext cx="6325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Экспресс-тест стрептококковой инфекции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86"/>
          <p:cNvPicPr/>
          <p:nvPr/>
        </p:nvPicPr>
        <p:blipFill>
          <a:blip r:embed="rId2"/>
          <a:srcRect l="35591" t="8966" r="35697" b="10821"/>
          <a:stretch/>
        </p:blipFill>
        <p:spPr>
          <a:xfrm>
            <a:off x="2881290" y="500042"/>
            <a:ext cx="6215106" cy="6143668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5274" y="642918"/>
            <a:ext cx="226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j-lt"/>
              </a:rPr>
              <a:t>Патогенез ОРЛ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554</TotalTime>
  <Words>1108</Words>
  <Application>Microsoft Office PowerPoint</Application>
  <PresentationFormat>Широкоэкранный</PresentationFormat>
  <Paragraphs>150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32</vt:i4>
      </vt:variant>
    </vt:vector>
  </HeadingPairs>
  <TitlesOfParts>
    <vt:vector size="46" baseType="lpstr">
      <vt:lpstr>Arial</vt:lpstr>
      <vt:lpstr>Calibri</vt:lpstr>
      <vt:lpstr>Constantia</vt:lpstr>
      <vt:lpstr>Georgia</vt:lpstr>
      <vt:lpstr>Rockwell</vt:lpstr>
      <vt:lpstr>Symbol</vt:lpstr>
      <vt:lpstr>Times New Roman</vt:lpstr>
      <vt:lpstr>Trebuchet MS</vt:lpstr>
      <vt:lpstr>Wingdings</vt:lpstr>
      <vt:lpstr>Wingdings 2</vt:lpstr>
      <vt:lpstr>Office Theme</vt:lpstr>
      <vt:lpstr>Городская</vt:lpstr>
      <vt:lpstr>1_Городская</vt:lpstr>
      <vt:lpstr>2_Городская</vt:lpstr>
      <vt:lpstr>Ревматическая лихорадка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Перекрестные поражения при инфекции БГСА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Острая ревматическая лихорадка</dc:title>
  <dc:creator>Пользователь Windows</dc:creator>
  <cp:lastModifiedBy>Ольга Музыка</cp:lastModifiedBy>
  <cp:revision>57</cp:revision>
  <dcterms:created xsi:type="dcterms:W3CDTF">2017-09-04T18:02:23Z</dcterms:created>
  <dcterms:modified xsi:type="dcterms:W3CDTF">2021-11-02T11:44:53Z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