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 hidden="1"/>
          <p:cNvSpPr/>
          <p:nvPr/>
        </p:nvSpPr>
        <p:spPr>
          <a:xfrm>
            <a:off x="777240" y="0"/>
            <a:ext cx="7542360" cy="379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" hidden="1"/>
          <p:cNvSpPr/>
          <p:nvPr/>
        </p:nvSpPr>
        <p:spPr>
          <a:xfrm>
            <a:off x="777240" y="6172200"/>
            <a:ext cx="7542360" cy="2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77240" y="0"/>
            <a:ext cx="7542360" cy="3046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777240" y="6172200"/>
            <a:ext cx="7542360" cy="2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777240" y="0"/>
            <a:ext cx="7542360" cy="379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777240" y="6172200"/>
            <a:ext cx="7542360" cy="2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77240" y="836640"/>
            <a:ext cx="7542360" cy="15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Функциональные билиарные расстройства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755640" y="3573000"/>
            <a:ext cx="6983280" cy="292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TextShape 3"/>
          <p:cNvSpPr txBox="1"/>
          <p:nvPr/>
        </p:nvSpPr>
        <p:spPr>
          <a:xfrm>
            <a:off x="1872000" y="234360"/>
            <a:ext cx="460656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1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Кафедра врача общей практики</a:t>
            </a:r>
          </a:p>
          <a:p>
            <a:r>
              <a:rPr lang="ru-RU" sz="1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 курсом поликлинической терапии ВГМУ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9058" y="3786190"/>
            <a:ext cx="380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Профессор </a:t>
            </a:r>
            <a:r>
              <a:rPr lang="ru-RU" sz="2000" i="1" dirty="0" err="1" smtClean="0"/>
              <a:t>Выхристенко</a:t>
            </a:r>
            <a:r>
              <a:rPr lang="ru-RU" sz="2000" i="1" dirty="0" smtClean="0"/>
              <a:t> Л.Р.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97"/>
          <p:cNvPicPr/>
          <p:nvPr/>
        </p:nvPicPr>
        <p:blipFill>
          <a:blip r:embed="rId2"/>
          <a:srcRect l="18846" t="18292" r="11868" b="28521"/>
          <a:stretch/>
        </p:blipFill>
        <p:spPr>
          <a:xfrm>
            <a:off x="1296360" y="720360"/>
            <a:ext cx="6334920" cy="273492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98"/>
          <p:cNvPicPr/>
          <p:nvPr/>
        </p:nvPicPr>
        <p:blipFill>
          <a:blip r:embed="rId3"/>
          <a:srcRect l="18846" t="35094" r="11868" b="24322"/>
          <a:stretch/>
        </p:blipFill>
        <p:spPr>
          <a:xfrm>
            <a:off x="1296360" y="3456360"/>
            <a:ext cx="6334920" cy="2086920"/>
          </a:xfrm>
          <a:prstGeom prst="rect">
            <a:avLst/>
          </a:prstGeom>
          <a:ln>
            <a:noFill/>
          </a:ln>
        </p:spPr>
      </p:pic>
      <p:sp>
        <p:nvSpPr>
          <p:cNvPr id="100" name="TextShape 1"/>
          <p:cNvSpPr txBox="1"/>
          <p:nvPr/>
        </p:nvSpPr>
        <p:spPr>
          <a:xfrm>
            <a:off x="2448000" y="360000"/>
            <a:ext cx="422496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Диагностика при дисфункции ЖП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/>
          <p:cNvPicPr/>
          <p:nvPr/>
        </p:nvPicPr>
        <p:blipFill>
          <a:blip r:embed="rId2"/>
          <a:srcRect l="21992" t="28626" r="22886" b="18628"/>
          <a:stretch/>
        </p:blipFill>
        <p:spPr>
          <a:xfrm>
            <a:off x="1656000" y="1224000"/>
            <a:ext cx="5832000" cy="324000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2088000" y="648000"/>
            <a:ext cx="43534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Оценка сократимости желчного пузыря</a:t>
            </a:r>
          </a:p>
        </p:txBody>
      </p:sp>
      <p:sp>
        <p:nvSpPr>
          <p:cNvPr id="103" name="TextShape 2"/>
          <p:cNvSpPr txBox="1"/>
          <p:nvPr/>
        </p:nvSpPr>
        <p:spPr>
          <a:xfrm>
            <a:off x="1512000" y="4653360"/>
            <a:ext cx="6840000" cy="60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Если опорожнение желчного пузыря составляет менее 40%, то наиболее вероятен диагноз дисфункции желчного пузыря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/>
          <p:cNvPicPr/>
          <p:nvPr/>
        </p:nvPicPr>
        <p:blipFill>
          <a:blip r:embed="rId2"/>
          <a:srcRect l="20415" t="21085" r="11077" b="13116"/>
          <a:stretch/>
        </p:blipFill>
        <p:spPr>
          <a:xfrm>
            <a:off x="792360" y="1944000"/>
            <a:ext cx="6551640" cy="3384000"/>
          </a:xfrm>
          <a:prstGeom prst="rect">
            <a:avLst/>
          </a:prstGeom>
          <a:ln>
            <a:noFill/>
          </a:ln>
        </p:spPr>
      </p:pic>
      <p:sp>
        <p:nvSpPr>
          <p:cNvPr id="105" name="TextShape 1"/>
          <p:cNvSpPr txBox="1"/>
          <p:nvPr/>
        </p:nvSpPr>
        <p:spPr>
          <a:xfrm>
            <a:off x="720000" y="509760"/>
            <a:ext cx="7560000" cy="1434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Формулировка диагноз дисфункции ЖП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Указываются нозология и степень тяжести проявлений согласно таблице (или по оценке болевого синдрома по визуально-аналоговой шкале от 1 до 10 баллов)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792000" y="5549400"/>
            <a:ext cx="7124040" cy="85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Пример: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Функциональное расстройство желчного пузыря, с клиническими проявлениями легкой степени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762120" y="1268640"/>
            <a:ext cx="7841160" cy="48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762120" y="1517400"/>
            <a:ext cx="7681680" cy="1334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Желчнокаменная болезнь, язвенная болезнь, хронический панкреатит, функциональная диспепсия, синдром раздраженного кишечника, послеоперационные осложнения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  <p:sp>
        <p:nvSpPr>
          <p:cNvPr id="109" name="TextShape 3"/>
          <p:cNvSpPr txBox="1"/>
          <p:nvPr/>
        </p:nvSpPr>
        <p:spPr>
          <a:xfrm>
            <a:off x="1440000" y="864000"/>
            <a:ext cx="6048000" cy="66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Дифференциальная   диагностика</a:t>
            </a:r>
            <a:endParaRPr lang="ru-RU" sz="1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792000" y="720000"/>
            <a:ext cx="7757280" cy="49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Лечение дисфункции ЖП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Немедикаментозная терапия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Рациональная психотерапия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Оптимизация режима и характера питания (частые приемы пищи, сокращение потребления животных жиров, простых углеводов, увеличение потребления клетчатки, рыбы, растительных масел)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Повседневная двигательная активность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604440" y="648000"/>
            <a:ext cx="7944840" cy="50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Лечение дисфункции ЖП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Фармакотерапия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Миотропные спазмолитики (дротаверин 80 мг 3 раза/сут)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Желчегонные ЛС (гимекромон 200 мг 3 раза/сут)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или ЛС, применяющимися при нарушениях функции кишечника (мебеверина гидрохлорид 200 мг 2 раза/сут, отилония бромид 40 мг 3 раза/сут, гиосцина бутилбромид 10 мг 3 раза/сут)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 отсутствии эффекта, тяжелом течении и явных признаках нарушения эвакуаторной функции ЖП  рассматривается вопрос о проведении холецистэктомии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12280" y="792000"/>
            <a:ext cx="8129160" cy="383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Функциональное расстройство сфинктера Одди</a:t>
            </a: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(дисфункция СО) – термин, используемый для определения расстройств моторики СО, связанных с болью, повышением уровня печеночных или панкреатических ферментов, дилатацией общего желчного протока или эпизодами панкреатита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12"/>
          <p:cNvPicPr/>
          <p:nvPr/>
        </p:nvPicPr>
        <p:blipFill>
          <a:blip r:embed="rId2"/>
          <a:srcRect l="17268" t="23888" r="19736" b="11710"/>
          <a:stretch/>
        </p:blipFill>
        <p:spPr>
          <a:xfrm>
            <a:off x="1584000" y="1728000"/>
            <a:ext cx="5759640" cy="3311640"/>
          </a:xfrm>
          <a:prstGeom prst="rect">
            <a:avLst/>
          </a:prstGeom>
          <a:ln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576000" y="652320"/>
            <a:ext cx="7175880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8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Классификация дисфункции СО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функциональное билиарное расстройство сфинктера Одди,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функциональное панкреатическое расстройство сфинктера Одди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792000" y="773640"/>
            <a:ext cx="7770240" cy="318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Клинические критери дисфункции СО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Боль в правом подреберье, эпигастрии или левом подреберье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Нарушение моторики желчных путей предполагается в следующих случаях: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после холецистэктомии при наличии болей в животе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 наличии идиопатического рецидивирующего панкреатита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 наличии эпизодических болей, похожих на боли, возникающие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 заболеваниях ЖП, но отрицательных результатах диагностических тестов</a:t>
            </a:r>
          </a:p>
        </p:txBody>
      </p:sp>
      <p:pic>
        <p:nvPicPr>
          <p:cNvPr id="116" name="Picture 2"/>
          <p:cNvPicPr/>
          <p:nvPr/>
        </p:nvPicPr>
        <p:blipFill>
          <a:blip r:embed="rId2"/>
          <a:stretch/>
        </p:blipFill>
        <p:spPr>
          <a:xfrm>
            <a:off x="5472000" y="3960000"/>
            <a:ext cx="280692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16"/>
          <p:cNvPicPr/>
          <p:nvPr/>
        </p:nvPicPr>
        <p:blipFill>
          <a:blip r:embed="rId2"/>
          <a:srcRect l="24354" t="23888" r="18157" b="10303"/>
          <a:stretch/>
        </p:blipFill>
        <p:spPr>
          <a:xfrm>
            <a:off x="1512000" y="1152360"/>
            <a:ext cx="5976000" cy="4031640"/>
          </a:xfrm>
          <a:prstGeom prst="rect">
            <a:avLst/>
          </a:prstGeom>
          <a:ln>
            <a:noFill/>
          </a:ln>
        </p:spPr>
      </p:pic>
      <p:sp>
        <p:nvSpPr>
          <p:cNvPr id="118" name="TextShape 1"/>
          <p:cNvSpPr txBox="1"/>
          <p:nvPr/>
        </p:nvSpPr>
        <p:spPr>
          <a:xfrm>
            <a:off x="1080000" y="648000"/>
            <a:ext cx="6782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Диагностика функционального расстройства сфинктера Одди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61160" y="1716840"/>
            <a:ext cx="8231400" cy="239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2"/>
          <a:srcRect l="1520" t="30887" r="29185" b="53704"/>
          <a:stretch/>
        </p:blipFill>
        <p:spPr>
          <a:xfrm>
            <a:off x="648000" y="936000"/>
            <a:ext cx="6984000" cy="1368000"/>
          </a:xfrm>
          <a:prstGeom prst="rect">
            <a:avLst/>
          </a:prstGeom>
          <a:ln>
            <a:noFill/>
          </a:ln>
        </p:spPr>
      </p:pic>
      <p:pic>
        <p:nvPicPr>
          <p:cNvPr id="83" name="Picture 2"/>
          <p:cNvPicPr/>
          <p:nvPr/>
        </p:nvPicPr>
        <p:blipFill>
          <a:blip r:embed="rId3"/>
          <a:stretch/>
        </p:blipFill>
        <p:spPr>
          <a:xfrm>
            <a:off x="5256000" y="3456000"/>
            <a:ext cx="3672000" cy="229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4" name="TextShape 2"/>
          <p:cNvSpPr txBox="1"/>
          <p:nvPr/>
        </p:nvSpPr>
        <p:spPr>
          <a:xfrm>
            <a:off x="474480" y="2380320"/>
            <a:ext cx="5717520" cy="162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МКБ-10: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K82.8 другие уточненные болезни желчного пузыря;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дискинезия желчного пузыря;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K83.4 спазм сфинктера Одди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118"/>
          <p:cNvPicPr/>
          <p:nvPr/>
        </p:nvPicPr>
        <p:blipFill>
          <a:blip r:embed="rId2"/>
          <a:srcRect l="3882" t="29487" r="7925" b="13109"/>
          <a:stretch/>
        </p:blipFill>
        <p:spPr>
          <a:xfrm>
            <a:off x="864000" y="720000"/>
            <a:ext cx="7559640" cy="26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119"/>
          <p:cNvPicPr/>
          <p:nvPr/>
        </p:nvPicPr>
        <p:blipFill>
          <a:blip r:embed="rId2"/>
          <a:srcRect l="2354" t="36395" r="6303" b="10401"/>
          <a:stretch/>
        </p:blipFill>
        <p:spPr>
          <a:xfrm>
            <a:off x="792000" y="864000"/>
            <a:ext cx="7560000" cy="280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120"/>
          <p:cNvPicPr/>
          <p:nvPr/>
        </p:nvPicPr>
        <p:blipFill>
          <a:blip r:embed="rId2"/>
          <a:srcRect l="1520" t="50485" r="5563" b="8910"/>
          <a:stretch/>
        </p:blipFill>
        <p:spPr>
          <a:xfrm>
            <a:off x="648000" y="648000"/>
            <a:ext cx="7704000" cy="23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657720" y="648000"/>
            <a:ext cx="7838280" cy="423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Степень тяжести (тип) дисфункции СО 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(аналогичные типы характерны для панкреатического расстройства)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Определенное расстройство СО (тип I): боли, повышение лабораторных тестов, документированное во время двух или более эпизодов, увеличение времени удаления контраста при ЭРХПГ, расширение общего желчного протока (&gt;12 мм при ЭРХПГ)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Вероятное расстройство СО (тип II): боли в сочетании с 1 или 2 критериями типа I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Возможное расстройство СО (тип III): только боли; другие критерии отсутствуют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955800" y="720000"/>
            <a:ext cx="7468200" cy="8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Формулировка диагноза дисфункции СО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нозология, тяжесть (тип), осложнения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936720" y="1584000"/>
            <a:ext cx="7631280" cy="377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Пример: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Функциональное панкреатическое расстройство сфинктера Одди, II тип,острый панкреатит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Функциональное билиарное расстройство сфинктера Одди, тип III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95360" y="2105640"/>
            <a:ext cx="8162640" cy="26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2.10. показания для госпитализации при дисфункции СО: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эпизод с выраженным болевым синдромом и панкреатитом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(госпитализация пациента в хирургические отделения РОЗ, ГОЗ, ООЗ);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необходимость уточнения диагноза (исключение стриктуры протока,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опухоли и другое) (госпитализация пациента в хирургические или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гастроэнтерологические отделения РОЗ, ГОЗ, ООЗ);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810720" y="648000"/>
            <a:ext cx="7531920" cy="436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Лечение дисфункции СО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Дробное питание с ограничением жира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Купирование приступа болей: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buClr>
                <a:srgbClr val="000000"/>
              </a:buClr>
              <a:buFont typeface="Symbol" charset="2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вазодилататоры (нифедипин под язык (10-20 мг) или нитроглицерин под язык)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buClr>
                <a:srgbClr val="000000"/>
              </a:buClr>
              <a:buFont typeface="Symbol" charset="2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миотропные спазмолитики (дротаверин 80 мг 3 раза/сут,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buClr>
                <a:srgbClr val="000000"/>
              </a:buClr>
              <a:buFont typeface="Symbol" charset="2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бутилскополамин 10 мг 3 раза/сут внутрь или в ректальных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>
              <a:buClr>
                <a:srgbClr val="000000"/>
              </a:buClr>
              <a:buFont typeface="Symbol" charset="2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суппозиториях, гимекромон 200 мг 3 раза/сут внутрь, мебеверина гидрохлорид 200 мг 2 раза/сут внутрь 4 недели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 I типе рассматривается вопрос о проведении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ymbol" charset="2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папиллосфинктеротомии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126"/>
          <p:cNvPicPr/>
          <p:nvPr/>
        </p:nvPicPr>
        <p:blipFill>
          <a:blip r:embed="rId2"/>
          <a:stretch/>
        </p:blipFill>
        <p:spPr>
          <a:xfrm>
            <a:off x="864000" y="648000"/>
            <a:ext cx="7272000" cy="4968000"/>
          </a:xfrm>
          <a:prstGeom prst="rect">
            <a:avLst/>
          </a:prstGeom>
          <a:ln>
            <a:noFill/>
          </a:ln>
        </p:spPr>
      </p:pic>
      <p:sp>
        <p:nvSpPr>
          <p:cNvPr id="128" name="TextShape 1"/>
          <p:cNvSpPr txBox="1"/>
          <p:nvPr/>
        </p:nvSpPr>
        <p:spPr>
          <a:xfrm>
            <a:off x="2880000" y="4824000"/>
            <a:ext cx="3353760" cy="430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Спасибо за внимание!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/>
          <p:cNvPicPr/>
          <p:nvPr/>
        </p:nvPicPr>
        <p:blipFill>
          <a:blip r:embed="rId2"/>
          <a:srcRect l="2360" t="35083" b="22915"/>
          <a:stretch/>
        </p:blipFill>
        <p:spPr>
          <a:xfrm>
            <a:off x="216000" y="3168360"/>
            <a:ext cx="8927640" cy="215964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85"/>
          <p:cNvPicPr/>
          <p:nvPr/>
        </p:nvPicPr>
        <p:blipFill>
          <a:blip r:embed="rId3"/>
          <a:srcRect l="23490" t="27111" r="19813" b="33687"/>
          <a:stretch/>
        </p:blipFill>
        <p:spPr>
          <a:xfrm>
            <a:off x="3672000" y="503280"/>
            <a:ext cx="5183280" cy="2016720"/>
          </a:xfrm>
          <a:prstGeom prst="rect">
            <a:avLst/>
          </a:prstGeom>
          <a:ln>
            <a:noFill/>
          </a:ln>
        </p:spPr>
      </p:pic>
      <p:sp>
        <p:nvSpPr>
          <p:cNvPr id="87" name="TextShape 1"/>
          <p:cNvSpPr txBox="1"/>
          <p:nvPr/>
        </p:nvSpPr>
        <p:spPr>
          <a:xfrm>
            <a:off x="1584000" y="2664000"/>
            <a:ext cx="53244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Функциональное расстройство желчного пузыря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76000" y="785880"/>
            <a:ext cx="8064000" cy="446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Эпидемиология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Среди пациентов, не имеющих УЗ-признаков ЖКБ, с сохраненным желчным пузырем билиарную боль отмечают у 7,6% мужчин и 20,7% женщин</a:t>
            </a:r>
          </a:p>
          <a:p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Факторы риска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Нарушения гормональной регуляции: беременность, предменструальный синдром, соматостатинома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Послеоперационные состояния: резекция желудка, наложение анастомозов, ваготомия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Системные заболевания: сахарный диабет, гепатит, цирроз печени, целиакия, миотония, дистрофия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715320" y="432000"/>
            <a:ext cx="7780680" cy="5721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Патофизиологические изменения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Патология гладкомышечных клеток желчного пузыря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Снижение чувствительности к нейрогормональным стимулам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Нарушение координации желчного пузыря и пузырного протока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Повышение сопротивления пузырного протока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/>
          <p:cNvPicPr/>
          <p:nvPr/>
        </p:nvPicPr>
        <p:blipFill>
          <a:blip r:embed="rId2"/>
          <a:srcRect t="15489" r="41783" b="52318"/>
          <a:stretch/>
        </p:blipFill>
        <p:spPr>
          <a:xfrm>
            <a:off x="792000" y="720000"/>
            <a:ext cx="7560000" cy="27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61160" y="1716840"/>
            <a:ext cx="8231400" cy="239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Рисунок 91"/>
          <p:cNvPicPr/>
          <p:nvPr/>
        </p:nvPicPr>
        <p:blipFill>
          <a:blip r:embed="rId2"/>
          <a:srcRect l="1520" t="49085" r="31547" b="6110"/>
          <a:stretch/>
        </p:blipFill>
        <p:spPr>
          <a:xfrm>
            <a:off x="792000" y="720000"/>
            <a:ext cx="7488000" cy="40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725040" y="862920"/>
            <a:ext cx="7769160" cy="201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Дискинезия по гипокинетическому типу</a:t>
            </a:r>
            <a:r>
              <a:rPr lang="ru-RU" sz="24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желчный пузырь – атоничный, плохо сокращается, растягивается, возникает застой желчи и нарушение ее химического состава, что чревато формированием камней в желчном пузыре. Данный тип дискинезии встречается значительно чаще.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792000" y="3384000"/>
            <a:ext cx="7488000" cy="178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 гипокинезии - тупая боль в правом подреберье, чувство давления, распирания, усиливающееся при изменении положения тела и при увеличении внутрибрюшного давления, изменяющего градиент давления для тока желчи.</a:t>
            </a:r>
          </a:p>
        </p:txBody>
      </p:sp>
      <p:sp>
        <p:nvSpPr>
          <p:cNvPr id="95" name="TextShape 3"/>
          <p:cNvSpPr txBox="1"/>
          <p:nvPr/>
        </p:nvSpPr>
        <p:spPr>
          <a:xfrm>
            <a:off x="1800000" y="504000"/>
            <a:ext cx="5208480" cy="430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Существуют 2 типа дискинезии ЖП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726840" y="720000"/>
            <a:ext cx="7769160" cy="23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Дискинезия по гиперкинетическому типу</a:t>
            </a:r>
            <a:r>
              <a:rPr lang="ru-RU" sz="24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желчный пузырь находится в постоянном тонусе, резко реагирует на поступление пищи в просвет двенадцатиперстной кишки резкими сокращениями, выбрасывая порцию желчи под большим напором.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720000" y="3250440"/>
            <a:ext cx="7421400" cy="178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 гипокинезии - тупая боль в правом подреберье, чувство давления, распирания, усиливающееся при изменении положения тела и при увеличении внутрибрюшного давления, изменяющего градиент давления для тока желчи.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285</TotalTime>
  <Words>811</Words>
  <Application>LibreOffice/5.2.5.1$Windows_x86 LibreOffice_project/0312e1a284a7d50ca85a365c316c7abbf20a4d22</Application>
  <PresentationFormat>Экран (4:3)</PresentationFormat>
  <Paragraphs>111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Дискинезия желчевыводящих путей</dc:title>
  <dc:subject/>
  <dc:creator>Mobil</dc:creator>
  <dc:description/>
  <cp:lastModifiedBy>Alexandr</cp:lastModifiedBy>
  <cp:revision>22</cp:revision>
  <dcterms:created xsi:type="dcterms:W3CDTF">2017-09-05T13:42:57Z</dcterms:created>
  <dcterms:modified xsi:type="dcterms:W3CDTF">2020-04-06T17:41:41Z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