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7" r:id="rId3"/>
    <p:sldId id="286" r:id="rId4"/>
    <p:sldId id="288" r:id="rId5"/>
    <p:sldId id="289" r:id="rId6"/>
    <p:sldId id="262" r:id="rId7"/>
    <p:sldId id="292" r:id="rId8"/>
    <p:sldId id="290" r:id="rId9"/>
    <p:sldId id="291" r:id="rId10"/>
    <p:sldId id="297" r:id="rId11"/>
    <p:sldId id="293" r:id="rId12"/>
    <p:sldId id="276" r:id="rId13"/>
    <p:sldId id="278" r:id="rId14"/>
    <p:sldId id="294" r:id="rId15"/>
    <p:sldId id="265" r:id="rId16"/>
    <p:sldId id="266" r:id="rId17"/>
    <p:sldId id="279" r:id="rId18"/>
    <p:sldId id="267" r:id="rId19"/>
    <p:sldId id="269" r:id="rId20"/>
    <p:sldId id="270" r:id="rId21"/>
    <p:sldId id="280" r:id="rId22"/>
    <p:sldId id="281" r:id="rId23"/>
    <p:sldId id="271" r:id="rId24"/>
    <p:sldId id="272" r:id="rId25"/>
    <p:sldId id="282" r:id="rId26"/>
    <p:sldId id="283" r:id="rId27"/>
    <p:sldId id="274" r:id="rId28"/>
    <p:sldId id="284" r:id="rId29"/>
    <p:sldId id="285" r:id="rId30"/>
    <p:sldId id="295" r:id="rId31"/>
    <p:sldId id="296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0000"/>
    <a:srgbClr val="5E2828"/>
    <a:srgbClr val="800000"/>
    <a:srgbClr val="77096A"/>
    <a:srgbClr val="FF3399"/>
    <a:srgbClr val="FF6600"/>
    <a:srgbClr val="0000FF"/>
    <a:srgbClr val="FF33CC"/>
    <a:srgbClr val="037D03"/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100" d="100"/>
          <a:sy n="100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DD7B6-84C2-4F87-849F-71CF8C73569A}" type="datetimeFigureOut">
              <a:rPr lang="ru-RU"/>
              <a:pPr>
                <a:defRPr/>
              </a:pPr>
              <a:t>09.11.2020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7723F-FC5B-4A6D-BBF8-10E4C17E5D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872CB-38D8-4C92-B78F-FB751F4EAA22}" type="datetimeFigureOut">
              <a:rPr lang="ru-RU"/>
              <a:pPr>
                <a:defRPr/>
              </a:pPr>
              <a:t>09.11.2020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7B5E3-8255-46C8-A098-78375DE6C6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5D8F2-A5F0-428D-A524-ED72F29EE41F}" type="datetimeFigureOut">
              <a:rPr lang="ru-RU"/>
              <a:pPr>
                <a:defRPr/>
              </a:pPr>
              <a:t>09.11.2020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2AE6C-FC33-4D32-8851-A83ECAAB2D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182688" y="2017713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8681B-1BB9-4C5E-B045-109ABBA86E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2A1AA-901E-4D9F-A6F7-609D7E68BE6C}" type="datetimeFigureOut">
              <a:rPr lang="ru-RU"/>
              <a:pPr>
                <a:defRPr/>
              </a:pPr>
              <a:t>09.11.2020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AFCE8-67A4-4AFF-A748-055D52009F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F708C-F722-4EF2-9B68-E01247DDC807}" type="datetimeFigureOut">
              <a:rPr lang="ru-RU"/>
              <a:pPr>
                <a:defRPr/>
              </a:pPr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3F22F-734A-4FC0-9052-E8FCA768AE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96BB0-81C0-43F1-A85B-CF7342062AB4}" type="datetimeFigureOut">
              <a:rPr lang="ru-RU"/>
              <a:pPr>
                <a:defRPr/>
              </a:pPr>
              <a:t>09.11.2020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19805-B6FA-4965-BCB1-A32F47D772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BD8E9-7529-4C94-85C6-DC380AAFA13D}" type="datetimeFigureOut">
              <a:rPr lang="ru-RU"/>
              <a:pPr>
                <a:defRPr/>
              </a:pPr>
              <a:t>09.11.2020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52D1B-5D29-422F-8F7E-144BF92591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CE4C6-C757-4E0A-9D40-580438EB7781}" type="datetimeFigureOut">
              <a:rPr lang="ru-RU"/>
              <a:pPr>
                <a:defRPr/>
              </a:pPr>
              <a:t>09.11.2020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BEB90-969E-48B3-9F53-6828E2CE3C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3F454-B155-41AB-83E6-658E72B1658D}" type="datetimeFigureOut">
              <a:rPr lang="ru-RU"/>
              <a:pPr>
                <a:defRPr/>
              </a:pPr>
              <a:t>09.11.2020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0DED5-F877-48A5-B6B0-33CFDA6234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BD6B0-858C-499E-9996-B4467AA73CB2}" type="datetimeFigureOut">
              <a:rPr lang="ru-RU"/>
              <a:pPr>
                <a:defRPr/>
              </a:pPr>
              <a:t>09.11.2020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97C56-2FF2-49C4-B16C-8423B33CE1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2C107-2138-4EAE-B9E5-84FA4FA890BE}" type="datetimeFigureOut">
              <a:rPr lang="ru-RU"/>
              <a:pPr>
                <a:defRPr/>
              </a:pPr>
              <a:t>09.11.2020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60D68-C8A7-46B6-B72C-0367942749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E38473-F09B-4408-B108-C178ACAAC6DF}" type="datetimeFigureOut">
              <a:rPr lang="ru-RU"/>
              <a:pPr>
                <a:defRPr/>
              </a:pPr>
              <a:t>09.11.2020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E794E2-0213-47C5-8199-F96384B863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85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6038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endParaRPr lang="ru-RU" sz="5400" dirty="0">
              <a:ln/>
              <a:solidFill>
                <a:schemeClr val="accent3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6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                     </a:t>
            </a:r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tx2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5" descr="E:\Фото в Буклет2003\ОМП\P1010001.JPG"/>
          <p:cNvPicPr>
            <a:picLocks noChangeAspect="1" noChangeArrowheads="1"/>
          </p:cNvPicPr>
          <p:nvPr/>
        </p:nvPicPr>
        <p:blipFill>
          <a:blip r:embed="rId2" cstate="print"/>
          <a:srcRect l="12903" t="20114" r="10753" b="19545"/>
          <a:stretch>
            <a:fillRect/>
          </a:stretch>
        </p:blipFill>
        <p:spPr bwMode="auto">
          <a:xfrm>
            <a:off x="142875" y="1143000"/>
            <a:ext cx="41052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Рисунок 6" descr="x_fbb32a0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4000500"/>
            <a:ext cx="3887787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E:\Фото в Буклет2003\10.JPG"/>
          <p:cNvPicPr>
            <a:picLocks noChangeAspect="1" noChangeArrowheads="1"/>
          </p:cNvPicPr>
          <p:nvPr/>
        </p:nvPicPr>
        <p:blipFill>
          <a:blip r:embed="rId4" cstate="print">
            <a:lum bright="18000"/>
          </a:blip>
          <a:srcRect l="25490" t="7860" r="3922" b="18777"/>
          <a:stretch>
            <a:fillRect/>
          </a:stretch>
        </p:blipFill>
        <p:spPr bwMode="auto">
          <a:xfrm>
            <a:off x="4643438" y="3857625"/>
            <a:ext cx="3357562" cy="261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143372" y="1214422"/>
            <a:ext cx="4724400" cy="1981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None/>
              <a:defRPr/>
            </a:pPr>
            <a:r>
              <a:rPr lang="en-US" sz="4000" b="1" dirty="0">
                <a:effectLst>
                  <a:glow rad="101600">
                    <a:schemeClr val="accent4">
                      <a:lumMod val="40000"/>
                      <a:lumOff val="60000"/>
                      <a:alpha val="60000"/>
                    </a:schemeClr>
                  </a:glow>
                </a:effectLst>
                <a:latin typeface="+mn-lt"/>
              </a:rPr>
              <a:t>Dying and death</a:t>
            </a:r>
            <a:r>
              <a:rPr lang="ru-RU" sz="4000" b="1" dirty="0">
                <a:effectLst>
                  <a:glow rad="101600">
                    <a:schemeClr val="accent4">
                      <a:lumMod val="40000"/>
                      <a:lumOff val="60000"/>
                      <a:alpha val="60000"/>
                    </a:schemeClr>
                  </a:glow>
                </a:effectLst>
                <a:latin typeface="+mn-lt"/>
              </a:rPr>
              <a:t>.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None/>
              <a:defRPr/>
            </a:pPr>
            <a:r>
              <a:rPr lang="en-US" sz="4000" b="1" dirty="0">
                <a:effectLst>
                  <a:glow rad="101600">
                    <a:schemeClr val="accent4">
                      <a:lumMod val="40000"/>
                      <a:lumOff val="60000"/>
                      <a:alpha val="60000"/>
                    </a:schemeClr>
                  </a:glow>
                </a:effectLst>
                <a:latin typeface="+mn-lt"/>
              </a:rPr>
              <a:t>Postmortem changes.</a:t>
            </a:r>
            <a:endParaRPr lang="ru-RU" sz="4000" b="1" dirty="0">
              <a:effectLst>
                <a:glow rad="101600">
                  <a:schemeClr val="accent4">
                    <a:lumMod val="40000"/>
                    <a:lumOff val="60000"/>
                    <a:alpha val="60000"/>
                  </a:schemeClr>
                </a:glow>
              </a:effectLst>
              <a:latin typeface="+mn-lt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None/>
              <a:defRPr/>
            </a:pPr>
            <a:endParaRPr lang="ru-RU" sz="3600" dirty="0">
              <a:latin typeface="+mn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AutoShape 14"/>
          <p:cNvSpPr>
            <a:spLocks noChangeArrowheads="1"/>
          </p:cNvSpPr>
          <p:nvPr/>
        </p:nvSpPr>
        <p:spPr bwMode="auto">
          <a:xfrm>
            <a:off x="1475656" y="404665"/>
            <a:ext cx="5904656" cy="4608512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endParaRPr lang="ru-RU" sz="1600" dirty="0">
              <a:solidFill>
                <a:srgbClr val="FFFF00"/>
              </a:solidFill>
            </a:endParaRPr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2195736" y="44624"/>
            <a:ext cx="4320480" cy="864096"/>
          </a:xfrm>
          <a:custGeom>
            <a:avLst/>
            <a:gdLst>
              <a:gd name="T0" fmla="*/ 0 w 2721"/>
              <a:gd name="T1" fmla="*/ 227 h 499"/>
              <a:gd name="T2" fmla="*/ 1360 w 2721"/>
              <a:gd name="T3" fmla="*/ 0 h 499"/>
              <a:gd name="T4" fmla="*/ 2721 w 2721"/>
              <a:gd name="T5" fmla="*/ 227 h 499"/>
              <a:gd name="T6" fmla="*/ 1360 w 2721"/>
              <a:gd name="T7" fmla="*/ 499 h 499"/>
              <a:gd name="T8" fmla="*/ 0 w 2721"/>
              <a:gd name="T9" fmla="*/ 227 h 4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21"/>
              <a:gd name="T16" fmla="*/ 0 h 499"/>
              <a:gd name="T17" fmla="*/ 2721 w 2721"/>
              <a:gd name="T18" fmla="*/ 499 h 4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21" h="499">
                <a:moveTo>
                  <a:pt x="0" y="227"/>
                </a:moveTo>
                <a:cubicBezTo>
                  <a:pt x="0" y="144"/>
                  <a:pt x="907" y="0"/>
                  <a:pt x="1360" y="0"/>
                </a:cubicBezTo>
                <a:cubicBezTo>
                  <a:pt x="1813" y="0"/>
                  <a:pt x="2721" y="144"/>
                  <a:pt x="2721" y="227"/>
                </a:cubicBezTo>
                <a:cubicBezTo>
                  <a:pt x="2721" y="310"/>
                  <a:pt x="1813" y="499"/>
                  <a:pt x="1360" y="499"/>
                </a:cubicBezTo>
                <a:cubicBezTo>
                  <a:pt x="907" y="499"/>
                  <a:pt x="0" y="310"/>
                  <a:pt x="0" y="227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b="1" dirty="0" smtClean="0">
              <a:solidFill>
                <a:srgbClr val="FFFF00"/>
              </a:solidFill>
            </a:endParaRP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SUPRAVITAL REACTIONS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1763688" y="1052736"/>
            <a:ext cx="2304256" cy="91940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FF00"/>
                </a:solidFill>
              </a:rPr>
              <a:t>Mechanical excitability of the skeletal muscles </a:t>
            </a:r>
            <a:endParaRPr lang="ru-RU" sz="1600" dirty="0">
              <a:solidFill>
                <a:srgbClr val="FFFF00"/>
              </a:solidFill>
            </a:endParaRPr>
          </a:p>
        </p:txBody>
      </p:sp>
      <p:sp>
        <p:nvSpPr>
          <p:cNvPr id="7" name="AutoShape 24"/>
          <p:cNvSpPr>
            <a:spLocks noChangeArrowheads="1"/>
          </p:cNvSpPr>
          <p:nvPr/>
        </p:nvSpPr>
        <p:spPr bwMode="auto">
          <a:xfrm>
            <a:off x="107504" y="836712"/>
            <a:ext cx="1296144" cy="578882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The first 10 h after death</a:t>
            </a:r>
            <a:endParaRPr lang="ru-RU" sz="1400" dirty="0">
              <a:solidFill>
                <a:srgbClr val="FFFF00"/>
              </a:solidFill>
            </a:endParaRPr>
          </a:p>
        </p:txBody>
      </p:sp>
      <p:cxnSp>
        <p:nvCxnSpPr>
          <p:cNvPr id="8" name="AutoShape 32"/>
          <p:cNvCxnSpPr>
            <a:cxnSpLocks noChangeShapeType="1"/>
            <a:stCxn id="7" idx="3"/>
            <a:endCxn id="6" idx="1"/>
          </p:cNvCxnSpPr>
          <p:nvPr/>
        </p:nvCxnSpPr>
        <p:spPr bwMode="auto">
          <a:xfrm>
            <a:off x="1403648" y="1126153"/>
            <a:ext cx="360040" cy="386284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</p:spPr>
      </p:cxnSp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4572000" y="1285463"/>
            <a:ext cx="2304256" cy="91940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FF00"/>
                </a:solidFill>
              </a:rPr>
              <a:t>Pupil reaction for </a:t>
            </a:r>
            <a:r>
              <a:rPr lang="en-US" sz="1600" dirty="0" err="1" smtClean="0">
                <a:solidFill>
                  <a:srgbClr val="FFFF00"/>
                </a:solidFill>
              </a:rPr>
              <a:t>vegetotropic</a:t>
            </a:r>
            <a:r>
              <a:rPr lang="en-US" sz="1600" dirty="0" smtClean="0">
                <a:solidFill>
                  <a:srgbClr val="FFFF00"/>
                </a:solidFill>
              </a:rPr>
              <a:t> drug (</a:t>
            </a:r>
            <a:r>
              <a:rPr lang="en-US" sz="1600" dirty="0" err="1" smtClean="0">
                <a:solidFill>
                  <a:srgbClr val="FFFF00"/>
                </a:solidFill>
              </a:rPr>
              <a:t>pilocarpine</a:t>
            </a:r>
            <a:r>
              <a:rPr lang="en-US" sz="1600" dirty="0" smtClean="0">
                <a:solidFill>
                  <a:srgbClr val="FFFF00"/>
                </a:solidFill>
              </a:rPr>
              <a:t>, atropine) </a:t>
            </a:r>
            <a:endParaRPr lang="ru-RU" sz="1600" dirty="0">
              <a:solidFill>
                <a:srgbClr val="FFFF00"/>
              </a:solidFill>
            </a:endParaRPr>
          </a:p>
        </p:txBody>
      </p:sp>
      <p:cxnSp>
        <p:nvCxnSpPr>
          <p:cNvPr id="16" name="AutoShape 32"/>
          <p:cNvCxnSpPr>
            <a:cxnSpLocks noChangeShapeType="1"/>
            <a:stCxn id="18" idx="1"/>
            <a:endCxn id="12" idx="3"/>
          </p:cNvCxnSpPr>
          <p:nvPr/>
        </p:nvCxnSpPr>
        <p:spPr bwMode="auto">
          <a:xfrm rot="10800000" flipV="1">
            <a:off x="6876256" y="1414184"/>
            <a:ext cx="648072" cy="330979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</p:spPr>
      </p:cxnSp>
      <p:sp>
        <p:nvSpPr>
          <p:cNvPr id="18" name="AutoShape 24"/>
          <p:cNvSpPr>
            <a:spLocks noChangeArrowheads="1"/>
          </p:cNvSpPr>
          <p:nvPr/>
        </p:nvSpPr>
        <p:spPr bwMode="auto">
          <a:xfrm>
            <a:off x="7524328" y="1124744"/>
            <a:ext cx="1474788" cy="578882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Up to 24</a:t>
            </a:r>
            <a:r>
              <a:rPr lang="en-US" sz="1400" i="1" dirty="0" smtClean="0">
                <a:solidFill>
                  <a:srgbClr val="FFFF00"/>
                </a:solidFill>
              </a:rPr>
              <a:t> </a:t>
            </a:r>
            <a:r>
              <a:rPr lang="en-US" sz="1400" dirty="0" smtClean="0">
                <a:solidFill>
                  <a:srgbClr val="FFFF00"/>
                </a:solidFill>
              </a:rPr>
              <a:t>h after death</a:t>
            </a:r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21" name="AutoShape 14"/>
          <p:cNvSpPr>
            <a:spLocks noChangeArrowheads="1"/>
          </p:cNvSpPr>
          <p:nvPr/>
        </p:nvSpPr>
        <p:spPr bwMode="auto">
          <a:xfrm>
            <a:off x="4572000" y="2565990"/>
            <a:ext cx="2304256" cy="64698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FF00"/>
                </a:solidFill>
              </a:rPr>
              <a:t>Pupil reaction for electrical irritation</a:t>
            </a:r>
            <a:endParaRPr lang="ru-RU" sz="1600" dirty="0">
              <a:solidFill>
                <a:srgbClr val="FFFF00"/>
              </a:solidFill>
            </a:endParaRPr>
          </a:p>
        </p:txBody>
      </p:sp>
      <p:cxnSp>
        <p:nvCxnSpPr>
          <p:cNvPr id="22" name="AutoShape 32"/>
          <p:cNvCxnSpPr>
            <a:cxnSpLocks noChangeShapeType="1"/>
            <a:stCxn id="23" idx="1"/>
            <a:endCxn id="21" idx="3"/>
          </p:cNvCxnSpPr>
          <p:nvPr/>
        </p:nvCxnSpPr>
        <p:spPr bwMode="auto">
          <a:xfrm rot="10800000" flipV="1">
            <a:off x="6876256" y="2638321"/>
            <a:ext cx="648072" cy="251162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</p:spPr>
      </p:cxnSp>
      <p:sp>
        <p:nvSpPr>
          <p:cNvPr id="23" name="AutoShape 24"/>
          <p:cNvSpPr>
            <a:spLocks noChangeArrowheads="1"/>
          </p:cNvSpPr>
          <p:nvPr/>
        </p:nvSpPr>
        <p:spPr bwMode="auto">
          <a:xfrm>
            <a:off x="7524328" y="2348880"/>
            <a:ext cx="1474788" cy="578882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Up to 24 h after death</a:t>
            </a:r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25" name="AutoShape 14"/>
          <p:cNvSpPr>
            <a:spLocks noChangeArrowheads="1"/>
          </p:cNvSpPr>
          <p:nvPr/>
        </p:nvSpPr>
        <p:spPr bwMode="auto">
          <a:xfrm>
            <a:off x="1763688" y="2276872"/>
            <a:ext cx="2304256" cy="91940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FF00"/>
                </a:solidFill>
              </a:rPr>
              <a:t>Reaction of the facial muscles for electrical irritation</a:t>
            </a:r>
            <a:endParaRPr lang="ru-RU" sz="1600" dirty="0">
              <a:solidFill>
                <a:srgbClr val="FFFF00"/>
              </a:solidFill>
            </a:endParaRPr>
          </a:p>
        </p:txBody>
      </p:sp>
      <p:cxnSp>
        <p:nvCxnSpPr>
          <p:cNvPr id="26" name="AutoShape 32"/>
          <p:cNvCxnSpPr>
            <a:cxnSpLocks noChangeShapeType="1"/>
            <a:stCxn id="27" idx="2"/>
            <a:endCxn id="25" idx="1"/>
          </p:cNvCxnSpPr>
          <p:nvPr/>
        </p:nvCxnSpPr>
        <p:spPr bwMode="auto">
          <a:xfrm rot="16200000" flipH="1">
            <a:off x="1139420" y="2112304"/>
            <a:ext cx="240859" cy="100767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</p:spPr>
      </p:cxnSp>
      <p:sp>
        <p:nvSpPr>
          <p:cNvPr id="27" name="AutoShape 24"/>
          <p:cNvSpPr>
            <a:spLocks noChangeArrowheads="1"/>
          </p:cNvSpPr>
          <p:nvPr/>
        </p:nvSpPr>
        <p:spPr bwMode="auto">
          <a:xfrm>
            <a:off x="108372" y="1916832"/>
            <a:ext cx="1295276" cy="578882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Up to 12 h after death</a:t>
            </a:r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29" name="AutoShape 14"/>
          <p:cNvSpPr>
            <a:spLocks noChangeArrowheads="1"/>
          </p:cNvSpPr>
          <p:nvPr/>
        </p:nvSpPr>
        <p:spPr bwMode="auto">
          <a:xfrm>
            <a:off x="4572000" y="3589719"/>
            <a:ext cx="2304256" cy="91940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FF00"/>
                </a:solidFill>
              </a:rPr>
              <a:t>Reaction of the skeletal muscles for electrical irritation</a:t>
            </a:r>
            <a:endParaRPr lang="ru-RU" sz="1600" dirty="0">
              <a:solidFill>
                <a:srgbClr val="FFFF00"/>
              </a:solidFill>
            </a:endParaRPr>
          </a:p>
        </p:txBody>
      </p:sp>
      <p:cxnSp>
        <p:nvCxnSpPr>
          <p:cNvPr id="30" name="AutoShape 32"/>
          <p:cNvCxnSpPr>
            <a:cxnSpLocks noChangeShapeType="1"/>
            <a:stCxn id="31" idx="1"/>
            <a:endCxn id="29" idx="3"/>
          </p:cNvCxnSpPr>
          <p:nvPr/>
        </p:nvCxnSpPr>
        <p:spPr bwMode="auto">
          <a:xfrm rot="10800000">
            <a:off x="6876256" y="4049421"/>
            <a:ext cx="792956" cy="24508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</p:spPr>
      </p:cxnSp>
      <p:sp>
        <p:nvSpPr>
          <p:cNvPr id="31" name="AutoShape 24"/>
          <p:cNvSpPr>
            <a:spLocks noChangeArrowheads="1"/>
          </p:cNvSpPr>
          <p:nvPr/>
        </p:nvSpPr>
        <p:spPr bwMode="auto">
          <a:xfrm>
            <a:off x="7669212" y="4005064"/>
            <a:ext cx="1474788" cy="578882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Up to </a:t>
            </a:r>
            <a:r>
              <a:rPr lang="ru-RU" sz="1400" dirty="0" smtClean="0">
                <a:solidFill>
                  <a:srgbClr val="FFFF00"/>
                </a:solidFill>
              </a:rPr>
              <a:t>5-7</a:t>
            </a:r>
            <a:r>
              <a:rPr lang="en-US" sz="1400" dirty="0" smtClean="0">
                <a:solidFill>
                  <a:srgbClr val="FFFF00"/>
                </a:solidFill>
              </a:rPr>
              <a:t> h after death</a:t>
            </a:r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35" name="AutoShape 14"/>
          <p:cNvSpPr>
            <a:spLocks noChangeArrowheads="1"/>
          </p:cNvSpPr>
          <p:nvPr/>
        </p:nvSpPr>
        <p:spPr bwMode="auto">
          <a:xfrm>
            <a:off x="1835696" y="3573016"/>
            <a:ext cx="2304256" cy="64698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FF00"/>
                </a:solidFill>
              </a:rPr>
              <a:t>Reaction of the sweat glands for adrenalin</a:t>
            </a:r>
            <a:endParaRPr lang="ru-RU" sz="1600" dirty="0">
              <a:solidFill>
                <a:srgbClr val="FFFF00"/>
              </a:solidFill>
            </a:endParaRPr>
          </a:p>
        </p:txBody>
      </p:sp>
      <p:sp>
        <p:nvSpPr>
          <p:cNvPr id="37" name="AutoShape 24"/>
          <p:cNvSpPr>
            <a:spLocks noChangeArrowheads="1"/>
          </p:cNvSpPr>
          <p:nvPr/>
        </p:nvSpPr>
        <p:spPr bwMode="auto">
          <a:xfrm>
            <a:off x="107504" y="3429000"/>
            <a:ext cx="1295276" cy="578882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Up to </a:t>
            </a:r>
            <a:r>
              <a:rPr lang="ru-RU" sz="1400" dirty="0" smtClean="0">
                <a:solidFill>
                  <a:srgbClr val="FFFF00"/>
                </a:solidFill>
              </a:rPr>
              <a:t>20</a:t>
            </a:r>
            <a:r>
              <a:rPr lang="en-US" sz="1400" dirty="0" smtClean="0">
                <a:solidFill>
                  <a:srgbClr val="FFFF00"/>
                </a:solidFill>
              </a:rPr>
              <a:t> h after death</a:t>
            </a:r>
            <a:endParaRPr lang="ru-RU" sz="1400" dirty="0">
              <a:solidFill>
                <a:srgbClr val="FFFF00"/>
              </a:solidFill>
            </a:endParaRPr>
          </a:p>
        </p:txBody>
      </p:sp>
      <p:cxnSp>
        <p:nvCxnSpPr>
          <p:cNvPr id="39" name="AutoShape 32"/>
          <p:cNvCxnSpPr>
            <a:cxnSpLocks noChangeShapeType="1"/>
            <a:stCxn id="35" idx="1"/>
            <a:endCxn id="37" idx="2"/>
          </p:cNvCxnSpPr>
          <p:nvPr/>
        </p:nvCxnSpPr>
        <p:spPr bwMode="auto">
          <a:xfrm rot="10800000" flipV="1">
            <a:off x="755142" y="3896508"/>
            <a:ext cx="1080554" cy="111373"/>
          </a:xfrm>
          <a:prstGeom prst="curvedConnector4">
            <a:avLst>
              <a:gd name="adj1" fmla="val 20032"/>
              <a:gd name="adj2" fmla="val 495715"/>
            </a:avLst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81" name="Group 5"/>
          <p:cNvGrpSpPr>
            <a:grpSpLocks/>
          </p:cNvGrpSpPr>
          <p:nvPr/>
        </p:nvGrpSpPr>
        <p:grpSpPr bwMode="auto">
          <a:xfrm>
            <a:off x="323850" y="-26988"/>
            <a:ext cx="8208963" cy="6597651"/>
            <a:chOff x="385" y="73"/>
            <a:chExt cx="5080" cy="3992"/>
          </a:xfrm>
        </p:grpSpPr>
        <p:sp>
          <p:nvSpPr>
            <p:cNvPr id="50182" name="AutoShape 6"/>
            <p:cNvSpPr>
              <a:spLocks noChangeArrowheads="1"/>
            </p:cNvSpPr>
            <p:nvPr/>
          </p:nvSpPr>
          <p:spPr bwMode="auto">
            <a:xfrm>
              <a:off x="385" y="300"/>
              <a:ext cx="5080" cy="376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183" name="Freeform 7"/>
            <p:cNvSpPr>
              <a:spLocks noChangeAspect="1"/>
            </p:cNvSpPr>
            <p:nvPr/>
          </p:nvSpPr>
          <p:spPr bwMode="auto">
            <a:xfrm>
              <a:off x="1383" y="73"/>
              <a:ext cx="3191" cy="538"/>
            </a:xfrm>
            <a:custGeom>
              <a:avLst/>
              <a:gdLst/>
              <a:ahLst/>
              <a:cxnLst>
                <a:cxn ang="0">
                  <a:pos x="9" y="269"/>
                </a:cxn>
                <a:cxn ang="0">
                  <a:pos x="1589" y="2"/>
                </a:cxn>
                <a:cxn ang="0">
                  <a:pos x="3273" y="279"/>
                </a:cxn>
                <a:cxn ang="0">
                  <a:pos x="1641" y="551"/>
                </a:cxn>
                <a:cxn ang="0">
                  <a:pos x="9" y="269"/>
                </a:cxn>
              </a:cxnLst>
              <a:rect l="0" t="0" r="r" b="b"/>
              <a:pathLst>
                <a:path w="3282" h="553">
                  <a:moveTo>
                    <a:pt x="9" y="269"/>
                  </a:moveTo>
                  <a:cubicBezTo>
                    <a:pt x="0" y="178"/>
                    <a:pt x="1045" y="0"/>
                    <a:pt x="1589" y="2"/>
                  </a:cubicBezTo>
                  <a:cubicBezTo>
                    <a:pt x="2133" y="4"/>
                    <a:pt x="3264" y="188"/>
                    <a:pt x="3273" y="279"/>
                  </a:cubicBezTo>
                  <a:cubicBezTo>
                    <a:pt x="3282" y="370"/>
                    <a:pt x="2185" y="553"/>
                    <a:pt x="1641" y="551"/>
                  </a:cubicBezTo>
                  <a:cubicBezTo>
                    <a:pt x="1097" y="549"/>
                    <a:pt x="17" y="375"/>
                    <a:pt x="9" y="26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3162300" y="127000"/>
            <a:ext cx="3138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tx2"/>
                </a:solidFill>
              </a:rPr>
              <a:t>Cooling of the body</a:t>
            </a:r>
            <a:endParaRPr lang="ru-RU" sz="2400" b="1">
              <a:solidFill>
                <a:schemeClr val="tx2"/>
              </a:solidFill>
            </a:endParaRPr>
          </a:p>
        </p:txBody>
      </p:sp>
      <p:sp>
        <p:nvSpPr>
          <p:cNvPr id="50200" name="AutoShape 24"/>
          <p:cNvSpPr>
            <a:spLocks noChangeArrowheads="1"/>
          </p:cNvSpPr>
          <p:nvPr/>
        </p:nvSpPr>
        <p:spPr bwMode="auto">
          <a:xfrm>
            <a:off x="611188" y="1196975"/>
            <a:ext cx="2808287" cy="936625"/>
          </a:xfrm>
          <a:prstGeom prst="flowChartAlternateProcess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/>
              <a:t>For  about half to one hour after</a:t>
            </a:r>
          </a:p>
          <a:p>
            <a:pPr algn="ctr"/>
            <a:r>
              <a:rPr lang="en-US" sz="1400" b="1"/>
              <a:t>death the rectal temperature </a:t>
            </a:r>
          </a:p>
          <a:p>
            <a:pPr algn="ctr"/>
            <a:r>
              <a:rPr lang="en-US" sz="1400" b="1"/>
              <a:t>falls little or not at all. </a:t>
            </a:r>
            <a:endParaRPr lang="ru-RU" sz="1400" b="1"/>
          </a:p>
        </p:txBody>
      </p:sp>
      <p:sp>
        <p:nvSpPr>
          <p:cNvPr id="50201" name="AutoShape 25"/>
          <p:cNvSpPr>
            <a:spLocks noChangeArrowheads="1"/>
          </p:cNvSpPr>
          <p:nvPr/>
        </p:nvSpPr>
        <p:spPr bwMode="auto">
          <a:xfrm>
            <a:off x="3348038" y="2565400"/>
            <a:ext cx="2952750" cy="792163"/>
          </a:xfrm>
          <a:prstGeom prst="flowChartAlternateProcess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/>
              <a:t>Cooling rate </a:t>
            </a:r>
          </a:p>
          <a:p>
            <a:pPr algn="ctr"/>
            <a:r>
              <a:rPr lang="en-US" sz="1400" b="1"/>
              <a:t>is relatively uniform in its slope.</a:t>
            </a:r>
            <a:endParaRPr lang="ru-RU" sz="1400" b="1"/>
          </a:p>
        </p:txBody>
      </p:sp>
      <p:sp>
        <p:nvSpPr>
          <p:cNvPr id="50202" name="AutoShape 26"/>
          <p:cNvSpPr>
            <a:spLocks noChangeArrowheads="1"/>
          </p:cNvSpPr>
          <p:nvPr/>
        </p:nvSpPr>
        <p:spPr bwMode="auto">
          <a:xfrm>
            <a:off x="5867400" y="981075"/>
            <a:ext cx="2016125" cy="647700"/>
          </a:xfrm>
          <a:prstGeom prst="flowChartAlternateProcess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/>
              <a:t>Rate of cooling </a:t>
            </a:r>
          </a:p>
          <a:p>
            <a:pPr algn="ctr"/>
            <a:r>
              <a:rPr lang="en-US" sz="1400" b="1"/>
              <a:t>become very slow</a:t>
            </a:r>
            <a:endParaRPr lang="ru-RU" sz="1400" b="1"/>
          </a:p>
        </p:txBody>
      </p:sp>
      <p:cxnSp>
        <p:nvCxnSpPr>
          <p:cNvPr id="50203" name="AutoShape 27"/>
          <p:cNvCxnSpPr>
            <a:cxnSpLocks noChangeShapeType="1"/>
            <a:stCxn id="50200" idx="2"/>
            <a:endCxn id="50201" idx="1"/>
          </p:cNvCxnSpPr>
          <p:nvPr/>
        </p:nvCxnSpPr>
        <p:spPr bwMode="auto">
          <a:xfrm rot="16200000" flipH="1">
            <a:off x="2267744" y="1881981"/>
            <a:ext cx="828675" cy="1331913"/>
          </a:xfrm>
          <a:prstGeom prst="curvedConnector2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0205" name="AutoShape 29"/>
          <p:cNvCxnSpPr>
            <a:cxnSpLocks noChangeShapeType="1"/>
            <a:stCxn id="50201" idx="0"/>
            <a:endCxn id="50202" idx="1"/>
          </p:cNvCxnSpPr>
          <p:nvPr/>
        </p:nvCxnSpPr>
        <p:spPr bwMode="auto">
          <a:xfrm rot="16200000">
            <a:off x="4715669" y="1413669"/>
            <a:ext cx="1260475" cy="1042987"/>
          </a:xfrm>
          <a:prstGeom prst="curvedConnector2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0206" name="Text Box 30"/>
          <p:cNvSpPr txBox="1">
            <a:spLocks noChangeArrowheads="1"/>
          </p:cNvSpPr>
          <p:nvPr/>
        </p:nvSpPr>
        <p:spPr bwMode="auto">
          <a:xfrm>
            <a:off x="4284663" y="1773238"/>
            <a:ext cx="1439862" cy="457200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/>
              <a:t>t within 4°C of the environment</a:t>
            </a:r>
            <a:endParaRPr lang="ru-RU" sz="1200" b="1"/>
          </a:p>
        </p:txBody>
      </p:sp>
      <p:sp>
        <p:nvSpPr>
          <p:cNvPr id="50207" name="AutoShape 31"/>
          <p:cNvSpPr>
            <a:spLocks noChangeArrowheads="1"/>
          </p:cNvSpPr>
          <p:nvPr/>
        </p:nvSpPr>
        <p:spPr bwMode="auto">
          <a:xfrm>
            <a:off x="6659563" y="2060575"/>
            <a:ext cx="1582737" cy="628650"/>
          </a:xfrm>
          <a:prstGeom prst="wedgeEllipseCallout">
            <a:avLst>
              <a:gd name="adj1" fmla="val -72667"/>
              <a:gd name="adj2" fmla="val 898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200" b="1"/>
              <a:t>0.5°C - 0.7°C per hour in tropical</a:t>
            </a:r>
            <a:endParaRPr lang="ru-RU" sz="1200" b="1"/>
          </a:p>
        </p:txBody>
      </p:sp>
      <p:grpSp>
        <p:nvGrpSpPr>
          <p:cNvPr id="50218" name="Group 42"/>
          <p:cNvGrpSpPr>
            <a:grpSpLocks/>
          </p:cNvGrpSpPr>
          <p:nvPr/>
        </p:nvGrpSpPr>
        <p:grpSpPr bwMode="auto">
          <a:xfrm>
            <a:off x="395288" y="3500438"/>
            <a:ext cx="8064500" cy="2952750"/>
            <a:chOff x="567" y="2296"/>
            <a:chExt cx="4581" cy="1661"/>
          </a:xfrm>
        </p:grpSpPr>
        <p:sp>
          <p:nvSpPr>
            <p:cNvPr id="50210" name="AutoShape 34"/>
            <p:cNvSpPr>
              <a:spLocks noChangeArrowheads="1"/>
            </p:cNvSpPr>
            <p:nvPr/>
          </p:nvSpPr>
          <p:spPr bwMode="auto">
            <a:xfrm>
              <a:off x="567" y="2387"/>
              <a:ext cx="4581" cy="1570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0217" name="Group 41"/>
            <p:cNvGrpSpPr>
              <a:grpSpLocks/>
            </p:cNvGrpSpPr>
            <p:nvPr/>
          </p:nvGrpSpPr>
          <p:grpSpPr bwMode="auto">
            <a:xfrm>
              <a:off x="1701" y="2296"/>
              <a:ext cx="2177" cy="415"/>
              <a:chOff x="1746" y="2750"/>
              <a:chExt cx="2177" cy="415"/>
            </a:xfrm>
          </p:grpSpPr>
          <p:sp>
            <p:nvSpPr>
              <p:cNvPr id="50213" name="Freeform 37"/>
              <p:cNvSpPr>
                <a:spLocks/>
              </p:cNvSpPr>
              <p:nvPr/>
            </p:nvSpPr>
            <p:spPr bwMode="auto">
              <a:xfrm>
                <a:off x="1746" y="2750"/>
                <a:ext cx="2177" cy="415"/>
              </a:xfrm>
              <a:custGeom>
                <a:avLst/>
                <a:gdLst/>
                <a:ahLst/>
                <a:cxnLst>
                  <a:cxn ang="0">
                    <a:pos x="0" y="370"/>
                  </a:cxn>
                  <a:cxn ang="0">
                    <a:pos x="1088" y="7"/>
                  </a:cxn>
                  <a:cxn ang="0">
                    <a:pos x="2177" y="325"/>
                  </a:cxn>
                  <a:cxn ang="0">
                    <a:pos x="1088" y="687"/>
                  </a:cxn>
                  <a:cxn ang="0">
                    <a:pos x="0" y="370"/>
                  </a:cxn>
                </a:cxnLst>
                <a:rect l="0" t="0" r="r" b="b"/>
                <a:pathLst>
                  <a:path w="2177" h="694">
                    <a:moveTo>
                      <a:pt x="0" y="370"/>
                    </a:moveTo>
                    <a:cubicBezTo>
                      <a:pt x="0" y="257"/>
                      <a:pt x="725" y="14"/>
                      <a:pt x="1088" y="7"/>
                    </a:cubicBezTo>
                    <a:cubicBezTo>
                      <a:pt x="1451" y="0"/>
                      <a:pt x="2177" y="212"/>
                      <a:pt x="2177" y="325"/>
                    </a:cubicBezTo>
                    <a:cubicBezTo>
                      <a:pt x="2177" y="438"/>
                      <a:pt x="1451" y="680"/>
                      <a:pt x="1088" y="687"/>
                    </a:cubicBezTo>
                    <a:cubicBezTo>
                      <a:pt x="725" y="694"/>
                      <a:pt x="0" y="483"/>
                      <a:pt x="0" y="37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16" name="Text Box 40"/>
              <p:cNvSpPr txBox="1">
                <a:spLocks noChangeArrowheads="1"/>
              </p:cNvSpPr>
              <p:nvPr/>
            </p:nvSpPr>
            <p:spPr bwMode="auto">
              <a:xfrm>
                <a:off x="1927" y="2840"/>
                <a:ext cx="1996" cy="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Recording the temperature</a:t>
                </a:r>
                <a:endParaRPr lang="ru-RU"/>
              </a:p>
            </p:txBody>
          </p:sp>
        </p:grpSp>
      </p:grpSp>
      <p:sp>
        <p:nvSpPr>
          <p:cNvPr id="50208" name="AutoShape 32"/>
          <p:cNvSpPr>
            <a:spLocks noChangeArrowheads="1"/>
          </p:cNvSpPr>
          <p:nvPr/>
        </p:nvSpPr>
        <p:spPr bwMode="auto">
          <a:xfrm>
            <a:off x="1835150" y="5013325"/>
            <a:ext cx="2806700" cy="936625"/>
          </a:xfrm>
          <a:prstGeom prst="flowChartAlternateProcess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400" b="1"/>
              <a:t>By inserting a thermocouple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400" b="1"/>
              <a:t>under the liver after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400" b="1"/>
              <a:t>making a small incision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400" b="1"/>
              <a:t>in abdominal wall.</a:t>
            </a:r>
          </a:p>
        </p:txBody>
      </p:sp>
      <p:sp>
        <p:nvSpPr>
          <p:cNvPr id="50209" name="AutoShape 33"/>
          <p:cNvSpPr>
            <a:spLocks noChangeArrowheads="1"/>
          </p:cNvSpPr>
          <p:nvPr/>
        </p:nvSpPr>
        <p:spPr bwMode="auto">
          <a:xfrm>
            <a:off x="1258888" y="4292600"/>
            <a:ext cx="1943100" cy="504825"/>
          </a:xfrm>
          <a:prstGeom prst="flowChartAlternateProcess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400" b="1"/>
              <a:t>Ideal place -</a:t>
            </a:r>
            <a:r>
              <a:rPr lang="en-US" sz="1400"/>
              <a:t> </a:t>
            </a:r>
            <a:r>
              <a:rPr lang="en-US" sz="1400" b="1"/>
              <a:t>Rectum </a:t>
            </a:r>
          </a:p>
        </p:txBody>
      </p:sp>
      <p:sp>
        <p:nvSpPr>
          <p:cNvPr id="50219" name="AutoShape 43"/>
          <p:cNvSpPr>
            <a:spLocks noChangeArrowheads="1"/>
          </p:cNvSpPr>
          <p:nvPr/>
        </p:nvSpPr>
        <p:spPr bwMode="auto">
          <a:xfrm>
            <a:off x="5148263" y="4365625"/>
            <a:ext cx="1582737" cy="503238"/>
          </a:xfrm>
          <a:prstGeom prst="flowChartAlternateProcess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400" b="1"/>
              <a:t>In  external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400" b="1"/>
              <a:t>auditory meatus</a:t>
            </a:r>
          </a:p>
        </p:txBody>
      </p:sp>
      <p:sp>
        <p:nvSpPr>
          <p:cNvPr id="50220" name="AutoShape 44"/>
          <p:cNvSpPr>
            <a:spLocks noChangeArrowheads="1"/>
          </p:cNvSpPr>
          <p:nvPr/>
        </p:nvSpPr>
        <p:spPr bwMode="auto">
          <a:xfrm>
            <a:off x="5219700" y="5445125"/>
            <a:ext cx="1582738" cy="503238"/>
          </a:xfrm>
          <a:prstGeom prst="flowChartAlternateProcess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400" b="1"/>
              <a:t>In  nasal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400" b="1"/>
              <a:t>passages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4" name="Group 6"/>
          <p:cNvGrpSpPr>
            <a:grpSpLocks/>
          </p:cNvGrpSpPr>
          <p:nvPr/>
        </p:nvGrpSpPr>
        <p:grpSpPr bwMode="auto">
          <a:xfrm>
            <a:off x="539750" y="115888"/>
            <a:ext cx="8208963" cy="4176712"/>
            <a:chOff x="385" y="73"/>
            <a:chExt cx="5080" cy="3992"/>
          </a:xfrm>
        </p:grpSpPr>
        <p:sp>
          <p:nvSpPr>
            <p:cNvPr id="12295" name="AutoShape 7"/>
            <p:cNvSpPr>
              <a:spLocks noChangeArrowheads="1"/>
            </p:cNvSpPr>
            <p:nvPr/>
          </p:nvSpPr>
          <p:spPr bwMode="auto">
            <a:xfrm>
              <a:off x="385" y="300"/>
              <a:ext cx="5080" cy="376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6" name="Freeform 8"/>
            <p:cNvSpPr>
              <a:spLocks noChangeAspect="1"/>
            </p:cNvSpPr>
            <p:nvPr/>
          </p:nvSpPr>
          <p:spPr bwMode="auto">
            <a:xfrm>
              <a:off x="1383" y="73"/>
              <a:ext cx="3191" cy="538"/>
            </a:xfrm>
            <a:custGeom>
              <a:avLst/>
              <a:gdLst/>
              <a:ahLst/>
              <a:cxnLst>
                <a:cxn ang="0">
                  <a:pos x="9" y="269"/>
                </a:cxn>
                <a:cxn ang="0">
                  <a:pos x="1589" y="2"/>
                </a:cxn>
                <a:cxn ang="0">
                  <a:pos x="3273" y="279"/>
                </a:cxn>
                <a:cxn ang="0">
                  <a:pos x="1641" y="551"/>
                </a:cxn>
                <a:cxn ang="0">
                  <a:pos x="9" y="269"/>
                </a:cxn>
              </a:cxnLst>
              <a:rect l="0" t="0" r="r" b="b"/>
              <a:pathLst>
                <a:path w="3282" h="553">
                  <a:moveTo>
                    <a:pt x="9" y="269"/>
                  </a:moveTo>
                  <a:cubicBezTo>
                    <a:pt x="0" y="178"/>
                    <a:pt x="1045" y="0"/>
                    <a:pt x="1589" y="2"/>
                  </a:cubicBezTo>
                  <a:cubicBezTo>
                    <a:pt x="2133" y="4"/>
                    <a:pt x="3264" y="188"/>
                    <a:pt x="3273" y="279"/>
                  </a:cubicBezTo>
                  <a:cubicBezTo>
                    <a:pt x="3282" y="370"/>
                    <a:pt x="2185" y="553"/>
                    <a:pt x="1641" y="551"/>
                  </a:cubicBezTo>
                  <a:cubicBezTo>
                    <a:pt x="1097" y="549"/>
                    <a:pt x="17" y="375"/>
                    <a:pt x="9" y="26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2700338" y="260350"/>
            <a:ext cx="3765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/>
              <a:t>Factors affecting rate of cooling</a:t>
            </a:r>
            <a:endParaRPr lang="ru-RU" b="1"/>
          </a:p>
        </p:txBody>
      </p:sp>
      <p:sp>
        <p:nvSpPr>
          <p:cNvPr id="12298" name="AutoShape 10"/>
          <p:cNvSpPr>
            <a:spLocks noChangeArrowheads="1"/>
          </p:cNvSpPr>
          <p:nvPr/>
        </p:nvSpPr>
        <p:spPr bwMode="auto">
          <a:xfrm>
            <a:off x="900113" y="981075"/>
            <a:ext cx="2520950" cy="792163"/>
          </a:xfrm>
          <a:prstGeom prst="flowChartAlternateProcess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/>
              <a:t>The difference in </a:t>
            </a:r>
          </a:p>
          <a:p>
            <a:pPr algn="ctr"/>
            <a:r>
              <a:rPr lang="en-US" sz="1400" b="1" dirty="0"/>
              <a:t>temperature between </a:t>
            </a:r>
          </a:p>
          <a:p>
            <a:pPr algn="ctr"/>
            <a:r>
              <a:rPr lang="en-US" sz="1400" b="1" dirty="0"/>
              <a:t>the body and the medium</a:t>
            </a:r>
            <a:endParaRPr lang="ru-RU" sz="1400" b="1" dirty="0"/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2411413" y="2133600"/>
            <a:ext cx="2376487" cy="647700"/>
          </a:xfrm>
          <a:prstGeom prst="flowChartAlternateProcess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/>
              <a:t>The build of the cadaver</a:t>
            </a:r>
            <a:endParaRPr lang="ru-RU" sz="1400" b="1" dirty="0"/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971550" y="3068638"/>
            <a:ext cx="2663825" cy="647700"/>
          </a:xfrm>
          <a:prstGeom prst="flowChartAlternateProcess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/>
              <a:t>The physique of the cadaver</a:t>
            </a:r>
            <a:endParaRPr lang="ru-RU" sz="1400" b="1" dirty="0"/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>
            <a:off x="4932363" y="1484313"/>
            <a:ext cx="2663825" cy="647700"/>
          </a:xfrm>
          <a:prstGeom prst="flowChartAlternateProcess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/>
              <a:t>The environment of the body</a:t>
            </a:r>
            <a:endParaRPr lang="ru-RU" sz="1400" b="1" dirty="0"/>
          </a:p>
        </p:txBody>
      </p:sp>
      <p:sp>
        <p:nvSpPr>
          <p:cNvPr id="12302" name="AutoShape 14"/>
          <p:cNvSpPr>
            <a:spLocks noChangeArrowheads="1"/>
          </p:cNvSpPr>
          <p:nvPr/>
        </p:nvSpPr>
        <p:spPr bwMode="auto">
          <a:xfrm>
            <a:off x="5580063" y="2781300"/>
            <a:ext cx="2663825" cy="647700"/>
          </a:xfrm>
          <a:prstGeom prst="flowChartAlternateProcess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/>
              <a:t>Covering on or around the body</a:t>
            </a:r>
            <a:endParaRPr lang="ru-RU" sz="1400" b="1"/>
          </a:p>
        </p:txBody>
      </p:sp>
      <p:sp>
        <p:nvSpPr>
          <p:cNvPr id="12303" name="AutoShape 15"/>
          <p:cNvSpPr>
            <a:spLocks noChangeArrowheads="1"/>
          </p:cNvSpPr>
          <p:nvPr/>
        </p:nvSpPr>
        <p:spPr bwMode="auto">
          <a:xfrm>
            <a:off x="468313" y="5300663"/>
            <a:ext cx="3311525" cy="1368425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/>
              <a:t>Determination of temperature </a:t>
            </a:r>
          </a:p>
          <a:p>
            <a:pPr algn="ctr"/>
            <a:r>
              <a:rPr lang="en-US" sz="1400" b="1"/>
              <a:t>of the body is important </a:t>
            </a:r>
          </a:p>
          <a:p>
            <a:pPr algn="ctr"/>
            <a:r>
              <a:rPr lang="en-US" sz="1400" b="1"/>
              <a:t>only in cold and temperate </a:t>
            </a:r>
          </a:p>
          <a:p>
            <a:pPr algn="ctr"/>
            <a:r>
              <a:rPr lang="en-US" sz="1400" b="1"/>
              <a:t>climates</a:t>
            </a:r>
            <a:endParaRPr lang="ru-RU" sz="1400" b="1"/>
          </a:p>
        </p:txBody>
      </p:sp>
      <p:sp>
        <p:nvSpPr>
          <p:cNvPr id="12304" name="AutoShape 16"/>
          <p:cNvSpPr>
            <a:spLocks noChangeArrowheads="1"/>
          </p:cNvSpPr>
          <p:nvPr/>
        </p:nvSpPr>
        <p:spPr bwMode="auto">
          <a:xfrm>
            <a:off x="4427538" y="4724400"/>
            <a:ext cx="4176712" cy="1944688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Accurate formula </a:t>
            </a:r>
          </a:p>
          <a:p>
            <a:pPr algn="ctr"/>
            <a:r>
              <a:rPr lang="en-US" b="1"/>
              <a:t>cannot be devised </a:t>
            </a:r>
          </a:p>
          <a:p>
            <a:pPr algn="ctr"/>
            <a:r>
              <a:rPr lang="en-US" b="1"/>
              <a:t>to define rate of heat loss</a:t>
            </a:r>
            <a:endParaRPr lang="ru-RU" b="1"/>
          </a:p>
        </p:txBody>
      </p:sp>
      <p:sp>
        <p:nvSpPr>
          <p:cNvPr id="12306" name="AutoShape 18"/>
          <p:cNvSpPr>
            <a:spLocks noChangeArrowheads="1"/>
          </p:cNvSpPr>
          <p:nvPr/>
        </p:nvSpPr>
        <p:spPr bwMode="auto">
          <a:xfrm rot="8028390">
            <a:off x="2411413" y="4725988"/>
            <a:ext cx="1225550" cy="2159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307" name="AutoShape 19"/>
          <p:cNvSpPr>
            <a:spLocks noChangeArrowheads="1"/>
          </p:cNvSpPr>
          <p:nvPr/>
        </p:nvSpPr>
        <p:spPr bwMode="auto">
          <a:xfrm rot="2405472">
            <a:off x="3563938" y="4724400"/>
            <a:ext cx="1225550" cy="2159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4" name="Group 8"/>
          <p:cNvGrpSpPr>
            <a:grpSpLocks/>
          </p:cNvGrpSpPr>
          <p:nvPr/>
        </p:nvGrpSpPr>
        <p:grpSpPr bwMode="auto">
          <a:xfrm>
            <a:off x="684213" y="260648"/>
            <a:ext cx="7993062" cy="6408738"/>
            <a:chOff x="385" y="73"/>
            <a:chExt cx="5080" cy="3992"/>
          </a:xfrm>
        </p:grpSpPr>
        <p:sp>
          <p:nvSpPr>
            <p:cNvPr id="14345" name="AutoShape 9"/>
            <p:cNvSpPr>
              <a:spLocks noChangeArrowheads="1"/>
            </p:cNvSpPr>
            <p:nvPr/>
          </p:nvSpPr>
          <p:spPr bwMode="auto">
            <a:xfrm>
              <a:off x="385" y="300"/>
              <a:ext cx="5080" cy="376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46" name="Freeform 10"/>
            <p:cNvSpPr>
              <a:spLocks noChangeAspect="1"/>
            </p:cNvSpPr>
            <p:nvPr/>
          </p:nvSpPr>
          <p:spPr bwMode="auto">
            <a:xfrm>
              <a:off x="1383" y="73"/>
              <a:ext cx="3191" cy="538"/>
            </a:xfrm>
            <a:custGeom>
              <a:avLst/>
              <a:gdLst/>
              <a:ahLst/>
              <a:cxnLst>
                <a:cxn ang="0">
                  <a:pos x="9" y="269"/>
                </a:cxn>
                <a:cxn ang="0">
                  <a:pos x="1589" y="2"/>
                </a:cxn>
                <a:cxn ang="0">
                  <a:pos x="3273" y="279"/>
                </a:cxn>
                <a:cxn ang="0">
                  <a:pos x="1641" y="551"/>
                </a:cxn>
                <a:cxn ang="0">
                  <a:pos x="9" y="269"/>
                </a:cxn>
              </a:cxnLst>
              <a:rect l="0" t="0" r="r" b="b"/>
              <a:pathLst>
                <a:path w="3282" h="553">
                  <a:moveTo>
                    <a:pt x="9" y="269"/>
                  </a:moveTo>
                  <a:cubicBezTo>
                    <a:pt x="0" y="178"/>
                    <a:pt x="1045" y="0"/>
                    <a:pt x="1589" y="2"/>
                  </a:cubicBezTo>
                  <a:cubicBezTo>
                    <a:pt x="2133" y="4"/>
                    <a:pt x="3264" y="188"/>
                    <a:pt x="3273" y="279"/>
                  </a:cubicBezTo>
                  <a:cubicBezTo>
                    <a:pt x="3282" y="370"/>
                    <a:pt x="2185" y="553"/>
                    <a:pt x="1641" y="551"/>
                  </a:cubicBezTo>
                  <a:cubicBezTo>
                    <a:pt x="1097" y="549"/>
                    <a:pt x="17" y="375"/>
                    <a:pt x="9" y="26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04691" y="511845"/>
            <a:ext cx="3311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Post-mortem hypostasis</a:t>
            </a:r>
            <a:endParaRPr lang="ru-RU" sz="2000" b="1" dirty="0"/>
          </a:p>
        </p:txBody>
      </p:sp>
      <p:sp>
        <p:nvSpPr>
          <p:cNvPr id="14354" name="AutoShape 18"/>
          <p:cNvSpPr>
            <a:spLocks noChangeArrowheads="1"/>
          </p:cNvSpPr>
          <p:nvPr/>
        </p:nvSpPr>
        <p:spPr bwMode="auto">
          <a:xfrm>
            <a:off x="1187450" y="1817986"/>
            <a:ext cx="1966913" cy="785812"/>
          </a:xfrm>
          <a:prstGeom prst="flowChartConnector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b="1"/>
              <a:t>postmortem </a:t>
            </a:r>
          </a:p>
          <a:p>
            <a:pPr algn="ctr"/>
            <a:r>
              <a:rPr lang="en-US" b="1"/>
              <a:t>staining</a:t>
            </a:r>
            <a:endParaRPr lang="ru-RU" b="1"/>
          </a:p>
        </p:txBody>
      </p:sp>
      <p:sp>
        <p:nvSpPr>
          <p:cNvPr id="14355" name="AutoShape 19"/>
          <p:cNvSpPr>
            <a:spLocks noChangeArrowheads="1"/>
          </p:cNvSpPr>
          <p:nvPr/>
        </p:nvSpPr>
        <p:spPr bwMode="auto">
          <a:xfrm>
            <a:off x="1979613" y="2897486"/>
            <a:ext cx="2200275" cy="785812"/>
          </a:xfrm>
          <a:prstGeom prst="flowChartConnector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b="1"/>
              <a:t>subcutaneous</a:t>
            </a:r>
          </a:p>
          <a:p>
            <a:pPr algn="ctr"/>
            <a:r>
              <a:rPr lang="en-US" b="1"/>
              <a:t>hypostasis</a:t>
            </a:r>
            <a:endParaRPr lang="ru-RU" b="1"/>
          </a:p>
        </p:txBody>
      </p:sp>
      <p:sp>
        <p:nvSpPr>
          <p:cNvPr id="14356" name="AutoShape 20"/>
          <p:cNvSpPr>
            <a:spLocks noChangeArrowheads="1"/>
          </p:cNvSpPr>
          <p:nvPr/>
        </p:nvSpPr>
        <p:spPr bwMode="auto">
          <a:xfrm>
            <a:off x="6516688" y="1386186"/>
            <a:ext cx="996950" cy="785812"/>
          </a:xfrm>
          <a:prstGeom prst="flowChartConnector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b="1"/>
              <a:t>livor </a:t>
            </a:r>
          </a:p>
          <a:p>
            <a:pPr algn="ctr"/>
            <a:r>
              <a:rPr lang="en-US" b="1"/>
              <a:t>mortis</a:t>
            </a:r>
            <a:endParaRPr lang="ru-RU" b="1"/>
          </a:p>
        </p:txBody>
      </p:sp>
      <p:sp>
        <p:nvSpPr>
          <p:cNvPr id="14357" name="AutoShape 21"/>
          <p:cNvSpPr>
            <a:spLocks noChangeArrowheads="1"/>
          </p:cNvSpPr>
          <p:nvPr/>
        </p:nvSpPr>
        <p:spPr bwMode="auto">
          <a:xfrm>
            <a:off x="5003800" y="3184823"/>
            <a:ext cx="1912938" cy="398463"/>
          </a:xfrm>
          <a:prstGeom prst="flowChartConnector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b="1"/>
              <a:t>suggilations</a:t>
            </a:r>
            <a:endParaRPr lang="ru-RU" b="1"/>
          </a:p>
        </p:txBody>
      </p:sp>
      <p:sp>
        <p:nvSpPr>
          <p:cNvPr id="14358" name="AutoShape 22"/>
          <p:cNvSpPr>
            <a:spLocks noChangeArrowheads="1"/>
          </p:cNvSpPr>
          <p:nvPr/>
        </p:nvSpPr>
        <p:spPr bwMode="auto">
          <a:xfrm>
            <a:off x="3851275" y="2105323"/>
            <a:ext cx="1500188" cy="785813"/>
          </a:xfrm>
          <a:prstGeom prst="flowChartConnector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b="1"/>
              <a:t>cadaveric</a:t>
            </a:r>
          </a:p>
          <a:p>
            <a:pPr algn="ctr"/>
            <a:r>
              <a:rPr lang="en-US" b="1"/>
              <a:t>lividity</a:t>
            </a:r>
            <a:endParaRPr lang="ru-RU" b="1"/>
          </a:p>
        </p:txBody>
      </p:sp>
      <p:sp>
        <p:nvSpPr>
          <p:cNvPr id="14359" name="AutoShape 23"/>
          <p:cNvSpPr>
            <a:spLocks noChangeArrowheads="1"/>
          </p:cNvSpPr>
          <p:nvPr/>
        </p:nvSpPr>
        <p:spPr bwMode="auto">
          <a:xfrm>
            <a:off x="5508625" y="2105323"/>
            <a:ext cx="1104900" cy="398463"/>
          </a:xfrm>
          <a:prstGeom prst="flowChartConnector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b="1"/>
              <a:t>vibices</a:t>
            </a:r>
            <a:endParaRPr lang="ru-RU" b="1"/>
          </a:p>
        </p:txBody>
      </p:sp>
      <p:sp>
        <p:nvSpPr>
          <p:cNvPr id="14360" name="AutoShape 24"/>
          <p:cNvSpPr>
            <a:spLocks noChangeArrowheads="1"/>
          </p:cNvSpPr>
          <p:nvPr/>
        </p:nvSpPr>
        <p:spPr bwMode="auto">
          <a:xfrm>
            <a:off x="2987675" y="1457623"/>
            <a:ext cx="2900363" cy="398463"/>
          </a:xfrm>
          <a:prstGeom prst="flowChartConnector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b="1"/>
              <a:t>darkening of death</a:t>
            </a:r>
            <a:endParaRPr lang="ru-RU" b="1"/>
          </a:p>
        </p:txBody>
      </p:sp>
      <p:pic>
        <p:nvPicPr>
          <p:cNvPr id="14364" name="Picture 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4481811"/>
            <a:ext cx="273367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65" name="Picture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4481811"/>
            <a:ext cx="28003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AutoShape 5"/>
          <p:cNvSpPr>
            <a:spLocks noChangeArrowheads="1"/>
          </p:cNvSpPr>
          <p:nvPr/>
        </p:nvSpPr>
        <p:spPr bwMode="auto">
          <a:xfrm>
            <a:off x="684213" y="2205038"/>
            <a:ext cx="1801812" cy="611187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400"/>
              <a:t>stoppage </a:t>
            </a:r>
          </a:p>
          <a:p>
            <a:pPr algn="ctr"/>
            <a:r>
              <a:rPr lang="en-US" sz="1400"/>
              <a:t>of circulation</a:t>
            </a:r>
            <a:endParaRPr lang="ru-RU" sz="1400"/>
          </a:p>
        </p:txBody>
      </p:sp>
      <p:sp>
        <p:nvSpPr>
          <p:cNvPr id="51206" name="AutoShape 6"/>
          <p:cNvSpPr>
            <a:spLocks noChangeArrowheads="1"/>
          </p:cNvSpPr>
          <p:nvPr/>
        </p:nvSpPr>
        <p:spPr bwMode="auto">
          <a:xfrm>
            <a:off x="323850" y="3357563"/>
            <a:ext cx="1801813" cy="911225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400"/>
              <a:t>stagnation </a:t>
            </a:r>
          </a:p>
          <a:p>
            <a:pPr algn="ctr"/>
            <a:r>
              <a:rPr lang="en-US" sz="1400"/>
              <a:t>of blood in blood vessels</a:t>
            </a:r>
            <a:endParaRPr lang="ru-RU" sz="1400"/>
          </a:p>
        </p:txBody>
      </p:sp>
      <p:sp>
        <p:nvSpPr>
          <p:cNvPr id="51207" name="AutoShape 7"/>
          <p:cNvSpPr>
            <a:spLocks noChangeArrowheads="1"/>
          </p:cNvSpPr>
          <p:nvPr/>
        </p:nvSpPr>
        <p:spPr bwMode="auto">
          <a:xfrm>
            <a:off x="900113" y="5084763"/>
            <a:ext cx="1944687" cy="911225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400"/>
              <a:t>tendency to sink </a:t>
            </a:r>
          </a:p>
          <a:p>
            <a:pPr algn="ctr"/>
            <a:r>
              <a:rPr lang="en-US" sz="1400"/>
              <a:t>by force of gravity</a:t>
            </a:r>
            <a:endParaRPr lang="ru-RU" sz="1400"/>
          </a:p>
        </p:txBody>
      </p:sp>
      <p:sp>
        <p:nvSpPr>
          <p:cNvPr id="51208" name="AutoShape 8"/>
          <p:cNvSpPr>
            <a:spLocks noChangeArrowheads="1"/>
          </p:cNvSpPr>
          <p:nvPr/>
        </p:nvSpPr>
        <p:spPr bwMode="auto">
          <a:xfrm>
            <a:off x="2916238" y="2997200"/>
            <a:ext cx="4216400" cy="1655763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/>
              <a:t>Accumulation of blood </a:t>
            </a:r>
          </a:p>
          <a:p>
            <a:pPr algn="ctr"/>
            <a:r>
              <a:rPr lang="en-US"/>
              <a:t>in the toneless capillaries </a:t>
            </a:r>
          </a:p>
          <a:p>
            <a:pPr algn="ctr"/>
            <a:r>
              <a:rPr lang="en-US"/>
              <a:t>and venules of the </a:t>
            </a:r>
          </a:p>
          <a:p>
            <a:pPr algn="ctr"/>
            <a:r>
              <a:rPr lang="en-US"/>
              <a:t>dependent parts of the body</a:t>
            </a:r>
            <a:endParaRPr lang="ru-RU"/>
          </a:p>
        </p:txBody>
      </p:sp>
      <p:sp>
        <p:nvSpPr>
          <p:cNvPr id="51214" name="AutoShape 14"/>
          <p:cNvSpPr>
            <a:spLocks noChangeArrowheads="1"/>
          </p:cNvSpPr>
          <p:nvPr/>
        </p:nvSpPr>
        <p:spPr bwMode="auto">
          <a:xfrm>
            <a:off x="6588125" y="1773238"/>
            <a:ext cx="2352675" cy="990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/>
              <a:t>bluish-purple </a:t>
            </a:r>
          </a:p>
          <a:p>
            <a:pPr algn="ctr"/>
            <a:r>
              <a:rPr lang="en-US"/>
              <a:t>color to the </a:t>
            </a:r>
          </a:p>
          <a:p>
            <a:pPr algn="ctr"/>
            <a:r>
              <a:rPr lang="en-US"/>
              <a:t>adjacent skin</a:t>
            </a:r>
            <a:endParaRPr lang="ru-RU"/>
          </a:p>
        </p:txBody>
      </p:sp>
      <p:cxnSp>
        <p:nvCxnSpPr>
          <p:cNvPr id="51216" name="AutoShape 16"/>
          <p:cNvCxnSpPr>
            <a:cxnSpLocks noChangeShapeType="1"/>
            <a:stCxn id="51205" idx="4"/>
            <a:endCxn id="51206" idx="0"/>
          </p:cNvCxnSpPr>
          <p:nvPr/>
        </p:nvCxnSpPr>
        <p:spPr bwMode="auto">
          <a:xfrm rot="5400000">
            <a:off x="1135063" y="2906712"/>
            <a:ext cx="541338" cy="360363"/>
          </a:xfrm>
          <a:prstGeom prst="curvedConnector3">
            <a:avLst>
              <a:gd name="adj1" fmla="val 31963"/>
            </a:avLst>
          </a:prstGeom>
          <a:noFill/>
          <a:ln w="69850">
            <a:solidFill>
              <a:schemeClr val="bg1"/>
            </a:solidFill>
            <a:round/>
            <a:headEnd/>
            <a:tailEnd type="triangle" w="med" len="med"/>
          </a:ln>
          <a:effectLst/>
        </p:spPr>
      </p:cxnSp>
      <p:cxnSp>
        <p:nvCxnSpPr>
          <p:cNvPr id="51217" name="AutoShape 17"/>
          <p:cNvCxnSpPr>
            <a:cxnSpLocks noChangeShapeType="1"/>
            <a:stCxn id="51206" idx="3"/>
            <a:endCxn id="51207" idx="1"/>
          </p:cNvCxnSpPr>
          <p:nvPr/>
        </p:nvCxnSpPr>
        <p:spPr bwMode="auto">
          <a:xfrm rot="16200000" flipH="1">
            <a:off x="344487" y="4378326"/>
            <a:ext cx="1082675" cy="596900"/>
          </a:xfrm>
          <a:prstGeom prst="curvedConnector3">
            <a:avLst>
              <a:gd name="adj1" fmla="val 50000"/>
            </a:avLst>
          </a:prstGeom>
          <a:noFill/>
          <a:ln w="69850">
            <a:solidFill>
              <a:schemeClr val="bg1"/>
            </a:solidFill>
            <a:round/>
            <a:headEnd/>
            <a:tailEnd type="triangle" w="med" len="med"/>
          </a:ln>
          <a:effectLst/>
        </p:spPr>
      </p:cxnSp>
      <p:cxnSp>
        <p:nvCxnSpPr>
          <p:cNvPr id="51218" name="AutoShape 18"/>
          <p:cNvCxnSpPr>
            <a:cxnSpLocks noChangeShapeType="1"/>
            <a:stCxn id="51206" idx="6"/>
            <a:endCxn id="51208" idx="2"/>
          </p:cNvCxnSpPr>
          <p:nvPr/>
        </p:nvCxnSpPr>
        <p:spPr bwMode="auto">
          <a:xfrm>
            <a:off x="2125663" y="3813175"/>
            <a:ext cx="790575" cy="12700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 type="oval" w="med" len="med"/>
            <a:tailEnd type="triangle" w="med" len="med"/>
          </a:ln>
          <a:effectLst/>
        </p:spPr>
      </p:cxnSp>
      <p:cxnSp>
        <p:nvCxnSpPr>
          <p:cNvPr id="51219" name="AutoShape 19"/>
          <p:cNvCxnSpPr>
            <a:cxnSpLocks noChangeShapeType="1"/>
            <a:stCxn id="51207" idx="6"/>
            <a:endCxn id="51208" idx="3"/>
          </p:cNvCxnSpPr>
          <p:nvPr/>
        </p:nvCxnSpPr>
        <p:spPr bwMode="auto">
          <a:xfrm flipV="1">
            <a:off x="2844800" y="4410075"/>
            <a:ext cx="688975" cy="1130300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 type="oval" w="med" len="med"/>
            <a:tailEnd type="triangle" w="med" len="med"/>
          </a:ln>
          <a:effectLst/>
        </p:spPr>
      </p:cxnSp>
      <p:cxnSp>
        <p:nvCxnSpPr>
          <p:cNvPr id="51220" name="AutoShape 20"/>
          <p:cNvCxnSpPr>
            <a:cxnSpLocks noChangeShapeType="1"/>
            <a:stCxn id="51208" idx="6"/>
            <a:endCxn id="51214" idx="2"/>
          </p:cNvCxnSpPr>
          <p:nvPr/>
        </p:nvCxnSpPr>
        <p:spPr bwMode="auto">
          <a:xfrm flipV="1">
            <a:off x="7132638" y="2763838"/>
            <a:ext cx="631825" cy="1062037"/>
          </a:xfrm>
          <a:prstGeom prst="curvedConnector2">
            <a:avLst/>
          </a:prstGeom>
          <a:noFill/>
          <a:ln w="38100">
            <a:solidFill>
              <a:schemeClr val="bg1"/>
            </a:solidFill>
            <a:round/>
            <a:headEnd type="oval" w="med" len="med"/>
            <a:tailEnd type="triangle" w="med" len="med"/>
          </a:ln>
          <a:effectLst/>
        </p:spPr>
      </p:cxnSp>
      <p:sp>
        <p:nvSpPr>
          <p:cNvPr id="51222" name="AutoShape 22"/>
          <p:cNvSpPr>
            <a:spLocks noChangeArrowheads="1"/>
          </p:cNvSpPr>
          <p:nvPr/>
        </p:nvSpPr>
        <p:spPr bwMode="auto">
          <a:xfrm>
            <a:off x="3132138" y="365125"/>
            <a:ext cx="3527425" cy="560388"/>
          </a:xfrm>
          <a:prstGeom prst="wedgeRoundRectCallout">
            <a:avLst>
              <a:gd name="adj1" fmla="val 60171"/>
              <a:gd name="adj2" fmla="val 196741"/>
              <a:gd name="adj3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/>
              <a:t>intensity depends upon  the amount of reduced hemoglobin  in the blood</a:t>
            </a:r>
            <a:endParaRPr lang="ru-RU" sz="1400"/>
          </a:p>
        </p:txBody>
      </p:sp>
      <p:sp>
        <p:nvSpPr>
          <p:cNvPr id="51223" name="AutoShape 23"/>
          <p:cNvSpPr>
            <a:spLocks noChangeArrowheads="1"/>
          </p:cNvSpPr>
          <p:nvPr/>
        </p:nvSpPr>
        <p:spPr bwMode="auto">
          <a:xfrm>
            <a:off x="4500563" y="5661025"/>
            <a:ext cx="3887787" cy="1019175"/>
          </a:xfrm>
          <a:prstGeom prst="wedgeRoundRectCallout">
            <a:avLst>
              <a:gd name="adj1" fmla="val -22111"/>
              <a:gd name="adj2" fmla="val -150310"/>
              <a:gd name="adj3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/>
              <a:t>Begins shortly after death, </a:t>
            </a:r>
          </a:p>
          <a:p>
            <a:r>
              <a:rPr lang="en-US" sz="1400"/>
              <a:t>may not be visible for 0.5-1 hour after death in normal individuals and about for 1-4 hours in anemic persons</a:t>
            </a:r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Medicolegal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importance of the postmortem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lividity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lumMod val="50000"/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6" descr="E:\IMG_09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7949" b="33333"/>
          <a:stretch>
            <a:fillRect/>
          </a:stretch>
        </p:blipFill>
        <p:spPr>
          <a:xfrm>
            <a:off x="642938" y="1643063"/>
            <a:ext cx="8015287" cy="2928937"/>
          </a:xfrm>
        </p:spPr>
      </p:pic>
      <p:pic>
        <p:nvPicPr>
          <p:cNvPr id="5" name="Picture 7" descr="E:\IMG_0962.JPG"/>
          <p:cNvPicPr>
            <a:picLocks noChangeAspect="1" noChangeArrowheads="1"/>
          </p:cNvPicPr>
          <p:nvPr/>
        </p:nvPicPr>
        <p:blipFill>
          <a:blip r:embed="rId3" cstate="print"/>
          <a:srcRect l="18462" t="12308" r="20000" b="7692"/>
          <a:stretch>
            <a:fillRect/>
          </a:stretch>
        </p:blipFill>
        <p:spPr bwMode="auto">
          <a:xfrm>
            <a:off x="2786063" y="4071938"/>
            <a:ext cx="3386137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F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Medicolegal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F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importance of the postmortem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F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lividity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B0F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4" descr="E:\IMG_09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6000" contrast="6000"/>
          </a:blip>
          <a:srcRect l="18462" t="12308" r="20000" b="7692"/>
          <a:stretch>
            <a:fillRect/>
          </a:stretch>
        </p:blipFill>
        <p:spPr>
          <a:xfrm>
            <a:off x="2714625" y="3835400"/>
            <a:ext cx="3100388" cy="3022600"/>
          </a:xfrm>
        </p:spPr>
      </p:pic>
      <p:pic>
        <p:nvPicPr>
          <p:cNvPr id="5" name="Picture 5" descr="E:\СО1.JPG"/>
          <p:cNvPicPr>
            <a:picLocks noChangeAspect="1" noChangeArrowheads="1"/>
          </p:cNvPicPr>
          <p:nvPr/>
        </p:nvPicPr>
        <p:blipFill>
          <a:blip r:embed="rId3" cstate="print">
            <a:lum bright="6000" contrast="12000"/>
          </a:blip>
          <a:srcRect t="29591" r="-1334" b="21777"/>
          <a:stretch>
            <a:fillRect/>
          </a:stretch>
        </p:blipFill>
        <p:spPr bwMode="auto">
          <a:xfrm>
            <a:off x="1143000" y="1857375"/>
            <a:ext cx="67056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ln w="11430"/>
                <a:solidFill>
                  <a:srgbClr val="FFFF00"/>
                </a:solidFill>
                <a:effectLst>
                  <a:glow rad="228600">
                    <a:schemeClr val="accent1">
                      <a:lumMod val="50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hypostatic areas have a distinct color in certain cases of </a:t>
            </a:r>
            <a:r>
              <a:rPr lang="en-US" sz="3200" dirty="0" smtClean="0">
                <a:ln w="11430"/>
                <a:solidFill>
                  <a:srgbClr val="FFFF00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poisoning</a:t>
            </a:r>
            <a:r>
              <a:rPr lang="en-US" sz="2800" dirty="0" smtClean="0">
                <a:ln w="11430"/>
                <a:solidFill>
                  <a:srgbClr val="FFFF00"/>
                </a:solidFill>
                <a:effectLst>
                  <a:glow rad="101600">
                    <a:srgbClr val="FF3399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2800" dirty="0">
              <a:ln w="11430"/>
              <a:solidFill>
                <a:srgbClr val="FFFF00"/>
              </a:solidFill>
              <a:effectLst>
                <a:glow rad="101600">
                  <a:srgbClr val="FF3399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181"/>
          <p:cNvSpPr>
            <a:spLocks noGrp="1" noChangeArrowheads="1"/>
          </p:cNvSpPr>
          <p:nvPr>
            <p:ph idx="1"/>
          </p:nvPr>
        </p:nvSpPr>
        <p:spPr>
          <a:xfrm>
            <a:off x="0" y="1500188"/>
            <a:ext cx="2845010" cy="523220"/>
          </a:xfrm>
        </p:spPr>
        <p:txBody>
          <a:bodyPr wrap="none">
            <a:sp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Aniline dyes</a:t>
            </a:r>
          </a:p>
        </p:txBody>
      </p:sp>
      <p:sp>
        <p:nvSpPr>
          <p:cNvPr id="17412" name="Rectangle 182"/>
          <p:cNvSpPr>
            <a:spLocks noChangeArrowheads="1"/>
          </p:cNvSpPr>
          <p:nvPr/>
        </p:nvSpPr>
        <p:spPr bwMode="auto">
          <a:xfrm>
            <a:off x="3357563" y="1571625"/>
            <a:ext cx="5292725" cy="457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0" scaled="0"/>
            <a:tileRect/>
          </a:gra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Book Antiqua" pitchFamily="18" charset="0"/>
              </a:rPr>
              <a:t>Deep Blue/chocolate / copper brown</a:t>
            </a:r>
          </a:p>
        </p:txBody>
      </p:sp>
      <p:sp>
        <p:nvSpPr>
          <p:cNvPr id="9" name="Rectangle 184"/>
          <p:cNvSpPr>
            <a:spLocks noChangeArrowheads="1"/>
          </p:cNvSpPr>
          <p:nvPr/>
        </p:nvSpPr>
        <p:spPr bwMode="auto">
          <a:xfrm>
            <a:off x="785786" y="2143116"/>
            <a:ext cx="13997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</a:rPr>
              <a:t>Arsenic</a:t>
            </a:r>
          </a:p>
        </p:txBody>
      </p:sp>
      <p:sp>
        <p:nvSpPr>
          <p:cNvPr id="10" name="Rectangle 202"/>
          <p:cNvSpPr>
            <a:spLocks noChangeArrowheads="1"/>
          </p:cNvSpPr>
          <p:nvPr/>
        </p:nvSpPr>
        <p:spPr bwMode="auto">
          <a:xfrm>
            <a:off x="214282" y="2857496"/>
            <a:ext cx="30508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</a:rPr>
              <a:t>Carbon monoxide</a:t>
            </a:r>
            <a:endParaRPr lang="ru-RU" sz="2800" dirty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  <p:sp>
        <p:nvSpPr>
          <p:cNvPr id="11" name="Rectangle 205"/>
          <p:cNvSpPr>
            <a:spLocks noChangeArrowheads="1"/>
          </p:cNvSpPr>
          <p:nvPr/>
        </p:nvSpPr>
        <p:spPr bwMode="auto">
          <a:xfrm>
            <a:off x="642910" y="3500438"/>
            <a:ext cx="15231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</a:rPr>
              <a:t>Cyanide</a:t>
            </a:r>
            <a:endParaRPr lang="ru-RU" sz="2800" dirty="0"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  <p:sp>
        <p:nvSpPr>
          <p:cNvPr id="17416" name="Rectangle 185"/>
          <p:cNvSpPr>
            <a:spLocks noChangeArrowheads="1"/>
          </p:cNvSpPr>
          <p:nvPr/>
        </p:nvSpPr>
        <p:spPr bwMode="auto">
          <a:xfrm>
            <a:off x="3357563" y="2214563"/>
            <a:ext cx="1098550" cy="461962"/>
          </a:xfrm>
          <a:prstGeom prst="rect">
            <a:avLst/>
          </a:prstGeom>
          <a:solidFill>
            <a:srgbClr val="99330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Book Antiqua" pitchFamily="18" charset="0"/>
              </a:rPr>
              <a:t>Brown</a:t>
            </a:r>
          </a:p>
        </p:txBody>
      </p:sp>
      <p:sp>
        <p:nvSpPr>
          <p:cNvPr id="17417" name="Rectangle 203"/>
          <p:cNvSpPr>
            <a:spLocks noChangeArrowheads="1"/>
          </p:cNvSpPr>
          <p:nvPr/>
        </p:nvSpPr>
        <p:spPr bwMode="auto">
          <a:xfrm>
            <a:off x="3357563" y="2857500"/>
            <a:ext cx="2608262" cy="461963"/>
          </a:xfrm>
          <a:prstGeom prst="rect">
            <a:avLst/>
          </a:prstGeom>
          <a:solidFill>
            <a:srgbClr val="FF000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Book Antiqua" pitchFamily="18" charset="0"/>
              </a:rPr>
              <a:t>Bright cherry Red</a:t>
            </a:r>
          </a:p>
        </p:txBody>
      </p:sp>
      <p:sp>
        <p:nvSpPr>
          <p:cNvPr id="17418" name="Rectangle 208"/>
          <p:cNvSpPr>
            <a:spLocks noChangeArrowheads="1"/>
          </p:cNvSpPr>
          <p:nvPr/>
        </p:nvSpPr>
        <p:spPr bwMode="auto">
          <a:xfrm>
            <a:off x="3357563" y="3500438"/>
            <a:ext cx="811212" cy="461962"/>
          </a:xfrm>
          <a:prstGeom prst="rect">
            <a:avLst/>
          </a:prstGeom>
          <a:solidFill>
            <a:srgbClr val="FF3399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Book Antiqua" pitchFamily="18" charset="0"/>
              </a:rPr>
              <a:t>Pink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15" name="Rectangle 210"/>
          <p:cNvSpPr>
            <a:spLocks noChangeArrowheads="1"/>
          </p:cNvSpPr>
          <p:nvPr/>
        </p:nvSpPr>
        <p:spPr bwMode="auto">
          <a:xfrm>
            <a:off x="357158" y="4143380"/>
            <a:ext cx="24368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</a:rPr>
              <a:t>Dinitrophenol</a:t>
            </a:r>
            <a:endParaRPr lang="ru-RU" sz="2800" dirty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  <p:sp>
        <p:nvSpPr>
          <p:cNvPr id="17420" name="Rectangle 211"/>
          <p:cNvSpPr>
            <a:spLocks noChangeArrowheads="1"/>
          </p:cNvSpPr>
          <p:nvPr/>
        </p:nvSpPr>
        <p:spPr bwMode="auto">
          <a:xfrm>
            <a:off x="3357563" y="4143375"/>
            <a:ext cx="1201737" cy="461963"/>
          </a:xfrm>
          <a:prstGeom prst="rect">
            <a:avLst/>
          </a:prstGeom>
          <a:solidFill>
            <a:srgbClr val="FF660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Book Antiqua" pitchFamily="18" charset="0"/>
              </a:rPr>
              <a:t>Orange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17" name="Rectangle 214"/>
          <p:cNvSpPr>
            <a:spLocks noChangeArrowheads="1"/>
          </p:cNvSpPr>
          <p:nvPr/>
        </p:nvSpPr>
        <p:spPr bwMode="auto">
          <a:xfrm>
            <a:off x="0" y="4786322"/>
            <a:ext cx="34453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</a:rPr>
              <a:t>Hydrogen </a:t>
            </a:r>
            <a:r>
              <a:rPr lang="en-US" sz="2800" b="1" dirty="0" err="1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</a:rPr>
              <a:t>sulphide</a:t>
            </a:r>
            <a:endParaRPr lang="ru-RU" sz="2800" b="1" dirty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  <p:sp>
        <p:nvSpPr>
          <p:cNvPr id="17422" name="Rectangle 215"/>
          <p:cNvSpPr>
            <a:spLocks noChangeArrowheads="1"/>
          </p:cNvSpPr>
          <p:nvPr/>
        </p:nvSpPr>
        <p:spPr bwMode="auto">
          <a:xfrm>
            <a:off x="3357563" y="4786313"/>
            <a:ext cx="1892300" cy="461962"/>
          </a:xfrm>
          <a:prstGeom prst="rect">
            <a:avLst/>
          </a:prstGeom>
          <a:solidFill>
            <a:srgbClr val="00808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Book Antiqua" pitchFamily="18" charset="0"/>
              </a:rPr>
              <a:t>Bluish green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19" name="Rectangle 217"/>
          <p:cNvSpPr>
            <a:spLocks noChangeArrowheads="1"/>
          </p:cNvSpPr>
          <p:nvPr/>
        </p:nvSpPr>
        <p:spPr bwMode="auto">
          <a:xfrm>
            <a:off x="857224" y="5500702"/>
            <a:ext cx="14430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</a:rPr>
              <a:t>Nitrites</a:t>
            </a:r>
            <a:endParaRPr lang="ru-RU" sz="2800" b="1" dirty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  <p:sp>
        <p:nvSpPr>
          <p:cNvPr id="17424" name="Rectangle 218"/>
          <p:cNvSpPr>
            <a:spLocks noChangeArrowheads="1"/>
          </p:cNvSpPr>
          <p:nvPr/>
        </p:nvSpPr>
        <p:spPr bwMode="auto">
          <a:xfrm>
            <a:off x="3357563" y="5429250"/>
            <a:ext cx="1716087" cy="461963"/>
          </a:xfrm>
          <a:prstGeom prst="rect">
            <a:avLst/>
          </a:prstGeom>
          <a:solidFill>
            <a:srgbClr val="99000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Book Antiqua" pitchFamily="18" charset="0"/>
              </a:rPr>
              <a:t>Red Brown</a:t>
            </a:r>
          </a:p>
        </p:txBody>
      </p:sp>
      <p:sp>
        <p:nvSpPr>
          <p:cNvPr id="21" name="Rectangle 220"/>
          <p:cNvSpPr>
            <a:spLocks noChangeArrowheads="1"/>
          </p:cNvSpPr>
          <p:nvPr/>
        </p:nvSpPr>
        <p:spPr bwMode="auto">
          <a:xfrm>
            <a:off x="5429256" y="3571876"/>
            <a:ext cx="2489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</a:rPr>
              <a:t>Potassium chlorate, Potassium bicarbonate, Nitrobenzene</a:t>
            </a:r>
            <a:endParaRPr lang="ru-RU" sz="2800" b="1" dirty="0"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  <p:sp>
        <p:nvSpPr>
          <p:cNvPr id="17426" name="Rectangle 221"/>
          <p:cNvSpPr>
            <a:spLocks noChangeArrowheads="1"/>
          </p:cNvSpPr>
          <p:nvPr/>
        </p:nvSpPr>
        <p:spPr bwMode="auto">
          <a:xfrm>
            <a:off x="7415213" y="3786188"/>
            <a:ext cx="1728787" cy="1200150"/>
          </a:xfrm>
          <a:prstGeom prst="rect">
            <a:avLst/>
          </a:prstGeom>
          <a:solidFill>
            <a:srgbClr val="54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Book Antiqua" pitchFamily="18" charset="0"/>
              </a:rPr>
              <a:t>Chocolate or Coffee brown</a:t>
            </a:r>
            <a:endParaRPr lang="ru-RU" sz="2400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1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1">
                      <a:lumMod val="50000"/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Medicolegal</a:t>
            </a:r>
            <a:r>
              <a:rPr lang="en-US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1">
                      <a:lumMod val="50000"/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importance of the postmortem </a:t>
            </a:r>
            <a:r>
              <a:rPr lang="en-US" sz="3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1">
                      <a:lumMod val="50000"/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lividity</a:t>
            </a:r>
            <a:endParaRPr lang="ru-RU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accent1">
                    <a:lumMod val="50000"/>
                    <a:alpha val="6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7" descr="E:\труп пят кровопотер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2000" contrast="12000"/>
          </a:blip>
          <a:srcRect t="21996" b="32191"/>
          <a:stretch>
            <a:fillRect/>
          </a:stretch>
        </p:blipFill>
        <p:spPr>
          <a:xfrm>
            <a:off x="785813" y="1714500"/>
            <a:ext cx="7400925" cy="2543175"/>
          </a:xfrm>
        </p:spPr>
      </p:pic>
      <p:pic>
        <p:nvPicPr>
          <p:cNvPr id="7" name="Picture 6" descr="E:\IMG_0961.JPG"/>
          <p:cNvPicPr>
            <a:picLocks noChangeAspect="1" noChangeArrowheads="1"/>
          </p:cNvPicPr>
          <p:nvPr/>
        </p:nvPicPr>
        <p:blipFill>
          <a:blip r:embed="rId3" cstate="print">
            <a:lum bright="6000" contrast="12000"/>
          </a:blip>
          <a:srcRect t="23529" b="38562"/>
          <a:stretch>
            <a:fillRect/>
          </a:stretch>
        </p:blipFill>
        <p:spPr bwMode="auto">
          <a:xfrm>
            <a:off x="500063" y="4357688"/>
            <a:ext cx="7772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8592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spc="50" dirty="0" err="1" smtClean="0">
                <a:ln w="11430"/>
                <a:solidFill>
                  <a:srgbClr val="FFFF00"/>
                </a:solidFill>
                <a:effectLst>
                  <a:glow rad="228600">
                    <a:srgbClr val="002060"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Medicolegal</a:t>
            </a:r>
            <a:r>
              <a:rPr lang="en-US" sz="3200" spc="50" dirty="0" smtClean="0">
                <a:ln w="11430"/>
                <a:solidFill>
                  <a:srgbClr val="FFFF00"/>
                </a:solidFill>
                <a:effectLst>
                  <a:glow rad="228600">
                    <a:srgbClr val="002060"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importance of the postmortem </a:t>
            </a:r>
            <a:r>
              <a:rPr lang="en-US" sz="3200" spc="50" dirty="0" err="1" smtClean="0">
                <a:ln w="11430"/>
                <a:solidFill>
                  <a:srgbClr val="FFFF00"/>
                </a:solidFill>
                <a:effectLst>
                  <a:glow rad="228600">
                    <a:srgbClr val="002060"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lividity</a:t>
            </a:r>
            <a:endParaRPr lang="ru-RU" sz="3200" spc="50" dirty="0">
              <a:ln w="11430"/>
              <a:solidFill>
                <a:srgbClr val="FFFF00"/>
              </a:solidFill>
              <a:effectLst>
                <a:glow rad="228600">
                  <a:srgbClr val="002060"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8437" name="Picture 5" descr="E:\кровоизлияния1.JPG"/>
          <p:cNvPicPr>
            <a:picLocks noChangeAspect="1" noChangeArrowheads="1"/>
          </p:cNvPicPr>
          <p:nvPr/>
        </p:nvPicPr>
        <p:blipFill>
          <a:blip r:embed="rId2" cstate="print">
            <a:lum bright="12000" contrast="24000"/>
          </a:blip>
          <a:srcRect/>
          <a:stretch>
            <a:fillRect/>
          </a:stretch>
        </p:blipFill>
        <p:spPr bwMode="auto">
          <a:xfrm>
            <a:off x="2000250" y="2143125"/>
            <a:ext cx="5410200" cy="405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ChangeArrowheads="1"/>
          </p:cNvSpPr>
          <p:nvPr/>
        </p:nvSpPr>
        <p:spPr bwMode="auto">
          <a:xfrm>
            <a:off x="431006" y="584200"/>
            <a:ext cx="8281988" cy="56896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35" name="WordArt 3"/>
          <p:cNvSpPr>
            <a:spLocks noChangeArrowheads="1" noChangeShapeType="1" noTextEdit="1"/>
          </p:cNvSpPr>
          <p:nvPr/>
        </p:nvSpPr>
        <p:spPr bwMode="auto">
          <a:xfrm>
            <a:off x="1619250" y="333375"/>
            <a:ext cx="5616575" cy="20875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576998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tint val="0"/>
                        <a:invGamma/>
                      </a:srgbClr>
                    </a:gs>
                  </a:gsLst>
                  <a:lin ang="5400000" scaled="1"/>
                </a:gradFill>
                <a:latin typeface="Arial"/>
                <a:cs typeface="Arial"/>
              </a:rPr>
              <a:t>Те</a:t>
            </a: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tint val="0"/>
                        <a:invGamma/>
                      </a:srgbClr>
                    </a:gs>
                  </a:gsLst>
                  <a:lin ang="5400000" scaled="1"/>
                </a:gradFill>
                <a:latin typeface="Arial"/>
                <a:cs typeface="Arial"/>
              </a:rPr>
              <a:t>rminal conditions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FF"/>
                  </a:gs>
                  <a:gs pos="100000">
                    <a:srgbClr val="0000FF">
                      <a:gamma/>
                      <a:tint val="0"/>
                      <a:invGamma/>
                    </a:srgbClr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  <p:sp>
        <p:nvSpPr>
          <p:cNvPr id="44036" name="Oval 4"/>
          <p:cNvSpPr>
            <a:spLocks noChangeArrowheads="1"/>
          </p:cNvSpPr>
          <p:nvPr/>
        </p:nvSpPr>
        <p:spPr bwMode="auto">
          <a:xfrm>
            <a:off x="1403350" y="1989138"/>
            <a:ext cx="1944688" cy="1800225"/>
          </a:xfrm>
          <a:prstGeom prst="ellipse">
            <a:avLst/>
          </a:prstGeom>
          <a:solidFill>
            <a:schemeClr val="hlink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0000FF"/>
                </a:solidFill>
              </a:rPr>
              <a:t>Preagonic</a:t>
            </a:r>
            <a:endParaRPr lang="ru-RU">
              <a:solidFill>
                <a:srgbClr val="0000FF"/>
              </a:solidFill>
            </a:endParaRPr>
          </a:p>
        </p:txBody>
      </p:sp>
      <p:sp>
        <p:nvSpPr>
          <p:cNvPr id="44037" name="Oval 5"/>
          <p:cNvSpPr>
            <a:spLocks noChangeArrowheads="1"/>
          </p:cNvSpPr>
          <p:nvPr/>
        </p:nvSpPr>
        <p:spPr bwMode="auto">
          <a:xfrm>
            <a:off x="5076825" y="1341438"/>
            <a:ext cx="1582738" cy="1439862"/>
          </a:xfrm>
          <a:prstGeom prst="ellipse">
            <a:avLst/>
          </a:prstGeom>
          <a:solidFill>
            <a:schemeClr val="hlink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0000FF"/>
                </a:solidFill>
              </a:rPr>
              <a:t>Terminal pause</a:t>
            </a:r>
            <a:endParaRPr lang="ru-RU">
              <a:solidFill>
                <a:srgbClr val="0000FF"/>
              </a:solidFill>
            </a:endParaRPr>
          </a:p>
        </p:txBody>
      </p:sp>
      <p:sp>
        <p:nvSpPr>
          <p:cNvPr id="44038" name="Oval 6"/>
          <p:cNvSpPr>
            <a:spLocks noChangeArrowheads="1"/>
          </p:cNvSpPr>
          <p:nvPr/>
        </p:nvSpPr>
        <p:spPr bwMode="auto">
          <a:xfrm>
            <a:off x="3059113" y="3860800"/>
            <a:ext cx="1728787" cy="1655763"/>
          </a:xfrm>
          <a:prstGeom prst="ellipse">
            <a:avLst/>
          </a:prstGeom>
          <a:solidFill>
            <a:schemeClr val="hlink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0000FF"/>
                </a:solidFill>
              </a:rPr>
              <a:t>Agony</a:t>
            </a:r>
            <a:endParaRPr lang="ru-RU">
              <a:solidFill>
                <a:srgbClr val="0000FF"/>
              </a:solidFill>
            </a:endParaRPr>
          </a:p>
        </p:txBody>
      </p:sp>
      <p:sp>
        <p:nvSpPr>
          <p:cNvPr id="44039" name="Oval 7"/>
          <p:cNvSpPr>
            <a:spLocks noChangeArrowheads="1"/>
          </p:cNvSpPr>
          <p:nvPr/>
        </p:nvSpPr>
        <p:spPr bwMode="auto">
          <a:xfrm>
            <a:off x="6300788" y="3213100"/>
            <a:ext cx="1728787" cy="1800225"/>
          </a:xfrm>
          <a:prstGeom prst="ellipse">
            <a:avLst/>
          </a:prstGeom>
          <a:solidFill>
            <a:schemeClr val="hlink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0000FF"/>
                </a:solidFill>
              </a:rPr>
              <a:t>Clinical death</a:t>
            </a:r>
            <a:endParaRPr lang="ru-RU">
              <a:solidFill>
                <a:srgbClr val="0000FF"/>
              </a:solidFill>
            </a:endParaRPr>
          </a:p>
        </p:txBody>
      </p:sp>
      <p:cxnSp>
        <p:nvCxnSpPr>
          <p:cNvPr id="44040" name="AutoShape 8"/>
          <p:cNvCxnSpPr>
            <a:cxnSpLocks noChangeShapeType="1"/>
            <a:stCxn id="44036" idx="7"/>
            <a:endCxn id="44037" idx="1"/>
          </p:cNvCxnSpPr>
          <p:nvPr/>
        </p:nvCxnSpPr>
        <p:spPr bwMode="auto">
          <a:xfrm rot="16200000">
            <a:off x="3836194" y="780256"/>
            <a:ext cx="700088" cy="2244725"/>
          </a:xfrm>
          <a:prstGeom prst="curvedConnector3">
            <a:avLst>
              <a:gd name="adj1" fmla="val 162810"/>
            </a:avLst>
          </a:prstGeom>
          <a:noFill/>
          <a:ln w="1301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4041" name="AutoShape 9"/>
          <p:cNvCxnSpPr>
            <a:cxnSpLocks noChangeShapeType="1"/>
            <a:stCxn id="44037" idx="3"/>
            <a:endCxn id="44038" idx="0"/>
          </p:cNvCxnSpPr>
          <p:nvPr/>
        </p:nvCxnSpPr>
        <p:spPr bwMode="auto">
          <a:xfrm rot="5400000">
            <a:off x="3971131" y="2523332"/>
            <a:ext cx="1290637" cy="1384300"/>
          </a:xfrm>
          <a:prstGeom prst="curvedConnector3">
            <a:avLst>
              <a:gd name="adj1" fmla="val 58056"/>
            </a:avLst>
          </a:prstGeom>
          <a:noFill/>
          <a:ln w="1301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4042" name="AutoShape 10"/>
          <p:cNvCxnSpPr>
            <a:cxnSpLocks noChangeShapeType="1"/>
            <a:stCxn id="44038" idx="5"/>
            <a:endCxn id="44039" idx="2"/>
          </p:cNvCxnSpPr>
          <p:nvPr/>
        </p:nvCxnSpPr>
        <p:spPr bwMode="auto">
          <a:xfrm rot="5400000" flipH="1" flipV="1">
            <a:off x="4837907" y="3810794"/>
            <a:ext cx="1160462" cy="1765300"/>
          </a:xfrm>
          <a:prstGeom prst="curvedConnector4">
            <a:avLst>
              <a:gd name="adj1" fmla="val -40491"/>
              <a:gd name="adj2" fmla="val 57106"/>
            </a:avLst>
          </a:prstGeom>
          <a:noFill/>
          <a:ln w="1301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4049" name="AutoShape 17"/>
          <p:cNvSpPr>
            <a:spLocks noChangeArrowheads="1"/>
          </p:cNvSpPr>
          <p:nvPr/>
        </p:nvSpPr>
        <p:spPr bwMode="auto">
          <a:xfrm>
            <a:off x="2987675" y="1052513"/>
            <a:ext cx="1728788" cy="28892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/>
              <a:t>days – months</a:t>
            </a:r>
            <a:endParaRPr lang="ru-RU" sz="1400"/>
          </a:p>
        </p:txBody>
      </p:sp>
      <p:sp>
        <p:nvSpPr>
          <p:cNvPr id="44050" name="AutoShape 18"/>
          <p:cNvSpPr>
            <a:spLocks noChangeArrowheads="1"/>
          </p:cNvSpPr>
          <p:nvPr/>
        </p:nvSpPr>
        <p:spPr bwMode="auto">
          <a:xfrm>
            <a:off x="3851275" y="2924175"/>
            <a:ext cx="1728788" cy="28892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/>
              <a:t>5-10 sec – 3-4 min </a:t>
            </a:r>
            <a:endParaRPr lang="ru-RU" sz="1400"/>
          </a:p>
        </p:txBody>
      </p:sp>
      <p:sp>
        <p:nvSpPr>
          <p:cNvPr id="44051" name="AutoShape 19"/>
          <p:cNvSpPr>
            <a:spLocks noChangeArrowheads="1"/>
          </p:cNvSpPr>
          <p:nvPr/>
        </p:nvSpPr>
        <p:spPr bwMode="auto">
          <a:xfrm>
            <a:off x="4716587" y="4725144"/>
            <a:ext cx="1727621" cy="793899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smtClean="0"/>
              <a:t>absence</a:t>
            </a:r>
          </a:p>
          <a:p>
            <a:pPr algn="ctr"/>
            <a:r>
              <a:rPr lang="en-US" sz="1400" dirty="0" smtClean="0"/>
              <a:t>sec </a:t>
            </a:r>
            <a:r>
              <a:rPr lang="en-US" sz="1400" dirty="0"/>
              <a:t>– </a:t>
            </a:r>
            <a:r>
              <a:rPr lang="en-US" sz="1400" dirty="0" smtClean="0"/>
              <a:t>min</a:t>
            </a:r>
          </a:p>
          <a:p>
            <a:pPr algn="ctr"/>
            <a:r>
              <a:rPr lang="en-US" sz="1400" dirty="0" smtClean="0"/>
              <a:t>hours-days </a:t>
            </a:r>
          </a:p>
          <a:p>
            <a:pPr algn="ctr"/>
            <a:r>
              <a:rPr lang="en-US" sz="1400" dirty="0" smtClean="0"/>
              <a:t>weeks-months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71678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ln w="5080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Пятна </a:t>
            </a:r>
            <a:r>
              <a:rPr lang="ru-RU" sz="3600" dirty="0" err="1" smtClean="0">
                <a:ln w="5080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Лярше</a:t>
            </a:r>
            <a:r>
              <a:rPr lang="ru-RU" sz="3600" dirty="0" smtClean="0">
                <a:ln w="5080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– </a:t>
            </a:r>
            <a:r>
              <a:rPr lang="ru-RU" sz="3600" dirty="0" err="1" smtClean="0">
                <a:ln w="5080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drying</a:t>
            </a:r>
            <a:r>
              <a:rPr lang="ru-RU" sz="3600" dirty="0" smtClean="0">
                <a:ln w="5080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3600" dirty="0" err="1" smtClean="0">
                <a:ln w="5080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up</a:t>
            </a:r>
            <a:r>
              <a:rPr lang="en-US" sz="3600" dirty="0" smtClean="0">
                <a:ln w="5080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of the sclera and cornea</a:t>
            </a:r>
            <a:endParaRPr lang="ru-RU" sz="3600" dirty="0">
              <a:ln w="50800"/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4" descr="E:\IMG_09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6000" contrast="12000"/>
          </a:blip>
          <a:srcRect l="29233" t="31186" r="25945" b="27234"/>
          <a:stretch>
            <a:fillRect/>
          </a:stretch>
        </p:blipFill>
        <p:spPr>
          <a:xfrm>
            <a:off x="1785938" y="2279650"/>
            <a:ext cx="5572125" cy="387667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ln w="1905"/>
                <a:solidFill>
                  <a:srgbClr val="FFFF00"/>
                </a:solidFill>
                <a:effectLst>
                  <a:glow rad="101600">
                    <a:srgbClr val="C00000">
                      <a:alpha val="6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RIGOR MORTIS </a:t>
            </a:r>
            <a:br>
              <a:rPr lang="en-US" sz="3200" dirty="0" smtClean="0">
                <a:ln w="1905"/>
                <a:solidFill>
                  <a:srgbClr val="FFFF00"/>
                </a:solidFill>
                <a:effectLst>
                  <a:glow rad="101600">
                    <a:srgbClr val="C00000">
                      <a:alpha val="6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200" dirty="0" smtClean="0">
                <a:ln w="1905"/>
                <a:solidFill>
                  <a:srgbClr val="FFFF00"/>
                </a:solidFill>
                <a:effectLst>
                  <a:glow rad="101600">
                    <a:srgbClr val="C00000">
                      <a:alpha val="6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(aka cadaveric rigidity)</a:t>
            </a:r>
            <a:endParaRPr lang="ru-RU" sz="3200" dirty="0">
              <a:ln w="1905"/>
              <a:solidFill>
                <a:srgbClr val="FFFF00"/>
              </a:solidFill>
              <a:effectLst>
                <a:glow rad="101600">
                  <a:srgbClr val="C00000">
                    <a:alpha val="60000"/>
                  </a:srgbClr>
                </a:glow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0" y="1285875"/>
            <a:ext cx="9144000" cy="5572125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en-US" sz="1800" b="1" dirty="0" smtClean="0">
              <a:solidFill>
                <a:srgbClr val="FFFF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19125" y="1493824"/>
            <a:ext cx="8143900" cy="5357826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548640" indent="-41148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en-US" sz="2000" b="1" dirty="0">
                <a:ln w="50800"/>
                <a:solidFill>
                  <a:srgbClr val="FFFF00"/>
                </a:solidFill>
                <a:latin typeface="+mn-lt"/>
              </a:rPr>
              <a:t>This is a stage of </a:t>
            </a:r>
            <a:r>
              <a:rPr lang="en-US" sz="2400" b="1" dirty="0">
                <a:ln w="5080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n-lt"/>
              </a:rPr>
              <a:t>stiffening of muscles </a:t>
            </a:r>
            <a:r>
              <a:rPr lang="en-US" sz="2000" b="1" dirty="0">
                <a:ln w="50800"/>
                <a:solidFill>
                  <a:srgbClr val="FFFF00"/>
                </a:solidFill>
                <a:latin typeface="+mn-lt"/>
              </a:rPr>
              <a:t>with shortening of the fibers.</a:t>
            </a:r>
          </a:p>
          <a:p>
            <a:pPr marL="548640" indent="-41148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None/>
              <a:defRPr/>
            </a:pPr>
            <a:r>
              <a:rPr lang="en-US" sz="2400" b="1" dirty="0">
                <a:ln w="50800"/>
                <a:solidFill>
                  <a:srgbClr val="FFFF00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latin typeface="+mn-lt"/>
              </a:rPr>
              <a:t>Mechanism :</a:t>
            </a:r>
          </a:p>
          <a:p>
            <a:pPr marL="548640" indent="-41148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en-US" sz="2000" b="1" dirty="0">
                <a:ln w="50800"/>
                <a:solidFill>
                  <a:srgbClr val="FFFF00"/>
                </a:solidFill>
                <a:latin typeface="+mn-lt"/>
              </a:rPr>
              <a:t>When the ATP is </a:t>
            </a:r>
            <a:r>
              <a:rPr lang="en-US" sz="2400" b="1" dirty="0">
                <a:ln w="5080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n-lt"/>
              </a:rPr>
              <a:t>reduced</a:t>
            </a:r>
            <a:r>
              <a:rPr lang="en-US" sz="2000" b="1" dirty="0">
                <a:ln w="50800"/>
                <a:solidFill>
                  <a:srgbClr val="FFFF00"/>
                </a:solidFill>
                <a:latin typeface="+mn-lt"/>
              </a:rPr>
              <a:t> to 85% of the normal, the overlapping portions of myosin and </a:t>
            </a:r>
            <a:r>
              <a:rPr lang="en-US" sz="2000" b="1" dirty="0" err="1">
                <a:ln w="50800"/>
                <a:solidFill>
                  <a:srgbClr val="FFFF00"/>
                </a:solidFill>
                <a:latin typeface="+mn-lt"/>
              </a:rPr>
              <a:t>actin</a:t>
            </a:r>
            <a:r>
              <a:rPr lang="en-US" sz="2000" b="1" dirty="0">
                <a:ln w="50800"/>
                <a:solidFill>
                  <a:srgbClr val="FFFF00"/>
                </a:solidFill>
                <a:latin typeface="+mn-lt"/>
              </a:rPr>
              <a:t> filaments combine as rigid links of </a:t>
            </a:r>
            <a:r>
              <a:rPr lang="en-US" sz="2000" b="1" dirty="0" err="1">
                <a:ln w="50800"/>
                <a:solidFill>
                  <a:srgbClr val="FFFF00"/>
                </a:solidFill>
                <a:latin typeface="+mn-lt"/>
              </a:rPr>
              <a:t>actomyosin</a:t>
            </a:r>
            <a:r>
              <a:rPr lang="en-US" sz="2000" b="1" dirty="0">
                <a:ln w="50800"/>
                <a:solidFill>
                  <a:srgbClr val="FFFF00"/>
                </a:solidFill>
                <a:latin typeface="+mn-lt"/>
              </a:rPr>
              <a:t> which is viscous and inextensible and causes hardness and rigidity of muscle rigor.</a:t>
            </a:r>
          </a:p>
          <a:p>
            <a:pPr marL="548640" indent="-41148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en-US" sz="2000" b="1" dirty="0">
                <a:ln w="50800"/>
                <a:solidFill>
                  <a:srgbClr val="FFFF00"/>
                </a:solidFill>
                <a:latin typeface="+mn-lt"/>
              </a:rPr>
              <a:t>Rigor persists until decomposition of the proteins of the muscle </a:t>
            </a:r>
            <a:r>
              <a:rPr lang="en-US" sz="2000" b="1" dirty="0" err="1">
                <a:ln w="50800"/>
                <a:solidFill>
                  <a:srgbClr val="FFFF00"/>
                </a:solidFill>
                <a:latin typeface="+mn-lt"/>
              </a:rPr>
              <a:t>fibres</a:t>
            </a:r>
            <a:r>
              <a:rPr lang="en-US" sz="2000" b="1" dirty="0">
                <a:ln w="50800"/>
                <a:solidFill>
                  <a:srgbClr val="FFFF00"/>
                </a:solidFill>
                <a:latin typeface="+mn-lt"/>
              </a:rPr>
              <a:t> makes them incapable of any further contraction.</a:t>
            </a:r>
          </a:p>
          <a:p>
            <a:pPr marL="548640" indent="-41148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None/>
              <a:defRPr/>
            </a:pPr>
            <a:r>
              <a:rPr lang="en-US" sz="2400" b="1" dirty="0">
                <a:ln w="5080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+mn-lt"/>
              </a:rPr>
              <a:t>The order of appearance of Rigor mortis</a:t>
            </a:r>
          </a:p>
          <a:p>
            <a:pPr marL="548640" indent="-41148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en-US" sz="2000" b="1" dirty="0">
                <a:ln w="50800"/>
                <a:solidFill>
                  <a:srgbClr val="FFFF00"/>
                </a:solidFill>
                <a:latin typeface="+mn-lt"/>
              </a:rPr>
              <a:t>All muscles of the body, both voluntary and involuntary are affected.</a:t>
            </a:r>
          </a:p>
          <a:p>
            <a:pPr marL="548640" indent="-41148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en-US" sz="2000" b="1" dirty="0">
                <a:ln w="50800"/>
                <a:solidFill>
                  <a:srgbClr val="FFFF00"/>
                </a:solidFill>
                <a:latin typeface="+mn-lt"/>
              </a:rPr>
              <a:t>It first appears in </a:t>
            </a:r>
            <a:r>
              <a:rPr lang="en-US" sz="2400" b="1" dirty="0">
                <a:ln w="5080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n-lt"/>
              </a:rPr>
              <a:t>involuntary muscles, </a:t>
            </a:r>
            <a:r>
              <a:rPr lang="en-US" sz="2000" b="1" dirty="0">
                <a:ln w="50800"/>
                <a:solidFill>
                  <a:srgbClr val="FFFF00"/>
                </a:solidFill>
                <a:latin typeface="+mn-lt"/>
              </a:rPr>
              <a:t>the myocardium becomes rigid in </a:t>
            </a:r>
            <a:r>
              <a:rPr lang="en-US" sz="2400" b="1" dirty="0">
                <a:ln w="5080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n-lt"/>
              </a:rPr>
              <a:t>an hour.</a:t>
            </a:r>
          </a:p>
          <a:p>
            <a:pPr marL="548640" indent="-41148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en-US" sz="2000" b="1" dirty="0">
                <a:ln w="50800"/>
                <a:solidFill>
                  <a:srgbClr val="FFFF00"/>
                </a:solidFill>
                <a:latin typeface="+mn-lt"/>
              </a:rPr>
              <a:t>It begins in </a:t>
            </a:r>
            <a:r>
              <a:rPr lang="en-US" sz="2400" b="1" dirty="0">
                <a:ln w="5080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n-lt"/>
              </a:rPr>
              <a:t>eyelids, </a:t>
            </a:r>
            <a:r>
              <a:rPr lang="en-US" sz="2000" b="1" dirty="0">
                <a:ln w="50800"/>
                <a:solidFill>
                  <a:srgbClr val="FFFF00"/>
                </a:solidFill>
                <a:latin typeface="+mn-lt"/>
              </a:rPr>
              <a:t>neck and lower jaw and passes upwards to muscles of the face and downwards to muscles of the chest, upper limbs, abdomen, lower limbs.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8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RIGOR MORTIS </a:t>
            </a:r>
            <a:endParaRPr lang="ru-RU" sz="4800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0" y="1500188"/>
            <a:ext cx="9144000" cy="5357812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smtClean="0">
                <a:solidFill>
                  <a:srgbClr val="FFFF00"/>
                </a:solidFill>
              </a:rPr>
              <a:t> </a:t>
            </a:r>
            <a:endParaRPr lang="en-US" sz="1800" b="1" smtClean="0">
              <a:solidFill>
                <a:srgbClr val="FFFF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71472" y="1428736"/>
            <a:ext cx="8001056" cy="542926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548640" indent="-41148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None/>
              <a:defRPr/>
            </a:pPr>
            <a:r>
              <a:rPr lang="en-US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26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Time of Onset</a:t>
            </a:r>
            <a:endParaRPr lang="en-US" sz="2600" b="1" dirty="0">
              <a:solidFill>
                <a:srgbClr val="FFFF00"/>
              </a:solidFill>
              <a:latin typeface="+mn-lt"/>
            </a:endParaRPr>
          </a:p>
          <a:p>
            <a:pPr marL="548640" indent="-41148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en-US" sz="2400" b="1" dirty="0">
                <a:solidFill>
                  <a:srgbClr val="FFFF00"/>
                </a:solidFill>
                <a:latin typeface="+mn-lt"/>
              </a:rPr>
              <a:t>In India, </a:t>
            </a:r>
            <a:r>
              <a:rPr lang="en-US" sz="2400" dirty="0">
                <a:solidFill>
                  <a:srgbClr val="FFFF00"/>
                </a:solidFill>
                <a:latin typeface="+mn-lt"/>
              </a:rPr>
              <a:t>it </a:t>
            </a:r>
            <a:r>
              <a:rPr lang="en-US" sz="2400" b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lt"/>
              </a:rPr>
              <a:t>begins one to 2 hours </a:t>
            </a:r>
            <a:r>
              <a:rPr lang="en-US" sz="2400" dirty="0">
                <a:solidFill>
                  <a:srgbClr val="FFFF00"/>
                </a:solidFill>
                <a:latin typeface="+mn-lt"/>
              </a:rPr>
              <a:t>after death and takes further</a:t>
            </a:r>
            <a:br>
              <a:rPr lang="en-US" sz="2400" dirty="0">
                <a:solidFill>
                  <a:srgbClr val="FFFF00"/>
                </a:solidFill>
                <a:latin typeface="+mn-lt"/>
              </a:rPr>
            </a:br>
            <a:r>
              <a:rPr lang="en-US" sz="2400" dirty="0">
                <a:solidFill>
                  <a:srgbClr val="FFFF00"/>
                </a:solidFill>
                <a:latin typeface="+mn-lt"/>
              </a:rPr>
              <a:t>one to 2 hours to develop.</a:t>
            </a:r>
          </a:p>
          <a:p>
            <a:pPr marL="548640" indent="-41148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en-US" sz="2400" dirty="0">
                <a:solidFill>
                  <a:srgbClr val="FFFF00"/>
                </a:solidFill>
                <a:latin typeface="+mn-lt"/>
              </a:rPr>
              <a:t>In temperate countries, it begins in 3 to 6 hours and takes further</a:t>
            </a:r>
            <a:br>
              <a:rPr lang="en-US" sz="2400" dirty="0">
                <a:solidFill>
                  <a:srgbClr val="FFFF00"/>
                </a:solidFill>
                <a:latin typeface="+mn-lt"/>
              </a:rPr>
            </a:br>
            <a:r>
              <a:rPr lang="en-US" sz="2400" dirty="0">
                <a:solidFill>
                  <a:srgbClr val="FFFF00"/>
                </a:solidFill>
                <a:latin typeface="+mn-lt"/>
              </a:rPr>
              <a:t>2 to 3 hours to develop.</a:t>
            </a:r>
          </a:p>
          <a:p>
            <a:pPr marL="548640" indent="-41148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None/>
              <a:defRPr/>
            </a:pPr>
            <a:r>
              <a:rPr lang="en-US" sz="26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Duration of Rigor Mortis</a:t>
            </a:r>
          </a:p>
          <a:p>
            <a:pPr marL="548640" indent="-41148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en-US" sz="2400" dirty="0">
                <a:solidFill>
                  <a:srgbClr val="FFFF00"/>
                </a:solidFill>
                <a:latin typeface="+mn-lt"/>
              </a:rPr>
              <a:t>In India, usually it lasts </a:t>
            </a:r>
            <a:r>
              <a:rPr lang="en-US" sz="2400" b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lt"/>
              </a:rPr>
              <a:t>24 to 48 hours </a:t>
            </a:r>
            <a:r>
              <a:rPr lang="en-US" sz="2400" dirty="0">
                <a:solidFill>
                  <a:srgbClr val="FFFF00"/>
                </a:solidFill>
                <a:latin typeface="+mn-lt"/>
              </a:rPr>
              <a:t>in</a:t>
            </a:r>
            <a:r>
              <a:rPr lang="en-US" sz="2400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lt"/>
              </a:rPr>
              <a:t> </a:t>
            </a:r>
            <a:r>
              <a:rPr lang="en-US" sz="2400" b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lt"/>
              </a:rPr>
              <a:t>winter </a:t>
            </a:r>
            <a:r>
              <a:rPr lang="en-US" sz="2400" dirty="0">
                <a:solidFill>
                  <a:srgbClr val="FFFF00"/>
                </a:solidFill>
                <a:latin typeface="+mn-lt"/>
              </a:rPr>
              <a:t>and </a:t>
            </a:r>
            <a:r>
              <a:rPr lang="en-US" sz="2400" b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lt"/>
              </a:rPr>
              <a:t>18 to 36 hours </a:t>
            </a:r>
            <a:r>
              <a:rPr lang="en-US" sz="2400" dirty="0">
                <a:solidFill>
                  <a:srgbClr val="FFFF00"/>
                </a:solidFill>
                <a:latin typeface="+mn-lt"/>
              </a:rPr>
              <a:t>in </a:t>
            </a:r>
            <a:r>
              <a:rPr lang="en-US" sz="2400" b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lt"/>
              </a:rPr>
              <a:t>summer</a:t>
            </a:r>
            <a:endParaRPr lang="en-US" sz="2400" dirty="0"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+mn-lt"/>
            </a:endParaRPr>
          </a:p>
          <a:p>
            <a:pPr marL="548640" indent="-41148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en-US" sz="2400" dirty="0">
                <a:solidFill>
                  <a:srgbClr val="FFFF00"/>
                </a:solidFill>
                <a:latin typeface="+mn-lt"/>
              </a:rPr>
              <a:t>It lasts for 2 to 3 days in temperate regions.</a:t>
            </a:r>
          </a:p>
          <a:p>
            <a:pPr marL="548640" indent="-41148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None/>
              <a:defRPr/>
            </a:pPr>
            <a:r>
              <a:rPr lang="en-US" sz="26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Conditions altering the Onset and Duration</a:t>
            </a:r>
          </a:p>
          <a:p>
            <a:pPr marL="548640" indent="-41148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en-US" sz="2400" dirty="0">
                <a:solidFill>
                  <a:srgbClr val="FFFF00"/>
                </a:solidFill>
                <a:latin typeface="+mn-lt"/>
              </a:rPr>
              <a:t>In death from diseases causing great exhaustion and wasting e.g. cholera, typhoid, tuberculosis, cancer etc. and in violent death as cut-throat, fire-arm, electrocution, heat stroke, the onset of rigor is </a:t>
            </a:r>
            <a:r>
              <a:rPr lang="en-US" sz="2400" b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lt"/>
              </a:rPr>
              <a:t>early</a:t>
            </a:r>
            <a:r>
              <a:rPr lang="en-US" sz="24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+mn-lt"/>
              </a:rPr>
              <a:t>and duration is </a:t>
            </a:r>
            <a:r>
              <a:rPr lang="en-US" sz="2400" b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lt"/>
              </a:rPr>
              <a:t>short.</a:t>
            </a:r>
            <a:endParaRPr lang="en-US" sz="2400" dirty="0"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+mn-lt"/>
            </a:endParaRPr>
          </a:p>
          <a:p>
            <a:pPr marL="548640" indent="-41148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en-US" sz="2400" dirty="0">
                <a:solidFill>
                  <a:srgbClr val="FFFF00"/>
                </a:solidFill>
                <a:latin typeface="+mn-lt"/>
              </a:rPr>
              <a:t>In poisoning due to </a:t>
            </a:r>
            <a:r>
              <a:rPr lang="en-US" sz="2400" b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lt"/>
              </a:rPr>
              <a:t>Arsenic, </a:t>
            </a:r>
            <a:r>
              <a:rPr lang="en-US" sz="2400" b="1" dirty="0" err="1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lt"/>
              </a:rPr>
              <a:t>Datura</a:t>
            </a:r>
            <a:r>
              <a:rPr lang="en-US" sz="2400" b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lt"/>
              </a:rPr>
              <a:t>, Strychnine</a:t>
            </a:r>
            <a:r>
              <a:rPr lang="en-US" sz="24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+mn-lt"/>
              </a:rPr>
              <a:t>and </a:t>
            </a:r>
            <a:r>
              <a:rPr lang="en-US" sz="2400" b="1" dirty="0" err="1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lt"/>
              </a:rPr>
              <a:t>Endrin</a:t>
            </a:r>
            <a:r>
              <a:rPr lang="en-US" sz="24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+mn-lt"/>
              </a:rPr>
              <a:t>the duration is  </a:t>
            </a:r>
            <a:r>
              <a:rPr lang="en-US" sz="2400" b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lt"/>
              </a:rPr>
              <a:t>longer.</a:t>
            </a:r>
            <a:endParaRPr lang="ru-RU" sz="2400" b="1" dirty="0"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+mn-lt"/>
            </a:endParaRPr>
          </a:p>
          <a:p>
            <a:pPr marL="548640" indent="-41148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endParaRPr lang="ru-RU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6" name="Арка 5"/>
          <p:cNvSpPr/>
          <p:nvPr/>
        </p:nvSpPr>
        <p:spPr>
          <a:xfrm>
            <a:off x="1857375" y="214313"/>
            <a:ext cx="5429250" cy="571500"/>
          </a:xfrm>
          <a:prstGeom prst="blockArc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Late</a:t>
            </a:r>
            <a:r>
              <a:rPr lang="ru-RU" sz="3600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postmortem changes</a:t>
            </a:r>
            <a:r>
              <a:rPr lang="ru-RU" sz="3600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r>
              <a:rPr lang="en-US" sz="3600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u="sng" dirty="0" err="1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putrefaction</a:t>
            </a:r>
            <a:endParaRPr lang="ru-RU" sz="4000" u="sng" dirty="0">
              <a:ln w="11430"/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idx="1"/>
          </p:nvPr>
        </p:nvSpPr>
        <p:spPr>
          <a:xfrm>
            <a:off x="928662" y="928670"/>
            <a:ext cx="7429552" cy="1200329"/>
          </a:xfrm>
          <a:ln w="38100">
            <a:solidFill>
              <a:srgbClr val="0070C0"/>
            </a:solidFill>
          </a:ln>
        </p:spPr>
        <p:txBody>
          <a:bodyPr anchor="ctr">
            <a:sp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tabLst>
                <a:tab pos="533400" algn="l"/>
              </a:tabLst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glow rad="101600">
                    <a:schemeClr val="accent5">
                      <a:lumMod val="50000"/>
                      <a:alpha val="60000"/>
                    </a:schemeClr>
                  </a:glow>
                </a:effectLst>
              </a:rPr>
              <a:t>Putrefaction</a:t>
            </a:r>
            <a:r>
              <a:rPr lang="en-US" sz="2000" dirty="0">
                <a:solidFill>
                  <a:srgbClr val="FFFF00"/>
                </a:solidFill>
              </a:rPr>
              <a:t> is the final stage following death, </a:t>
            </a:r>
            <a:r>
              <a:rPr lang="en-US" sz="2000" dirty="0" smtClean="0">
                <a:solidFill>
                  <a:srgbClr val="FFFF00"/>
                </a:solidFill>
              </a:rPr>
              <a:t>produced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tabLst>
                <a:tab pos="533400" algn="l"/>
              </a:tabLst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mainly </a:t>
            </a:r>
            <a:r>
              <a:rPr lang="en-US" sz="2000" dirty="0">
                <a:solidFill>
                  <a:srgbClr val="FFFF00"/>
                </a:solidFill>
              </a:rPr>
              <a:t>by the action of bacterial enzymes, mostly </a:t>
            </a:r>
            <a:r>
              <a:rPr lang="en-US" sz="2000" dirty="0" smtClean="0">
                <a:solidFill>
                  <a:srgbClr val="FFFF00"/>
                </a:solidFill>
              </a:rPr>
              <a:t>anaerobic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tabLst>
                <a:tab pos="533400" algn="l"/>
              </a:tabLst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organisms </a:t>
            </a:r>
            <a:r>
              <a:rPr lang="en-US" sz="2000" dirty="0">
                <a:solidFill>
                  <a:srgbClr val="FFFF00"/>
                </a:solidFill>
              </a:rPr>
              <a:t>derived from the bowel.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15" name="Picture 4" descr="Начинающееся гниение"/>
          <p:cNvPicPr>
            <a:picLocks noChangeAspect="1" noChangeArrowheads="1"/>
          </p:cNvPicPr>
          <p:nvPr/>
        </p:nvPicPr>
        <p:blipFill>
          <a:blip r:embed="rId2" cstate="print">
            <a:lum bright="18000" contrast="18000"/>
          </a:blip>
          <a:srcRect l="18684" t="16609" r="16956" b="39101"/>
          <a:stretch>
            <a:fillRect/>
          </a:stretch>
        </p:blipFill>
        <p:spPr bwMode="auto">
          <a:xfrm>
            <a:off x="142875" y="3959225"/>
            <a:ext cx="5616575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285750" y="2214563"/>
            <a:ext cx="4356100" cy="1600200"/>
          </a:xfrm>
          <a:prstGeom prst="rect">
            <a:avLst/>
          </a:prstGeom>
          <a:solidFill>
            <a:srgbClr val="00B050">
              <a:alpha val="67058"/>
            </a:srgbClr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FFFF00"/>
                </a:solidFill>
                <a:latin typeface="Book Antiqua" pitchFamily="18" charset="0"/>
              </a:rPr>
              <a:t>Factors accelerating putrefaction are:</a:t>
            </a:r>
            <a:endParaRPr lang="ru-RU" sz="2000">
              <a:solidFill>
                <a:srgbClr val="FFFF00"/>
              </a:solidFill>
              <a:latin typeface="Times New Roman" pitchFamily="18" charset="0"/>
            </a:endParaRPr>
          </a:p>
          <a:p>
            <a:r>
              <a:rPr lang="en-US" sz="2000">
                <a:solidFill>
                  <a:srgbClr val="FFFF00"/>
                </a:solidFill>
                <a:latin typeface="Book Antiqua" pitchFamily="18" charset="0"/>
              </a:rPr>
              <a:t>• Septicemia  • Asphyxia</a:t>
            </a:r>
          </a:p>
          <a:p>
            <a:r>
              <a:rPr lang="en-US" sz="2000">
                <a:solidFill>
                  <a:srgbClr val="FFFF00"/>
                </a:solidFill>
                <a:latin typeface="Book Antiqua" pitchFamily="18" charset="0"/>
              </a:rPr>
              <a:t>• Generalised Inflammatory disease</a:t>
            </a:r>
          </a:p>
          <a:p>
            <a:r>
              <a:rPr lang="en-US" sz="2000">
                <a:solidFill>
                  <a:srgbClr val="FFFF00"/>
                </a:solidFill>
                <a:latin typeface="Book Antiqua" pitchFamily="18" charset="0"/>
              </a:rPr>
              <a:t>• Anasarca     • Peritonitis</a:t>
            </a:r>
          </a:p>
          <a:p>
            <a:endParaRPr lang="en-US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4714875" y="2214563"/>
            <a:ext cx="4429125" cy="1631950"/>
          </a:xfrm>
          <a:prstGeom prst="rect">
            <a:avLst/>
          </a:prstGeom>
          <a:solidFill>
            <a:srgbClr val="FF3399">
              <a:alpha val="47058"/>
            </a:srgbClr>
          </a:solidFill>
          <a:ln w="57150">
            <a:solidFill>
              <a:srgbClr val="FF33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FFFF00"/>
                </a:solidFill>
                <a:latin typeface="Book Antiqua" pitchFamily="18" charset="0"/>
              </a:rPr>
              <a:t>Factors that </a:t>
            </a:r>
            <a:r>
              <a:rPr lang="en-US" sz="2000" b="1">
                <a:solidFill>
                  <a:srgbClr val="FFFF00"/>
                </a:solidFill>
                <a:latin typeface="Book Antiqua" pitchFamily="18" charset="0"/>
              </a:rPr>
              <a:t>delay </a:t>
            </a:r>
            <a:r>
              <a:rPr lang="en-US" sz="2000">
                <a:solidFill>
                  <a:srgbClr val="FFFF00"/>
                </a:solidFill>
                <a:latin typeface="Book Antiqua" pitchFamily="18" charset="0"/>
              </a:rPr>
              <a:t>putrefaction are :</a:t>
            </a:r>
            <a:endParaRPr lang="ru-RU" sz="2000">
              <a:solidFill>
                <a:srgbClr val="FFFF00"/>
              </a:solidFill>
              <a:latin typeface="Times New Roman" pitchFamily="18" charset="0"/>
            </a:endParaRPr>
          </a:p>
          <a:p>
            <a:r>
              <a:rPr lang="en-US" sz="2000">
                <a:solidFill>
                  <a:srgbClr val="FFFF00"/>
                </a:solidFill>
                <a:latin typeface="Book Antiqua" pitchFamily="18" charset="0"/>
              </a:rPr>
              <a:t>• Wasting diseases</a:t>
            </a:r>
            <a:endParaRPr lang="ru-RU" sz="2000">
              <a:solidFill>
                <a:srgbClr val="FFFF00"/>
              </a:solidFill>
              <a:latin typeface="Times New Roman" pitchFamily="18" charset="0"/>
            </a:endParaRPr>
          </a:p>
          <a:p>
            <a:r>
              <a:rPr lang="en-US" sz="2000">
                <a:solidFill>
                  <a:srgbClr val="FFFF00"/>
                </a:solidFill>
                <a:latin typeface="Book Antiqua" pitchFamily="18" charset="0"/>
              </a:rPr>
              <a:t>• Anemia</a:t>
            </a:r>
            <a:endParaRPr lang="ru-RU" sz="2000">
              <a:solidFill>
                <a:srgbClr val="FFFF00"/>
              </a:solidFill>
              <a:latin typeface="Times New Roman" pitchFamily="18" charset="0"/>
            </a:endParaRPr>
          </a:p>
          <a:p>
            <a:r>
              <a:rPr lang="en-US" sz="2000">
                <a:solidFill>
                  <a:srgbClr val="FFFF00"/>
                </a:solidFill>
                <a:latin typeface="Book Antiqua" pitchFamily="18" charset="0"/>
              </a:rPr>
              <a:t>• Poisoning by Arsenic, Carbolic acid, Zinc chloride &amp; Strychnine</a:t>
            </a:r>
            <a:endParaRPr lang="ru-RU" sz="20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6011863" y="4437063"/>
            <a:ext cx="2952750" cy="1200329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FF00"/>
                </a:solidFill>
                <a:latin typeface="Book Antiqua" pitchFamily="18" charset="0"/>
              </a:rPr>
              <a:t>The chief destructive bacterial agent is CI. welchii.</a:t>
            </a:r>
            <a:endParaRPr lang="ru-RU" sz="240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74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>
                <a:ln/>
                <a:solidFill>
                  <a:schemeClr val="accent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Late</a:t>
            </a:r>
            <a:r>
              <a:rPr lang="ru-RU" sz="4400" dirty="0" smtClean="0">
                <a:ln/>
                <a:solidFill>
                  <a:schemeClr val="accent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400" dirty="0" smtClean="0">
                <a:ln/>
                <a:solidFill>
                  <a:schemeClr val="accent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postmortem changes</a:t>
            </a:r>
            <a:r>
              <a:rPr lang="ru-RU" sz="4400" dirty="0" smtClean="0">
                <a:ln/>
                <a:solidFill>
                  <a:schemeClr val="accent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:</a:t>
            </a:r>
            <a:br>
              <a:rPr lang="ru-RU" sz="4400" dirty="0" smtClean="0">
                <a:ln/>
                <a:solidFill>
                  <a:schemeClr val="accent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dirty="0" err="1" smtClean="0">
                <a:ln/>
                <a:solidFill>
                  <a:schemeClr val="accent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putrefaction</a:t>
            </a:r>
            <a:endParaRPr lang="ru-RU" dirty="0">
              <a:ln/>
              <a:solidFill>
                <a:schemeClr val="accent3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4" descr="D:\andrey\разное\гниение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2000" contrast="12000"/>
          </a:blip>
          <a:srcRect t="27679"/>
          <a:stretch>
            <a:fillRect/>
          </a:stretch>
        </p:blipFill>
        <p:spPr>
          <a:xfrm>
            <a:off x="214313" y="1714500"/>
            <a:ext cx="5005387" cy="2714625"/>
          </a:xfrm>
        </p:spPr>
      </p:pic>
      <p:pic>
        <p:nvPicPr>
          <p:cNvPr id="5" name="Picture 5" descr="D:\andrey\разное\гниение5.JPG"/>
          <p:cNvPicPr>
            <a:picLocks noChangeAspect="1" noChangeArrowheads="1"/>
          </p:cNvPicPr>
          <p:nvPr/>
        </p:nvPicPr>
        <p:blipFill>
          <a:blip r:embed="rId3" cstate="print">
            <a:lum bright="12000" contrast="12000"/>
          </a:blip>
          <a:srcRect t="27679"/>
          <a:stretch>
            <a:fillRect/>
          </a:stretch>
        </p:blipFill>
        <p:spPr bwMode="auto">
          <a:xfrm>
            <a:off x="3857625" y="3929063"/>
            <a:ext cx="4876800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ln w="50800"/>
                <a:solidFill>
                  <a:srgbClr val="FFFF00"/>
                </a:solidFill>
                <a:effectLst>
                  <a:glow rad="101600">
                    <a:srgbClr val="037D03">
                      <a:alpha val="60000"/>
                    </a:srgbClr>
                  </a:glow>
                </a:effectLst>
              </a:rPr>
              <a:t>Late</a:t>
            </a:r>
            <a:r>
              <a:rPr lang="ru-RU" sz="3600" dirty="0" smtClean="0">
                <a:ln w="50800"/>
                <a:solidFill>
                  <a:srgbClr val="FFFF00"/>
                </a:solidFill>
                <a:effectLst>
                  <a:glow rad="101600">
                    <a:srgbClr val="037D03">
                      <a:alpha val="60000"/>
                    </a:srgbClr>
                  </a:glow>
                </a:effectLst>
              </a:rPr>
              <a:t> </a:t>
            </a:r>
            <a:r>
              <a:rPr lang="en-US" sz="3600" dirty="0" smtClean="0">
                <a:ln w="50800"/>
                <a:solidFill>
                  <a:srgbClr val="FFFF00"/>
                </a:solidFill>
                <a:effectLst>
                  <a:glow rad="101600">
                    <a:srgbClr val="037D03">
                      <a:alpha val="60000"/>
                    </a:srgbClr>
                  </a:glow>
                </a:effectLst>
              </a:rPr>
              <a:t>postmortem changes</a:t>
            </a:r>
            <a:r>
              <a:rPr lang="ru-RU" sz="3600" dirty="0" smtClean="0">
                <a:ln w="50800"/>
                <a:solidFill>
                  <a:srgbClr val="FFFF00"/>
                </a:solidFill>
                <a:effectLst>
                  <a:glow rad="101600">
                    <a:srgbClr val="037D03">
                      <a:alpha val="60000"/>
                    </a:srgbClr>
                  </a:glow>
                </a:effectLst>
              </a:rPr>
              <a:t>:</a:t>
            </a:r>
            <a:r>
              <a:rPr lang="en-US" sz="3600" dirty="0" smtClean="0">
                <a:ln w="50800"/>
                <a:solidFill>
                  <a:srgbClr val="FFFF00"/>
                </a:solidFill>
                <a:effectLst>
                  <a:glow rad="101600">
                    <a:srgbClr val="037D03">
                      <a:alpha val="60000"/>
                    </a:srgbClr>
                  </a:glow>
                </a:effectLst>
              </a:rPr>
              <a:t> </a:t>
            </a:r>
            <a:r>
              <a:rPr lang="ru-RU" sz="4000" u="sng" dirty="0" err="1" smtClean="0">
                <a:ln w="50800"/>
                <a:solidFill>
                  <a:srgbClr val="FFFF00"/>
                </a:solidFill>
                <a:effectLst>
                  <a:glow rad="101600">
                    <a:srgbClr val="037D03">
                      <a:alpha val="60000"/>
                    </a:srgbClr>
                  </a:glow>
                  <a:reflection blurRad="6350" stA="55000" endA="50" endPos="85000" dist="60007" dir="5400000" sy="-100000" algn="bl" rotWithShape="0"/>
                </a:effectLst>
              </a:rPr>
              <a:t>putrefaction</a:t>
            </a:r>
            <a:endParaRPr lang="ru-RU" sz="4000" dirty="0">
              <a:ln w="50800"/>
              <a:solidFill>
                <a:srgbClr val="FFFF00"/>
              </a:solidFill>
              <a:effectLst>
                <a:glow rad="101600">
                  <a:srgbClr val="037D03">
                    <a:alpha val="60000"/>
                  </a:srgbClr>
                </a:glow>
                <a:reflection blurRad="6350" stA="55000" endA="50" endPos="85000" dist="60007" dir="5400000" sy="-100000" algn="bl" rotWithShape="0"/>
              </a:effectLst>
            </a:endParaRPr>
          </a:p>
        </p:txBody>
      </p:sp>
      <p:pic>
        <p:nvPicPr>
          <p:cNvPr id="4" name="Picture 4" descr="гниение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6000" contrast="6000"/>
          </a:blip>
          <a:srcRect/>
          <a:stretch>
            <a:fillRect/>
          </a:stretch>
        </p:blipFill>
        <p:spPr>
          <a:xfrm>
            <a:off x="357188" y="1785938"/>
            <a:ext cx="4643437" cy="3482975"/>
          </a:xfrm>
        </p:spPr>
      </p:pic>
      <p:pic>
        <p:nvPicPr>
          <p:cNvPr id="5" name="Picture 5" descr="гниение 3"/>
          <p:cNvPicPr>
            <a:picLocks noChangeAspect="1" noChangeArrowheads="1"/>
          </p:cNvPicPr>
          <p:nvPr/>
        </p:nvPicPr>
        <p:blipFill>
          <a:blip r:embed="rId3" cstate="print">
            <a:lum bright="12000" contrast="12000"/>
          </a:blip>
          <a:srcRect/>
          <a:stretch>
            <a:fillRect/>
          </a:stretch>
        </p:blipFill>
        <p:spPr bwMode="auto">
          <a:xfrm>
            <a:off x="4572000" y="3357563"/>
            <a:ext cx="4405313" cy="330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ln/>
                <a:solidFill>
                  <a:srgbClr val="FFFF00"/>
                </a:solidFill>
                <a:effectLst/>
              </a:rPr>
              <a:t>Late</a:t>
            </a:r>
            <a:r>
              <a:rPr lang="ru-RU" sz="3200" dirty="0" smtClean="0">
                <a:ln/>
                <a:solidFill>
                  <a:srgbClr val="FFFF00"/>
                </a:solidFill>
                <a:effectLst/>
              </a:rPr>
              <a:t> </a:t>
            </a:r>
            <a:r>
              <a:rPr lang="en-US" sz="3200" dirty="0" smtClean="0">
                <a:ln/>
                <a:solidFill>
                  <a:srgbClr val="FFFF00"/>
                </a:solidFill>
                <a:effectLst/>
              </a:rPr>
              <a:t>postmortem changes </a:t>
            </a:r>
            <a:r>
              <a:rPr lang="ru-RU" sz="3200" dirty="0" smtClean="0">
                <a:ln/>
                <a:solidFill>
                  <a:srgbClr val="FFFF00"/>
                </a:solidFill>
                <a:effectLst/>
              </a:rPr>
              <a:t>:</a:t>
            </a:r>
            <a:r>
              <a:rPr lang="en-US" sz="3200" dirty="0" smtClean="0">
                <a:ln/>
                <a:solidFill>
                  <a:srgbClr val="FFFF00"/>
                </a:solidFill>
                <a:effectLst/>
              </a:rPr>
              <a:t> </a:t>
            </a:r>
            <a:r>
              <a:rPr lang="en-US" sz="3200" u="sng" dirty="0" err="1" smtClean="0">
                <a:ln/>
                <a:solidFill>
                  <a:srgbClr val="FFFF00"/>
                </a:solidFill>
                <a:effectLst/>
              </a:rPr>
              <a:t>mumification</a:t>
            </a:r>
            <a:endParaRPr lang="ru-RU" sz="3200" u="sng" dirty="0">
              <a:ln/>
              <a:solidFill>
                <a:srgbClr val="FFFF00"/>
              </a:solidFill>
              <a:effectLst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idx="1"/>
          </p:nvPr>
        </p:nvSpPr>
        <p:spPr>
          <a:xfrm>
            <a:off x="500034" y="857250"/>
            <a:ext cx="8286808" cy="1138773"/>
          </a:xfrm>
        </p:spPr>
        <p:txBody>
          <a:bodyPr>
            <a:sp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Desiccation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dirty="0"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or, Dehydration or </a:t>
            </a:r>
            <a:r>
              <a:rPr lang="en-US" sz="2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drying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dirty="0"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and shrinkage of the cadaver occurs due to evaporation of water but the natural appearance and features of </a:t>
            </a:r>
            <a:r>
              <a:rPr lang="en-US" sz="2000" dirty="0" smtClean="0"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the body are preserved.</a:t>
            </a:r>
            <a:endParaRPr lang="ru-RU" sz="2000" dirty="0">
              <a:solidFill>
                <a:srgbClr val="FFFF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Picture 4" descr="скелетирование1"/>
          <p:cNvPicPr>
            <a:picLocks noChangeAspect="1" noChangeArrowheads="1"/>
          </p:cNvPicPr>
          <p:nvPr/>
        </p:nvPicPr>
        <p:blipFill>
          <a:blip r:embed="rId2" cstate="print">
            <a:lum bright="18000" contrast="18000"/>
          </a:blip>
          <a:srcRect t="13889" b="29167"/>
          <a:stretch>
            <a:fillRect/>
          </a:stretch>
        </p:blipFill>
        <p:spPr bwMode="auto">
          <a:xfrm>
            <a:off x="2428875" y="2071688"/>
            <a:ext cx="5999163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95536" y="4677166"/>
            <a:ext cx="3060452" cy="2031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523875" algn="l"/>
              </a:tabLst>
              <a:defRPr/>
            </a:pPr>
            <a:r>
              <a:rPr lang="en-US" b="1" u="sng" dirty="0"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</a:rPr>
              <a:t>Ideal conditions for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523875" algn="l"/>
              </a:tabLst>
              <a:defRPr/>
            </a:pPr>
            <a:r>
              <a:rPr lang="en-US" b="1" u="sng" dirty="0"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</a:rPr>
              <a:t>mummification are:</a:t>
            </a:r>
            <a:r>
              <a:rPr lang="en-US" b="1" dirty="0"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</a:rPr>
              <a:t/>
            </a:r>
            <a:br>
              <a:rPr lang="en-US" b="1" dirty="0"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</a:rPr>
            </a:br>
            <a:r>
              <a:rPr lang="en-US" b="1" dirty="0"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</a:rPr>
              <a:t>• Hot atmosphere.</a:t>
            </a:r>
            <a:endParaRPr lang="ru-RU" b="1" dirty="0">
              <a:solidFill>
                <a:srgbClr val="FFFF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523875" algn="l"/>
              </a:tabLst>
              <a:defRPr/>
            </a:pPr>
            <a:r>
              <a:rPr lang="en-US" b="1" dirty="0"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</a:rPr>
              <a:t>• Dry environment.</a:t>
            </a:r>
            <a:endParaRPr lang="ru-RU" b="1" dirty="0">
              <a:solidFill>
                <a:srgbClr val="FFFF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523875" algn="l"/>
              </a:tabLst>
              <a:defRPr/>
            </a:pPr>
            <a:r>
              <a:rPr lang="en-US" b="1" dirty="0"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</a:rPr>
              <a:t>• Free air movement.</a:t>
            </a:r>
            <a:endParaRPr lang="ru-RU" b="1" dirty="0">
              <a:solidFill>
                <a:srgbClr val="FFFF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523875" algn="l"/>
              </a:tabLst>
              <a:defRPr/>
            </a:pPr>
            <a:r>
              <a:rPr lang="en-US" b="1" dirty="0"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</a:rPr>
              <a:t>• Contact of the body with                               absorbing media, e.g. sand.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635896" y="4714884"/>
            <a:ext cx="5263624" cy="1477328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u="sng" dirty="0"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</a:rPr>
              <a:t>Factors which favor to develop mummification :</a:t>
            </a:r>
            <a:endParaRPr lang="ru-RU" b="1" u="sng" dirty="0">
              <a:solidFill>
                <a:srgbClr val="FFFF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</a:rPr>
              <a:t>• Marked dehydration before death.</a:t>
            </a:r>
            <a:endParaRPr lang="ru-RU" b="1" dirty="0">
              <a:solidFill>
                <a:srgbClr val="FFFF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</a:rPr>
              <a:t>• Bodies buried in shallow graves in dry sandy soils (hot dry winds in summer).</a:t>
            </a:r>
            <a:endParaRPr lang="ru-RU" b="1" dirty="0">
              <a:solidFill>
                <a:srgbClr val="FFFF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</a:rPr>
              <a:t>• Chronic arsenic or antimony poisoning.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Destruction of the body by animals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lumMod val="50000"/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4" descr="E:\повреждение жив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8000" contrast="18000"/>
          </a:blip>
          <a:srcRect l="39784" t="16145" r="3136" b="26190"/>
          <a:stretch>
            <a:fillRect/>
          </a:stretch>
        </p:blipFill>
        <p:spPr>
          <a:xfrm>
            <a:off x="3500438" y="1785938"/>
            <a:ext cx="5500687" cy="4167187"/>
          </a:xfrm>
          <a:ln>
            <a:solidFill>
              <a:schemeClr val="tx2">
                <a:lumMod val="10000"/>
              </a:schemeClr>
            </a:solidFill>
          </a:ln>
        </p:spPr>
      </p:pic>
      <p:pic>
        <p:nvPicPr>
          <p:cNvPr id="5" name="Picture 5" descr="Атлас по судебной медицине"/>
          <p:cNvPicPr>
            <a:picLocks noChangeAspect="1" noChangeArrowheads="1"/>
          </p:cNvPicPr>
          <p:nvPr/>
        </p:nvPicPr>
        <p:blipFill>
          <a:blip r:embed="rId3" cstate="print">
            <a:lum bright="30000" contrast="42000"/>
          </a:blip>
          <a:srcRect l="11620" t="35100" r="59735" b="35100"/>
          <a:stretch>
            <a:fillRect/>
          </a:stretch>
        </p:blipFill>
        <p:spPr bwMode="auto">
          <a:xfrm>
            <a:off x="142875" y="1628775"/>
            <a:ext cx="3236913" cy="4551363"/>
          </a:xfrm>
          <a:prstGeom prst="rect">
            <a:avLst/>
          </a:prstGeom>
          <a:noFill/>
          <a:ln>
            <a:solidFill>
              <a:schemeClr val="tx2">
                <a:lumMod val="10000"/>
              </a:schemeClr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28662" y="785794"/>
            <a:ext cx="7308850" cy="779463"/>
          </a:xfrm>
          <a:prstGeom prst="rect">
            <a:avLst/>
          </a:prstGeom>
          <a:solidFill>
            <a:srgbClr val="CC99FF">
              <a:alpha val="42000"/>
            </a:srgbClr>
          </a:solidFill>
          <a:ln/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3399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MEDICOLEGAL AUTOPSY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FF3399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14348" y="1785926"/>
            <a:ext cx="7772400" cy="4114800"/>
          </a:xfrm>
          <a:prstGeom prst="rect">
            <a:avLst/>
          </a:prstGeom>
          <a:solidFill>
            <a:srgbClr val="CC99FF">
              <a:alpha val="47000"/>
            </a:srgbClr>
          </a:solidFill>
          <a:ln/>
        </p:spPr>
        <p:txBody>
          <a:bodyPr>
            <a:normAutofit/>
          </a:bodyPr>
          <a:lstStyle/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None/>
              <a:defRPr/>
            </a:pPr>
            <a:r>
              <a:rPr lang="en-US" sz="2400" b="1" dirty="0">
                <a:effectLst>
                  <a:glow rad="101600">
                    <a:srgbClr val="D60093">
                      <a:alpha val="60000"/>
                    </a:srgbClr>
                  </a:glow>
                </a:effectLst>
                <a:latin typeface="+mn-lt"/>
              </a:rPr>
              <a:t>Objects:</a:t>
            </a: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en-US" sz="2400" dirty="0">
                <a:effectLst>
                  <a:glow rad="101600">
                    <a:srgbClr val="037D03">
                      <a:alpha val="60000"/>
                    </a:srgbClr>
                  </a:glow>
                </a:effectLst>
                <a:latin typeface="+mn-lt"/>
              </a:rPr>
              <a:t>to find out the </a:t>
            </a:r>
            <a:r>
              <a:rPr lang="en-US" sz="2800" b="1" dirty="0">
                <a:effectLst>
                  <a:glow rad="101600">
                    <a:srgbClr val="77096A"/>
                  </a:glow>
                </a:effectLst>
                <a:latin typeface="+mn-lt"/>
              </a:rPr>
              <a:t>time</a:t>
            </a:r>
            <a:r>
              <a:rPr lang="en-US" sz="2800" b="1" dirty="0">
                <a:effectLst>
                  <a:glow rad="101600">
                    <a:srgbClr val="037D03">
                      <a:alpha val="60000"/>
                    </a:srgbClr>
                  </a:glow>
                </a:effectLst>
                <a:latin typeface="+mn-lt"/>
              </a:rPr>
              <a:t> </a:t>
            </a:r>
            <a:r>
              <a:rPr lang="en-US" sz="2400" dirty="0">
                <a:effectLst>
                  <a:glow rad="101600">
                    <a:srgbClr val="037D03">
                      <a:alpha val="60000"/>
                    </a:srgbClr>
                  </a:glow>
                </a:effectLst>
                <a:latin typeface="+mn-lt"/>
              </a:rPr>
              <a:t>since death.</a:t>
            </a: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en-US" sz="2400" dirty="0">
                <a:effectLst>
                  <a:glow rad="101600">
                    <a:srgbClr val="037D03">
                      <a:alpha val="60000"/>
                    </a:srgbClr>
                  </a:glow>
                </a:effectLst>
                <a:latin typeface="+mn-lt"/>
              </a:rPr>
              <a:t>to find out the </a:t>
            </a:r>
            <a:r>
              <a:rPr lang="en-US" sz="2800" b="1" dirty="0">
                <a:effectLst>
                  <a:glow rad="101600">
                    <a:srgbClr val="77096A">
                      <a:alpha val="60000"/>
                    </a:srgbClr>
                  </a:glow>
                </a:effectLst>
                <a:latin typeface="+mn-lt"/>
              </a:rPr>
              <a:t>cause</a:t>
            </a:r>
            <a:r>
              <a:rPr lang="en-US" sz="2400" b="1" dirty="0">
                <a:effectLst>
                  <a:glow rad="101600">
                    <a:srgbClr val="037D03">
                      <a:alpha val="60000"/>
                    </a:srgbClr>
                  </a:glow>
                </a:effectLst>
                <a:latin typeface="+mn-lt"/>
              </a:rPr>
              <a:t> </a:t>
            </a:r>
            <a:r>
              <a:rPr lang="en-US" sz="2400" dirty="0">
                <a:effectLst>
                  <a:glow rad="101600">
                    <a:srgbClr val="037D03">
                      <a:alpha val="60000"/>
                    </a:srgbClr>
                  </a:glow>
                </a:effectLst>
                <a:latin typeface="+mn-lt"/>
              </a:rPr>
              <a:t>of death.</a:t>
            </a: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en-US" sz="2400" dirty="0">
                <a:effectLst>
                  <a:glow rad="101600">
                    <a:srgbClr val="037D03">
                      <a:alpha val="60000"/>
                    </a:srgbClr>
                  </a:glow>
                </a:effectLst>
                <a:latin typeface="+mn-lt"/>
              </a:rPr>
              <a:t>to find out the </a:t>
            </a:r>
            <a:r>
              <a:rPr lang="en-US" sz="2800" b="1" dirty="0">
                <a:effectLst>
                  <a:glow rad="101600">
                    <a:srgbClr val="77096A">
                      <a:alpha val="60000"/>
                    </a:srgbClr>
                  </a:glow>
                </a:effectLst>
                <a:latin typeface="+mn-lt"/>
              </a:rPr>
              <a:t>manner</a:t>
            </a:r>
            <a:r>
              <a:rPr lang="en-US" sz="2400" b="1" dirty="0">
                <a:effectLst>
                  <a:glow rad="101600">
                    <a:srgbClr val="037D03">
                      <a:alpha val="60000"/>
                    </a:srgbClr>
                  </a:glow>
                </a:effectLst>
                <a:latin typeface="+mn-lt"/>
              </a:rPr>
              <a:t> </a:t>
            </a:r>
            <a:r>
              <a:rPr lang="en-US" sz="2400" dirty="0">
                <a:effectLst>
                  <a:glow rad="101600">
                    <a:srgbClr val="037D03">
                      <a:alpha val="60000"/>
                    </a:srgbClr>
                  </a:glow>
                </a:effectLst>
                <a:latin typeface="+mn-lt"/>
              </a:rPr>
              <a:t>of death.</a:t>
            </a: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en-US" sz="2400" dirty="0">
                <a:effectLst>
                  <a:glow rad="101600">
                    <a:srgbClr val="037D03">
                      <a:alpha val="60000"/>
                    </a:srgbClr>
                  </a:glow>
                </a:effectLst>
                <a:latin typeface="+mn-lt"/>
              </a:rPr>
              <a:t>to establish the </a:t>
            </a:r>
            <a:r>
              <a:rPr lang="en-US" sz="2800" b="1" dirty="0">
                <a:effectLst>
                  <a:glow rad="101600">
                    <a:srgbClr val="77096A">
                      <a:alpha val="60000"/>
                    </a:srgbClr>
                  </a:glow>
                </a:effectLst>
                <a:latin typeface="+mn-lt"/>
              </a:rPr>
              <a:t>identity.</a:t>
            </a:r>
            <a:endParaRPr lang="en-US" sz="2800" dirty="0">
              <a:effectLst>
                <a:glow rad="101600">
                  <a:srgbClr val="77096A">
                    <a:alpha val="60000"/>
                  </a:srgbClr>
                </a:glow>
              </a:effectLst>
              <a:latin typeface="+mn-lt"/>
            </a:endParaRP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en-US" sz="2400" dirty="0">
                <a:effectLst>
                  <a:glow rad="101600">
                    <a:srgbClr val="037D03">
                      <a:alpha val="60000"/>
                    </a:srgbClr>
                  </a:glow>
                </a:effectLst>
                <a:latin typeface="+mn-lt"/>
              </a:rPr>
              <a:t>in newborn infants to determine live birth and viability</a:t>
            </a:r>
            <a:r>
              <a:rPr lang="ru-RU" sz="2400" dirty="0">
                <a:effectLst>
                  <a:glow rad="101600">
                    <a:srgbClr val="037D03">
                      <a:alpha val="60000"/>
                    </a:srgbClr>
                  </a:glow>
                </a:effectLst>
                <a:latin typeface="+mn-lt"/>
              </a:rPr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85786" y="500042"/>
            <a:ext cx="7793037" cy="779463"/>
          </a:xfrm>
          <a:prstGeom prst="rect">
            <a:avLst/>
          </a:prstGeom>
        </p:spPr>
        <p:txBody>
          <a:bodyPr anchor="ctr">
            <a:normAutofit fontScale="92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Rules for Postmortem examination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7030A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11188" y="1341438"/>
            <a:ext cx="7921625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411163">
              <a:lnSpc>
                <a:spcPct val="80000"/>
              </a:lnSpc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endParaRPr lang="en-US" sz="2000" b="1" dirty="0">
              <a:solidFill>
                <a:srgbClr val="FFFF00"/>
              </a:solidFill>
              <a:latin typeface="Times New Roman" pitchFamily="18" charset="0"/>
            </a:endParaRPr>
          </a:p>
          <a:p>
            <a:pPr marL="547688" indent="-411163">
              <a:lnSpc>
                <a:spcPct val="80000"/>
              </a:lnSpc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</a:rPr>
              <a:t>A 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</a:rPr>
              <a:t>postmortem examination is never undertaken unless there is a 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</a:rPr>
              <a:t>written order 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</a:rPr>
              <a:t>from a Police officer, the District magistrate or the Coroner (Mumbai).</a:t>
            </a:r>
          </a:p>
          <a:p>
            <a:pPr marL="547688" indent="-411163">
              <a:lnSpc>
                <a:spcPct val="80000"/>
              </a:lnSpc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en-US" sz="2000" dirty="0">
                <a:solidFill>
                  <a:srgbClr val="FFFF00"/>
                </a:solidFill>
                <a:latin typeface="Times New Roman" pitchFamily="18" charset="0"/>
              </a:rPr>
              <a:t>The examination has to be 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</a:rPr>
              <a:t>meticulous 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</a:rPr>
              <a:t>and 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</a:rPr>
              <a:t>complete. 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</a:rPr>
              <a:t>Partial postmortem is not permitted.</a:t>
            </a:r>
          </a:p>
          <a:p>
            <a:pPr marL="547688" indent="-411163">
              <a:lnSpc>
                <a:spcPct val="80000"/>
              </a:lnSpc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en-US" sz="2000" dirty="0">
                <a:solidFill>
                  <a:srgbClr val="FFFF00"/>
                </a:solidFill>
                <a:latin typeface="Times New Roman" pitchFamily="18" charset="0"/>
              </a:rPr>
              <a:t>The doctor should routinely record all the positive findings and important negative ones.</a:t>
            </a:r>
          </a:p>
          <a:p>
            <a:pPr marL="547688" indent="-411163">
              <a:lnSpc>
                <a:spcPct val="80000"/>
              </a:lnSpc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en-US" sz="2000" dirty="0">
                <a:solidFill>
                  <a:srgbClr val="FFFF00"/>
                </a:solidFill>
                <a:latin typeface="Times New Roman" pitchFamily="18" charset="0"/>
              </a:rPr>
              <a:t>All information must be preserved by written records, sketches, relevant photographs and radiographs if possible.</a:t>
            </a:r>
          </a:p>
          <a:p>
            <a:pPr marL="547688" indent="-411163">
              <a:lnSpc>
                <a:spcPct val="80000"/>
              </a:lnSpc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en-US" sz="2000" dirty="0">
                <a:solidFill>
                  <a:srgbClr val="FFFF00"/>
                </a:solidFill>
                <a:latin typeface="Times New Roman" pitchFamily="18" charset="0"/>
              </a:rPr>
              <a:t>As far as possible, the examination should be 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</a:rPr>
              <a:t>conducted in daylight, 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</a:rPr>
              <a:t>and not in artificial light.</a:t>
            </a:r>
          </a:p>
          <a:p>
            <a:pPr marL="547688" indent="-411163">
              <a:lnSpc>
                <a:spcPct val="80000"/>
              </a:lnSpc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en-US" sz="2000" dirty="0">
                <a:solidFill>
                  <a:srgbClr val="FFFF00"/>
                </a:solidFill>
                <a:latin typeface="Times New Roman" pitchFamily="18" charset="0"/>
              </a:rPr>
              <a:t>After the autopsy is completed, and an opinion formed as to the cause and mode of death, the doctor prepares a detailed postmortem report in 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</a:rPr>
              <a:t>triplicate. One copy 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</a:rPr>
              <a:t>is sent to the 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</a:rPr>
              <a:t>investigating police officer, another 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</a:rPr>
              <a:t>to the 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</a:rPr>
              <a:t>Superintendent of police/Magistrate, 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</a:rPr>
              <a:t>and the 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</a:rPr>
              <a:t>third 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</a:rPr>
              <a:t>retained as 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</a:rPr>
              <a:t>office copy.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97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7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97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97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6" name="AutoShape 8"/>
          <p:cNvSpPr>
            <a:spLocks noChangeArrowheads="1"/>
          </p:cNvSpPr>
          <p:nvPr/>
        </p:nvSpPr>
        <p:spPr bwMode="auto">
          <a:xfrm>
            <a:off x="250825" y="620713"/>
            <a:ext cx="8281988" cy="56896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17" name="WordArt 9"/>
          <p:cNvSpPr>
            <a:spLocks noChangeArrowheads="1" noChangeShapeType="1" noTextEdit="1"/>
          </p:cNvSpPr>
          <p:nvPr/>
        </p:nvSpPr>
        <p:spPr bwMode="auto">
          <a:xfrm>
            <a:off x="1619250" y="333375"/>
            <a:ext cx="5616575" cy="20875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576998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Те</a:t>
            </a: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rminal conditions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3019" name="Oval 11"/>
          <p:cNvSpPr>
            <a:spLocks noChangeArrowheads="1"/>
          </p:cNvSpPr>
          <p:nvPr/>
        </p:nvSpPr>
        <p:spPr bwMode="auto">
          <a:xfrm>
            <a:off x="468313" y="1196975"/>
            <a:ext cx="4319587" cy="4392613"/>
          </a:xfrm>
          <a:prstGeom prst="ellipse">
            <a:avLst/>
          </a:prstGeom>
          <a:solidFill>
            <a:schemeClr val="hlink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0000FF"/>
              </a:solidFill>
            </a:endParaRPr>
          </a:p>
        </p:txBody>
      </p:sp>
      <p:sp>
        <p:nvSpPr>
          <p:cNvPr id="43021" name="Oval 13"/>
          <p:cNvSpPr>
            <a:spLocks noChangeArrowheads="1"/>
          </p:cNvSpPr>
          <p:nvPr/>
        </p:nvSpPr>
        <p:spPr bwMode="auto">
          <a:xfrm>
            <a:off x="5076825" y="1341438"/>
            <a:ext cx="2303463" cy="1584325"/>
          </a:xfrm>
          <a:prstGeom prst="ellipse">
            <a:avLst/>
          </a:prstGeom>
          <a:solidFill>
            <a:schemeClr val="hlink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0000FF"/>
                </a:solidFill>
              </a:rPr>
              <a:t>Terminal pause</a:t>
            </a:r>
            <a:endParaRPr lang="ru-RU">
              <a:solidFill>
                <a:srgbClr val="0000FF"/>
              </a:solidFill>
            </a:endParaRPr>
          </a:p>
        </p:txBody>
      </p:sp>
      <p:sp>
        <p:nvSpPr>
          <p:cNvPr id="43022" name="Oval 14"/>
          <p:cNvSpPr>
            <a:spLocks noChangeArrowheads="1"/>
          </p:cNvSpPr>
          <p:nvPr/>
        </p:nvSpPr>
        <p:spPr bwMode="auto">
          <a:xfrm>
            <a:off x="4643438" y="4005263"/>
            <a:ext cx="1728787" cy="1655762"/>
          </a:xfrm>
          <a:prstGeom prst="ellipse">
            <a:avLst/>
          </a:prstGeom>
          <a:solidFill>
            <a:schemeClr val="hlink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0000FF"/>
                </a:solidFill>
              </a:rPr>
              <a:t>Agony</a:t>
            </a:r>
            <a:endParaRPr lang="ru-RU">
              <a:solidFill>
                <a:srgbClr val="0000FF"/>
              </a:solidFill>
            </a:endParaRPr>
          </a:p>
        </p:txBody>
      </p:sp>
      <p:sp>
        <p:nvSpPr>
          <p:cNvPr id="43023" name="Oval 15"/>
          <p:cNvSpPr>
            <a:spLocks noChangeArrowheads="1"/>
          </p:cNvSpPr>
          <p:nvPr/>
        </p:nvSpPr>
        <p:spPr bwMode="auto">
          <a:xfrm>
            <a:off x="6877050" y="3213100"/>
            <a:ext cx="1152525" cy="1152525"/>
          </a:xfrm>
          <a:prstGeom prst="ellipse">
            <a:avLst/>
          </a:prstGeom>
          <a:solidFill>
            <a:schemeClr val="hlink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0000FF"/>
                </a:solidFill>
              </a:rPr>
              <a:t>Clinical death</a:t>
            </a:r>
            <a:endParaRPr lang="ru-RU">
              <a:solidFill>
                <a:srgbClr val="0000FF"/>
              </a:solidFill>
            </a:endParaRPr>
          </a:p>
        </p:txBody>
      </p:sp>
      <p:cxnSp>
        <p:nvCxnSpPr>
          <p:cNvPr id="43033" name="AutoShape 25"/>
          <p:cNvCxnSpPr>
            <a:cxnSpLocks noChangeShapeType="1"/>
            <a:stCxn id="43019" idx="7"/>
            <a:endCxn id="43021" idx="1"/>
          </p:cNvCxnSpPr>
          <p:nvPr/>
        </p:nvCxnSpPr>
        <p:spPr bwMode="auto">
          <a:xfrm rot="16200000">
            <a:off x="4651375" y="1077913"/>
            <a:ext cx="266700" cy="1257300"/>
          </a:xfrm>
          <a:prstGeom prst="curvedConnector3">
            <a:avLst>
              <a:gd name="adj1" fmla="val 326787"/>
            </a:avLst>
          </a:prstGeom>
          <a:noFill/>
          <a:ln w="1301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3034" name="AutoShape 26"/>
          <p:cNvCxnSpPr>
            <a:cxnSpLocks noChangeShapeType="1"/>
            <a:stCxn id="43021" idx="3"/>
            <a:endCxn id="43022" idx="0"/>
          </p:cNvCxnSpPr>
          <p:nvPr/>
        </p:nvCxnSpPr>
        <p:spPr bwMode="auto">
          <a:xfrm rot="16200000" flipH="1">
            <a:off x="4805362" y="3302001"/>
            <a:ext cx="1311275" cy="95250"/>
          </a:xfrm>
          <a:prstGeom prst="curvedConnector3">
            <a:avLst>
              <a:gd name="adj1" fmla="val 58838"/>
            </a:avLst>
          </a:prstGeom>
          <a:noFill/>
          <a:ln w="1301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3035" name="AutoShape 27"/>
          <p:cNvCxnSpPr>
            <a:cxnSpLocks noChangeShapeType="1"/>
            <a:stCxn id="43022" idx="7"/>
            <a:endCxn id="43023" idx="2"/>
          </p:cNvCxnSpPr>
          <p:nvPr/>
        </p:nvCxnSpPr>
        <p:spPr bwMode="auto">
          <a:xfrm rot="16200000">
            <a:off x="6269038" y="3640138"/>
            <a:ext cx="458787" cy="757237"/>
          </a:xfrm>
          <a:prstGeom prst="curvedConnector2">
            <a:avLst/>
          </a:prstGeom>
          <a:noFill/>
          <a:ln w="1301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3037" name="AutoShape 29"/>
          <p:cNvSpPr>
            <a:spLocks noChangeArrowheads="1"/>
          </p:cNvSpPr>
          <p:nvPr/>
        </p:nvSpPr>
        <p:spPr bwMode="auto">
          <a:xfrm>
            <a:off x="827088" y="3644900"/>
            <a:ext cx="2087562" cy="6477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b="1"/>
              <a:t>Hypo</a:t>
            </a:r>
            <a:r>
              <a:rPr lang="en-US" sz="1400" b="1"/>
              <a:t>-</a:t>
            </a:r>
            <a:r>
              <a:rPr lang="ru-RU" sz="1400" b="1"/>
              <a:t> </a:t>
            </a:r>
            <a:r>
              <a:rPr lang="en-US" sz="1400" b="1"/>
              <a:t>and</a:t>
            </a:r>
            <a:r>
              <a:rPr lang="ru-RU" sz="1400" b="1"/>
              <a:t> tachypnoe</a:t>
            </a:r>
            <a:endParaRPr lang="ru-RU" sz="1400"/>
          </a:p>
        </p:txBody>
      </p:sp>
      <p:sp>
        <p:nvSpPr>
          <p:cNvPr id="43038" name="AutoShape 30"/>
          <p:cNvSpPr>
            <a:spLocks noChangeArrowheads="1"/>
          </p:cNvSpPr>
          <p:nvPr/>
        </p:nvSpPr>
        <p:spPr bwMode="auto">
          <a:xfrm>
            <a:off x="2124075" y="4652963"/>
            <a:ext cx="1657350" cy="50482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/>
              <a:t>Depression</a:t>
            </a:r>
            <a:r>
              <a:rPr lang="ru-RU" sz="1400" b="1"/>
              <a:t> </a:t>
            </a:r>
            <a:endParaRPr lang="en-US" sz="1400" b="1"/>
          </a:p>
          <a:p>
            <a:pPr algn="ctr"/>
            <a:r>
              <a:rPr lang="en-US" sz="1400" b="1"/>
              <a:t>of c</a:t>
            </a:r>
            <a:r>
              <a:rPr lang="ru-RU" sz="1400" b="1"/>
              <a:t>onsciousness</a:t>
            </a:r>
          </a:p>
        </p:txBody>
      </p:sp>
      <p:sp>
        <p:nvSpPr>
          <p:cNvPr id="43039" name="AutoShape 31"/>
          <p:cNvSpPr>
            <a:spLocks noChangeArrowheads="1"/>
          </p:cNvSpPr>
          <p:nvPr/>
        </p:nvSpPr>
        <p:spPr bwMode="auto">
          <a:xfrm>
            <a:off x="684213" y="2708275"/>
            <a:ext cx="1008062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/>
              <a:t>Depressed </a:t>
            </a:r>
          </a:p>
          <a:p>
            <a:pPr algn="ctr"/>
            <a:r>
              <a:rPr lang="en-US" sz="1400" b="1"/>
              <a:t>reaction </a:t>
            </a:r>
          </a:p>
          <a:p>
            <a:pPr algn="ctr"/>
            <a:r>
              <a:rPr lang="en-US" sz="1400" b="1"/>
              <a:t>for stimuli</a:t>
            </a:r>
            <a:endParaRPr lang="ru-RU" sz="1400" b="1"/>
          </a:p>
        </p:txBody>
      </p:sp>
      <p:sp>
        <p:nvSpPr>
          <p:cNvPr id="43040" name="AutoShape 32"/>
          <p:cNvSpPr>
            <a:spLocks noChangeArrowheads="1"/>
          </p:cNvSpPr>
          <p:nvPr/>
        </p:nvSpPr>
        <p:spPr bwMode="auto">
          <a:xfrm>
            <a:off x="3563938" y="2924175"/>
            <a:ext cx="1008062" cy="13684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/>
              <a:t>Heart </a:t>
            </a:r>
          </a:p>
          <a:p>
            <a:pPr algn="ctr"/>
            <a:r>
              <a:rPr lang="en-US" sz="1400" b="1"/>
              <a:t>sounds </a:t>
            </a:r>
          </a:p>
          <a:p>
            <a:pPr algn="ctr"/>
            <a:r>
              <a:rPr lang="ru-RU" sz="1400" b="1"/>
              <a:t>weakening</a:t>
            </a:r>
          </a:p>
        </p:txBody>
      </p:sp>
      <p:sp>
        <p:nvSpPr>
          <p:cNvPr id="43041" name="AutoShape 33"/>
          <p:cNvSpPr>
            <a:spLocks noChangeArrowheads="1"/>
          </p:cNvSpPr>
          <p:nvPr/>
        </p:nvSpPr>
        <p:spPr bwMode="auto">
          <a:xfrm>
            <a:off x="1979613" y="1773238"/>
            <a:ext cx="1150937" cy="13684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/>
              <a:t>Progressive </a:t>
            </a:r>
          </a:p>
          <a:p>
            <a:pPr algn="ctr"/>
            <a:r>
              <a:rPr lang="ru-RU" sz="1400" b="1"/>
              <a:t>decrease</a:t>
            </a:r>
            <a:endParaRPr lang="en-US" sz="1400" b="1"/>
          </a:p>
          <a:p>
            <a:pPr algn="ctr"/>
            <a:r>
              <a:rPr lang="en-US" sz="1400" b="1"/>
              <a:t> of blood </a:t>
            </a:r>
          </a:p>
          <a:p>
            <a:pPr algn="ctr"/>
            <a:r>
              <a:rPr lang="ru-RU" sz="1400" b="1"/>
              <a:t>pressure</a:t>
            </a:r>
          </a:p>
        </p:txBody>
      </p:sp>
      <p:sp>
        <p:nvSpPr>
          <p:cNvPr id="43043" name="WordArt 35"/>
          <p:cNvSpPr>
            <a:spLocks noChangeArrowheads="1" noChangeShapeType="1" noTextEdit="1"/>
          </p:cNvSpPr>
          <p:nvPr/>
        </p:nvSpPr>
        <p:spPr bwMode="auto">
          <a:xfrm>
            <a:off x="1692275" y="1412875"/>
            <a:ext cx="1851025" cy="6477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Preagonic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241" name="AutoShape 17"/>
          <p:cNvCxnSpPr>
            <a:cxnSpLocks noChangeShapeType="1"/>
            <a:stCxn id="52234" idx="4"/>
          </p:cNvCxnSpPr>
          <p:nvPr/>
        </p:nvCxnSpPr>
        <p:spPr bwMode="auto">
          <a:xfrm rot="16200000" flipH="1">
            <a:off x="2413000" y="1598613"/>
            <a:ext cx="1587" cy="1588"/>
          </a:xfrm>
          <a:prstGeom prst="curvedConnector3">
            <a:avLst>
              <a:gd name="adj1" fmla="val 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52252" name="Group 28"/>
          <p:cNvGrpSpPr>
            <a:grpSpLocks/>
          </p:cNvGrpSpPr>
          <p:nvPr/>
        </p:nvGrpSpPr>
        <p:grpSpPr bwMode="auto">
          <a:xfrm>
            <a:off x="900113" y="0"/>
            <a:ext cx="7129462" cy="4319588"/>
            <a:chOff x="930" y="300"/>
            <a:chExt cx="4491" cy="2721"/>
          </a:xfrm>
        </p:grpSpPr>
        <p:grpSp>
          <p:nvGrpSpPr>
            <p:cNvPr id="52231" name="Group 7"/>
            <p:cNvGrpSpPr>
              <a:grpSpLocks/>
            </p:cNvGrpSpPr>
            <p:nvPr/>
          </p:nvGrpSpPr>
          <p:grpSpPr bwMode="auto">
            <a:xfrm>
              <a:off x="930" y="300"/>
              <a:ext cx="4491" cy="2721"/>
              <a:chOff x="385" y="73"/>
              <a:chExt cx="5080" cy="3992"/>
            </a:xfrm>
          </p:grpSpPr>
          <p:sp>
            <p:nvSpPr>
              <p:cNvPr id="52232" name="AutoShape 8"/>
              <p:cNvSpPr>
                <a:spLocks noChangeArrowheads="1"/>
              </p:cNvSpPr>
              <p:nvPr/>
            </p:nvSpPr>
            <p:spPr bwMode="auto">
              <a:xfrm>
                <a:off x="385" y="300"/>
                <a:ext cx="5080" cy="376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233" name="Freeform 9"/>
              <p:cNvSpPr>
                <a:spLocks noChangeAspect="1"/>
              </p:cNvSpPr>
              <p:nvPr/>
            </p:nvSpPr>
            <p:spPr bwMode="auto">
              <a:xfrm>
                <a:off x="1383" y="73"/>
                <a:ext cx="3191" cy="538"/>
              </a:xfrm>
              <a:custGeom>
                <a:avLst/>
                <a:gdLst/>
                <a:ahLst/>
                <a:cxnLst>
                  <a:cxn ang="0">
                    <a:pos x="9" y="269"/>
                  </a:cxn>
                  <a:cxn ang="0">
                    <a:pos x="1589" y="2"/>
                  </a:cxn>
                  <a:cxn ang="0">
                    <a:pos x="3273" y="279"/>
                  </a:cxn>
                  <a:cxn ang="0">
                    <a:pos x="1641" y="551"/>
                  </a:cxn>
                  <a:cxn ang="0">
                    <a:pos x="9" y="269"/>
                  </a:cxn>
                </a:cxnLst>
                <a:rect l="0" t="0" r="r" b="b"/>
                <a:pathLst>
                  <a:path w="3282" h="553">
                    <a:moveTo>
                      <a:pt x="9" y="269"/>
                    </a:moveTo>
                    <a:cubicBezTo>
                      <a:pt x="0" y="178"/>
                      <a:pt x="1045" y="0"/>
                      <a:pt x="1589" y="2"/>
                    </a:cubicBezTo>
                    <a:cubicBezTo>
                      <a:pt x="2133" y="4"/>
                      <a:pt x="3264" y="188"/>
                      <a:pt x="3273" y="279"/>
                    </a:cubicBezTo>
                    <a:cubicBezTo>
                      <a:pt x="3282" y="370"/>
                      <a:pt x="2185" y="553"/>
                      <a:pt x="1641" y="551"/>
                    </a:cubicBezTo>
                    <a:cubicBezTo>
                      <a:pt x="1097" y="549"/>
                      <a:pt x="17" y="375"/>
                      <a:pt x="9" y="26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2230" name="Rectangle 6"/>
            <p:cNvSpPr>
              <a:spLocks noChangeArrowheads="1"/>
            </p:cNvSpPr>
            <p:nvPr/>
          </p:nvSpPr>
          <p:spPr bwMode="auto">
            <a:xfrm>
              <a:off x="2200" y="346"/>
              <a:ext cx="211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Negative (obscure) autopsy </a:t>
              </a:r>
              <a:endParaRPr lang="ru-RU" sz="2000"/>
            </a:p>
          </p:txBody>
        </p:sp>
        <p:grpSp>
          <p:nvGrpSpPr>
            <p:cNvPr id="52251" name="Group 27"/>
            <p:cNvGrpSpPr>
              <a:grpSpLocks/>
            </p:cNvGrpSpPr>
            <p:nvPr/>
          </p:nvGrpSpPr>
          <p:grpSpPr bwMode="auto">
            <a:xfrm>
              <a:off x="1066" y="754"/>
              <a:ext cx="4172" cy="2004"/>
              <a:chOff x="1066" y="754"/>
              <a:chExt cx="4172" cy="2004"/>
            </a:xfrm>
          </p:grpSpPr>
          <p:sp>
            <p:nvSpPr>
              <p:cNvPr id="52234" name="AutoShape 10"/>
              <p:cNvSpPr>
                <a:spLocks noChangeArrowheads="1"/>
              </p:cNvSpPr>
              <p:nvPr/>
            </p:nvSpPr>
            <p:spPr bwMode="auto">
              <a:xfrm>
                <a:off x="1202" y="754"/>
                <a:ext cx="1361" cy="553"/>
              </a:xfrm>
              <a:prstGeom prst="flowChartConnector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/>
                <a:r>
                  <a:rPr lang="en-US"/>
                  <a:t>gross examination</a:t>
                </a:r>
                <a:endParaRPr lang="ru-RU"/>
              </a:p>
            </p:txBody>
          </p:sp>
          <p:sp>
            <p:nvSpPr>
              <p:cNvPr id="52235" name="AutoShape 11"/>
              <p:cNvSpPr>
                <a:spLocks noChangeArrowheads="1"/>
              </p:cNvSpPr>
              <p:nvPr/>
            </p:nvSpPr>
            <p:spPr bwMode="auto">
              <a:xfrm>
                <a:off x="3742" y="799"/>
                <a:ext cx="1451" cy="553"/>
              </a:xfrm>
              <a:prstGeom prst="flowChartConnector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/>
                <a:r>
                  <a:rPr lang="en-US"/>
                  <a:t>microscopic examination</a:t>
                </a:r>
                <a:endParaRPr lang="ru-RU"/>
              </a:p>
            </p:txBody>
          </p:sp>
          <p:sp>
            <p:nvSpPr>
              <p:cNvPr id="52236" name="AutoShape 12"/>
              <p:cNvSpPr>
                <a:spLocks noChangeArrowheads="1"/>
              </p:cNvSpPr>
              <p:nvPr/>
            </p:nvSpPr>
            <p:spPr bwMode="auto">
              <a:xfrm>
                <a:off x="1066" y="2205"/>
                <a:ext cx="1451" cy="553"/>
              </a:xfrm>
              <a:prstGeom prst="flowChartConnector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/>
                <a:r>
                  <a:rPr lang="en-US"/>
                  <a:t>toxicological analyses</a:t>
                </a:r>
                <a:endParaRPr lang="ru-RU"/>
              </a:p>
            </p:txBody>
          </p:sp>
          <p:sp>
            <p:nvSpPr>
              <p:cNvPr id="52240" name="AutoShape 16"/>
              <p:cNvSpPr>
                <a:spLocks noChangeArrowheads="1"/>
              </p:cNvSpPr>
              <p:nvPr/>
            </p:nvSpPr>
            <p:spPr bwMode="auto">
              <a:xfrm>
                <a:off x="3787" y="2069"/>
                <a:ext cx="1451" cy="553"/>
              </a:xfrm>
              <a:prstGeom prst="flowChartConnector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/>
                <a:r>
                  <a:rPr lang="en-US"/>
                  <a:t>laboratory analyses</a:t>
                </a:r>
                <a:endParaRPr lang="ru-RU"/>
              </a:p>
            </p:txBody>
          </p:sp>
          <p:cxnSp>
            <p:nvCxnSpPr>
              <p:cNvPr id="52242" name="AutoShape 18"/>
              <p:cNvCxnSpPr>
                <a:cxnSpLocks noChangeShapeType="1"/>
                <a:stCxn id="52234" idx="4"/>
                <a:endCxn id="52246" idx="1"/>
              </p:cNvCxnSpPr>
              <p:nvPr/>
            </p:nvCxnSpPr>
            <p:spPr bwMode="auto">
              <a:xfrm rot="16200000" flipH="1">
                <a:off x="1915" y="1275"/>
                <a:ext cx="485" cy="550"/>
              </a:xfrm>
              <a:prstGeom prst="curvedConnector2">
                <a:avLst/>
              </a:prstGeom>
              <a:noFill/>
              <a:ln w="31750">
                <a:solidFill>
                  <a:schemeClr val="tx1"/>
                </a:solidFill>
                <a:round/>
                <a:headEnd type="oval" w="lg" len="med"/>
                <a:tailEnd type="oval" w="lg" len="med"/>
              </a:ln>
              <a:effectLst/>
            </p:spPr>
          </p:cxnSp>
          <p:cxnSp>
            <p:nvCxnSpPr>
              <p:cNvPr id="52243" name="AutoShape 19"/>
              <p:cNvCxnSpPr>
                <a:cxnSpLocks noChangeShapeType="1"/>
                <a:stCxn id="52236" idx="0"/>
                <a:endCxn id="52246" idx="2"/>
              </p:cNvCxnSpPr>
              <p:nvPr/>
            </p:nvCxnSpPr>
            <p:spPr bwMode="auto">
              <a:xfrm rot="16200000">
                <a:off x="2315" y="1487"/>
                <a:ext cx="195" cy="1241"/>
              </a:xfrm>
              <a:prstGeom prst="curvedConnector3">
                <a:avLst>
                  <a:gd name="adj1" fmla="val 50255"/>
                </a:avLst>
              </a:prstGeom>
              <a:noFill/>
              <a:ln w="31750">
                <a:solidFill>
                  <a:schemeClr val="tx1"/>
                </a:solidFill>
                <a:round/>
                <a:headEnd type="oval" w="lg" len="med"/>
                <a:tailEnd type="oval" w="lg" len="med"/>
              </a:ln>
              <a:effectLst/>
            </p:spPr>
          </p:cxnSp>
          <p:cxnSp>
            <p:nvCxnSpPr>
              <p:cNvPr id="52244" name="AutoShape 20"/>
              <p:cNvCxnSpPr>
                <a:cxnSpLocks noChangeShapeType="1"/>
                <a:stCxn id="52246" idx="0"/>
                <a:endCxn id="52235" idx="3"/>
              </p:cNvCxnSpPr>
              <p:nvPr/>
            </p:nvCxnSpPr>
            <p:spPr bwMode="auto">
              <a:xfrm rot="16200000">
                <a:off x="3343" y="961"/>
                <a:ext cx="302" cy="921"/>
              </a:xfrm>
              <a:prstGeom prst="curvedConnector3">
                <a:avLst>
                  <a:gd name="adj1" fmla="val 36755"/>
                </a:avLst>
              </a:prstGeom>
              <a:noFill/>
              <a:ln w="31750">
                <a:solidFill>
                  <a:schemeClr val="tx1"/>
                </a:solidFill>
                <a:round/>
                <a:headEnd type="oval" w="lg" len="med"/>
                <a:tailEnd type="oval" w="lg" len="med"/>
              </a:ln>
              <a:effectLst/>
            </p:spPr>
          </p:cxnSp>
          <p:cxnSp>
            <p:nvCxnSpPr>
              <p:cNvPr id="52245" name="AutoShape 21"/>
              <p:cNvCxnSpPr>
                <a:cxnSpLocks noChangeShapeType="1"/>
                <a:stCxn id="52246" idx="3"/>
                <a:endCxn id="52240" idx="0"/>
              </p:cNvCxnSpPr>
              <p:nvPr/>
            </p:nvCxnSpPr>
            <p:spPr bwMode="auto">
              <a:xfrm>
                <a:off x="3632" y="1792"/>
                <a:ext cx="881" cy="277"/>
              </a:xfrm>
              <a:prstGeom prst="curvedConnector2">
                <a:avLst/>
              </a:prstGeom>
              <a:noFill/>
              <a:ln w="31750">
                <a:solidFill>
                  <a:schemeClr val="tx1"/>
                </a:solidFill>
                <a:round/>
                <a:headEnd type="oval" w="lg" len="med"/>
                <a:tailEnd type="oval" w="lg" len="med"/>
              </a:ln>
              <a:effectLst/>
            </p:spPr>
          </p:cxnSp>
          <p:sp>
            <p:nvSpPr>
              <p:cNvPr id="52246" name="AutoShape 22"/>
              <p:cNvSpPr>
                <a:spLocks noChangeArrowheads="1"/>
              </p:cNvSpPr>
              <p:nvPr/>
            </p:nvSpPr>
            <p:spPr bwMode="auto">
              <a:xfrm>
                <a:off x="2433" y="1573"/>
                <a:ext cx="1199" cy="437"/>
              </a:xfrm>
              <a:prstGeom prst="flowChartAlternateProcess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/>
                <a:r>
                  <a:rPr lang="en-US" b="1"/>
                  <a:t>fail to reveal a cause of death</a:t>
                </a:r>
                <a:endParaRPr lang="ru-RU" b="1"/>
              </a:p>
            </p:txBody>
          </p:sp>
        </p:grpSp>
      </p:grpSp>
      <p:sp>
        <p:nvSpPr>
          <p:cNvPr id="52247" name="AutoShape 23"/>
          <p:cNvSpPr>
            <a:spLocks noChangeArrowheads="1"/>
          </p:cNvSpPr>
          <p:nvPr/>
        </p:nvSpPr>
        <p:spPr bwMode="auto">
          <a:xfrm>
            <a:off x="5292725" y="5013325"/>
            <a:ext cx="2951163" cy="990600"/>
          </a:xfrm>
          <a:prstGeom prst="wedgeRoundRectCallout">
            <a:avLst>
              <a:gd name="adj1" fmla="val -27569"/>
              <a:gd name="adj2" fmla="val -120352"/>
              <a:gd name="adj3" fmla="val 16667"/>
            </a:avLst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Majority of obscure autopsies are in young adults</a:t>
            </a:r>
            <a:endParaRPr lang="ru-RU"/>
          </a:p>
        </p:txBody>
      </p:sp>
      <p:sp>
        <p:nvSpPr>
          <p:cNvPr id="52248" name="AutoShape 24"/>
          <p:cNvSpPr>
            <a:spLocks noChangeArrowheads="1"/>
          </p:cNvSpPr>
          <p:nvPr/>
        </p:nvSpPr>
        <p:spPr bwMode="auto">
          <a:xfrm>
            <a:off x="684213" y="5229225"/>
            <a:ext cx="3024187" cy="693738"/>
          </a:xfrm>
          <a:prstGeom prst="wedgeRoundRectCallout">
            <a:avLst>
              <a:gd name="adj1" fmla="val 10944"/>
              <a:gd name="adj2" fmla="val -184556"/>
              <a:gd name="adj3" fmla="val 16667"/>
            </a:avLst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2- 5% of all autopsies are negative</a:t>
            </a:r>
            <a:endParaRPr lang="ru-RU"/>
          </a:p>
        </p:txBody>
      </p:sp>
      <p:sp>
        <p:nvSpPr>
          <p:cNvPr id="52253" name="Oval 29"/>
          <p:cNvSpPr>
            <a:spLocks noChangeArrowheads="1"/>
          </p:cNvSpPr>
          <p:nvPr/>
        </p:nvSpPr>
        <p:spPr bwMode="auto">
          <a:xfrm>
            <a:off x="2484438" y="429260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54" name="Oval 30"/>
          <p:cNvSpPr>
            <a:spLocks noChangeArrowheads="1"/>
          </p:cNvSpPr>
          <p:nvPr/>
        </p:nvSpPr>
        <p:spPr bwMode="auto">
          <a:xfrm>
            <a:off x="5940425" y="429260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69" name="AutoShape 21"/>
          <p:cNvSpPr>
            <a:spLocks noChangeArrowheads="1"/>
          </p:cNvSpPr>
          <p:nvPr/>
        </p:nvSpPr>
        <p:spPr bwMode="auto">
          <a:xfrm>
            <a:off x="2771775" y="260350"/>
            <a:ext cx="6194425" cy="6408738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/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4284663" y="404813"/>
            <a:ext cx="3386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Causes of negative autopsy </a:t>
            </a:r>
            <a:endParaRPr lang="ru-RU" sz="2000"/>
          </a:p>
        </p:txBody>
      </p:sp>
      <p:sp>
        <p:nvSpPr>
          <p:cNvPr id="53270" name="AutoShape 22"/>
          <p:cNvSpPr>
            <a:spLocks noChangeArrowheads="1"/>
          </p:cNvSpPr>
          <p:nvPr/>
        </p:nvSpPr>
        <p:spPr bwMode="auto">
          <a:xfrm>
            <a:off x="6156325" y="2276475"/>
            <a:ext cx="2592388" cy="1657350"/>
          </a:xfrm>
          <a:prstGeom prst="flowChartAlternateProcess">
            <a:avLst/>
          </a:prstGeom>
          <a:solidFill>
            <a:schemeClr val="bg2">
              <a:alpha val="46001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/>
          </a:p>
        </p:txBody>
      </p:sp>
      <p:sp>
        <p:nvSpPr>
          <p:cNvPr id="53271" name="Rectangle 23"/>
          <p:cNvSpPr>
            <a:spLocks noChangeArrowheads="1"/>
          </p:cNvSpPr>
          <p:nvPr/>
        </p:nvSpPr>
        <p:spPr bwMode="auto">
          <a:xfrm>
            <a:off x="6300788" y="2278063"/>
            <a:ext cx="2216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Inadequate history</a:t>
            </a:r>
            <a:endParaRPr lang="ru-RU" b="1"/>
          </a:p>
        </p:txBody>
      </p:sp>
      <p:sp>
        <p:nvSpPr>
          <p:cNvPr id="53272" name="Oval 24"/>
          <p:cNvSpPr>
            <a:spLocks noChangeArrowheads="1"/>
          </p:cNvSpPr>
          <p:nvPr/>
        </p:nvSpPr>
        <p:spPr bwMode="auto">
          <a:xfrm>
            <a:off x="6300788" y="2709863"/>
            <a:ext cx="1008062" cy="503237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1200" b="1"/>
              <a:t>vagal inhibition</a:t>
            </a:r>
            <a:endParaRPr lang="ru-RU" sz="1200" b="1"/>
          </a:p>
        </p:txBody>
      </p:sp>
      <p:sp>
        <p:nvSpPr>
          <p:cNvPr id="53273" name="Oval 25"/>
          <p:cNvSpPr>
            <a:spLocks noChangeArrowheads="1"/>
          </p:cNvSpPr>
          <p:nvPr/>
        </p:nvSpPr>
        <p:spPr bwMode="auto">
          <a:xfrm>
            <a:off x="7451725" y="2636838"/>
            <a:ext cx="1223963" cy="576262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1200" b="1"/>
              <a:t>status epilepticus</a:t>
            </a:r>
            <a:endParaRPr lang="ru-RU" sz="1200" b="1"/>
          </a:p>
        </p:txBody>
      </p:sp>
      <p:sp>
        <p:nvSpPr>
          <p:cNvPr id="53274" name="Oval 26"/>
          <p:cNvSpPr>
            <a:spLocks noChangeArrowheads="1"/>
          </p:cNvSpPr>
          <p:nvPr/>
        </p:nvSpPr>
        <p:spPr bwMode="auto">
          <a:xfrm>
            <a:off x="6516688" y="3286125"/>
            <a:ext cx="1727200" cy="504825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1200" b="1"/>
              <a:t>hypersensitivity reaction</a:t>
            </a:r>
            <a:endParaRPr lang="ru-RU" sz="1200" b="1"/>
          </a:p>
        </p:txBody>
      </p:sp>
      <p:grpSp>
        <p:nvGrpSpPr>
          <p:cNvPr id="53296" name="Group 48"/>
          <p:cNvGrpSpPr>
            <a:grpSpLocks/>
          </p:cNvGrpSpPr>
          <p:nvPr/>
        </p:nvGrpSpPr>
        <p:grpSpPr bwMode="auto">
          <a:xfrm>
            <a:off x="3059113" y="4365625"/>
            <a:ext cx="2881312" cy="1871663"/>
            <a:chOff x="1927" y="2750"/>
            <a:chExt cx="1815" cy="1179"/>
          </a:xfrm>
        </p:grpSpPr>
        <p:sp>
          <p:nvSpPr>
            <p:cNvPr id="53277" name="AutoShape 29"/>
            <p:cNvSpPr>
              <a:spLocks noChangeArrowheads="1"/>
            </p:cNvSpPr>
            <p:nvPr/>
          </p:nvSpPr>
          <p:spPr bwMode="auto">
            <a:xfrm>
              <a:off x="1927" y="2750"/>
              <a:ext cx="1815" cy="1179"/>
            </a:xfrm>
            <a:prstGeom prst="flowChartAlternateProcess">
              <a:avLst/>
            </a:prstGeom>
            <a:solidFill>
              <a:schemeClr val="bg2">
                <a:alpha val="63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3282" name="Rectangle 34"/>
            <p:cNvSpPr>
              <a:spLocks noChangeArrowheads="1"/>
            </p:cNvSpPr>
            <p:nvPr/>
          </p:nvSpPr>
          <p:spPr bwMode="auto">
            <a:xfrm>
              <a:off x="2108" y="2750"/>
              <a:ext cx="147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Inadequate internal </a:t>
              </a:r>
            </a:p>
            <a:p>
              <a:pPr algn="ctr"/>
              <a:r>
                <a:rPr lang="en-US" b="1"/>
                <a:t>examination</a:t>
              </a:r>
              <a:endParaRPr lang="ru-RU" b="1"/>
            </a:p>
          </p:txBody>
        </p:sp>
        <p:sp>
          <p:nvSpPr>
            <p:cNvPr id="53283" name="Oval 35"/>
            <p:cNvSpPr>
              <a:spLocks noChangeArrowheads="1"/>
            </p:cNvSpPr>
            <p:nvPr/>
          </p:nvSpPr>
          <p:spPr bwMode="auto">
            <a:xfrm>
              <a:off x="1972" y="3203"/>
              <a:ext cx="999" cy="31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/>
              <a:r>
                <a:rPr lang="en-US" sz="1200" b="1"/>
                <a:t>Pneumothorax</a:t>
              </a:r>
              <a:endParaRPr lang="ru-RU" sz="1200" b="1"/>
            </a:p>
          </p:txBody>
        </p:sp>
        <p:sp>
          <p:nvSpPr>
            <p:cNvPr id="53285" name="Oval 37"/>
            <p:cNvSpPr>
              <a:spLocks noChangeArrowheads="1"/>
            </p:cNvSpPr>
            <p:nvPr/>
          </p:nvSpPr>
          <p:spPr bwMode="auto">
            <a:xfrm>
              <a:off x="2698" y="3521"/>
              <a:ext cx="953" cy="31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/>
              <a:r>
                <a:rPr lang="en-US" sz="1200" b="1"/>
                <a:t>Air embolism</a:t>
              </a:r>
              <a:endParaRPr lang="ru-RU" sz="1200" b="1"/>
            </a:p>
          </p:txBody>
        </p:sp>
      </p:grpSp>
      <p:grpSp>
        <p:nvGrpSpPr>
          <p:cNvPr id="53291" name="Group 43"/>
          <p:cNvGrpSpPr>
            <a:grpSpLocks/>
          </p:cNvGrpSpPr>
          <p:nvPr/>
        </p:nvGrpSpPr>
        <p:grpSpPr bwMode="auto">
          <a:xfrm>
            <a:off x="2987675" y="908050"/>
            <a:ext cx="2881313" cy="2087563"/>
            <a:chOff x="2562" y="618"/>
            <a:chExt cx="1815" cy="1315"/>
          </a:xfrm>
        </p:grpSpPr>
        <p:sp>
          <p:nvSpPr>
            <p:cNvPr id="53286" name="AutoShape 38"/>
            <p:cNvSpPr>
              <a:spLocks noChangeArrowheads="1"/>
            </p:cNvSpPr>
            <p:nvPr/>
          </p:nvSpPr>
          <p:spPr bwMode="auto">
            <a:xfrm>
              <a:off x="2562" y="618"/>
              <a:ext cx="1815" cy="1315"/>
            </a:xfrm>
            <a:prstGeom prst="flowChartAlternateProcess">
              <a:avLst/>
            </a:prstGeom>
            <a:solidFill>
              <a:schemeClr val="bg2">
                <a:alpha val="63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3278" name="Rectangle 30"/>
            <p:cNvSpPr>
              <a:spLocks noChangeArrowheads="1"/>
            </p:cNvSpPr>
            <p:nvPr/>
          </p:nvSpPr>
          <p:spPr bwMode="auto">
            <a:xfrm>
              <a:off x="2733" y="618"/>
              <a:ext cx="1508" cy="40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Inadequate external </a:t>
              </a:r>
            </a:p>
            <a:p>
              <a:pPr algn="ctr"/>
              <a:r>
                <a:rPr lang="en-US" b="1"/>
                <a:t>examination</a:t>
              </a:r>
              <a:endParaRPr lang="ru-RU" b="1"/>
            </a:p>
          </p:txBody>
        </p:sp>
        <p:sp>
          <p:nvSpPr>
            <p:cNvPr id="53279" name="Oval 31"/>
            <p:cNvSpPr>
              <a:spLocks noChangeArrowheads="1"/>
            </p:cNvSpPr>
            <p:nvPr/>
          </p:nvSpPr>
          <p:spPr bwMode="auto">
            <a:xfrm>
              <a:off x="2653" y="1071"/>
              <a:ext cx="635" cy="4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/>
              <a:r>
                <a:rPr lang="en-US" sz="1200" b="1"/>
                <a:t>needle marks</a:t>
              </a:r>
              <a:endParaRPr lang="ru-RU" sz="1200" b="1"/>
            </a:p>
          </p:txBody>
        </p:sp>
        <p:sp>
          <p:nvSpPr>
            <p:cNvPr id="53280" name="Oval 32"/>
            <p:cNvSpPr>
              <a:spLocks noChangeArrowheads="1"/>
            </p:cNvSpPr>
            <p:nvPr/>
          </p:nvSpPr>
          <p:spPr bwMode="auto">
            <a:xfrm>
              <a:off x="3016" y="1525"/>
              <a:ext cx="862" cy="363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/>
              <a:r>
                <a:rPr lang="en-US" sz="1200" b="1"/>
                <a:t>electrocution</a:t>
              </a:r>
              <a:endParaRPr lang="ru-RU" sz="1200" b="1"/>
            </a:p>
          </p:txBody>
        </p:sp>
        <p:sp>
          <p:nvSpPr>
            <p:cNvPr id="53281" name="Oval 33"/>
            <p:cNvSpPr>
              <a:spLocks noChangeArrowheads="1"/>
            </p:cNvSpPr>
            <p:nvPr/>
          </p:nvSpPr>
          <p:spPr bwMode="auto">
            <a:xfrm>
              <a:off x="3470" y="1117"/>
              <a:ext cx="816" cy="363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/>
              <a:r>
                <a:rPr lang="en-US" sz="1200" b="1"/>
                <a:t>snake bites insect bites </a:t>
              </a:r>
              <a:endParaRPr lang="ru-RU" sz="1200" b="1"/>
            </a:p>
          </p:txBody>
        </p:sp>
      </p:grpSp>
      <p:sp>
        <p:nvSpPr>
          <p:cNvPr id="53287" name="AutoShape 39"/>
          <p:cNvSpPr>
            <a:spLocks noChangeArrowheads="1"/>
          </p:cNvSpPr>
          <p:nvPr/>
        </p:nvSpPr>
        <p:spPr bwMode="auto">
          <a:xfrm>
            <a:off x="6292850" y="5292725"/>
            <a:ext cx="1735138" cy="1006475"/>
          </a:xfrm>
          <a:prstGeom prst="flowChartAlternateProcess">
            <a:avLst/>
          </a:prstGeom>
          <a:solidFill>
            <a:schemeClr val="bg2">
              <a:alpha val="63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b="1"/>
              <a:t>Insufficient </a:t>
            </a:r>
            <a:endParaRPr lang="ru-RU" b="1"/>
          </a:p>
          <a:p>
            <a:pPr algn="ctr"/>
            <a:r>
              <a:rPr lang="en-US" b="1"/>
              <a:t>laboratory </a:t>
            </a:r>
            <a:endParaRPr lang="ru-RU" b="1"/>
          </a:p>
          <a:p>
            <a:pPr algn="ctr"/>
            <a:r>
              <a:rPr lang="en-US" b="1"/>
              <a:t>examinations</a:t>
            </a:r>
            <a:endParaRPr lang="ru-RU" b="1"/>
          </a:p>
        </p:txBody>
      </p:sp>
      <p:sp>
        <p:nvSpPr>
          <p:cNvPr id="53288" name="AutoShape 40"/>
          <p:cNvSpPr>
            <a:spLocks noChangeArrowheads="1"/>
          </p:cNvSpPr>
          <p:nvPr/>
        </p:nvSpPr>
        <p:spPr bwMode="auto">
          <a:xfrm>
            <a:off x="6724650" y="973138"/>
            <a:ext cx="1735138" cy="1006475"/>
          </a:xfrm>
          <a:prstGeom prst="flowChartAlternateProcess">
            <a:avLst/>
          </a:prstGeom>
          <a:solidFill>
            <a:schemeClr val="bg2">
              <a:alpha val="63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b="1"/>
              <a:t>Lack of </a:t>
            </a:r>
          </a:p>
          <a:p>
            <a:pPr algn="ctr"/>
            <a:r>
              <a:rPr lang="en-US" b="1"/>
              <a:t>toxicological </a:t>
            </a:r>
          </a:p>
          <a:p>
            <a:pPr algn="ctr"/>
            <a:r>
              <a:rPr lang="en-US" b="1"/>
              <a:t>analysis</a:t>
            </a:r>
            <a:endParaRPr lang="ru-RU" b="1"/>
          </a:p>
        </p:txBody>
      </p:sp>
      <p:sp>
        <p:nvSpPr>
          <p:cNvPr id="53289" name="AutoShape 41"/>
          <p:cNvSpPr>
            <a:spLocks noChangeArrowheads="1"/>
          </p:cNvSpPr>
          <p:nvPr/>
        </p:nvSpPr>
        <p:spPr bwMode="auto">
          <a:xfrm>
            <a:off x="7156450" y="4068763"/>
            <a:ext cx="1671638" cy="1006475"/>
          </a:xfrm>
          <a:prstGeom prst="flowChartAlternateProcess">
            <a:avLst/>
          </a:prstGeom>
          <a:solidFill>
            <a:schemeClr val="bg2">
              <a:alpha val="63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b="1"/>
              <a:t>Lack of </a:t>
            </a:r>
          </a:p>
          <a:p>
            <a:pPr algn="ctr"/>
            <a:r>
              <a:rPr lang="en-US" b="1"/>
              <a:t>training </a:t>
            </a:r>
          </a:p>
          <a:p>
            <a:pPr algn="ctr"/>
            <a:r>
              <a:rPr lang="en-US" b="1"/>
              <a:t>of the doctor</a:t>
            </a:r>
            <a:endParaRPr lang="ru-RU" b="1"/>
          </a:p>
        </p:txBody>
      </p:sp>
      <p:sp>
        <p:nvSpPr>
          <p:cNvPr id="53293" name="AutoShape 45"/>
          <p:cNvSpPr>
            <a:spLocks noChangeArrowheads="1"/>
          </p:cNvSpPr>
          <p:nvPr/>
        </p:nvSpPr>
        <p:spPr bwMode="auto">
          <a:xfrm>
            <a:off x="323850" y="3141663"/>
            <a:ext cx="2162175" cy="865187"/>
          </a:xfrm>
          <a:prstGeom prst="flowChartAlternateProcess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Times New Roman" pitchFamily="18" charset="0"/>
              </a:rPr>
              <a:t>Absence of any </a:t>
            </a:r>
          </a:p>
          <a:p>
            <a:pPr algn="ctr"/>
            <a:r>
              <a:rPr lang="en-US">
                <a:latin typeface="Times New Roman" pitchFamily="18" charset="0"/>
              </a:rPr>
              <a:t>anatomical findings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53294" name="AutoShape 46"/>
          <p:cNvSpPr>
            <a:spLocks noChangeArrowheads="1"/>
          </p:cNvSpPr>
          <p:nvPr/>
        </p:nvSpPr>
        <p:spPr bwMode="auto">
          <a:xfrm>
            <a:off x="34925" y="765175"/>
            <a:ext cx="2627313" cy="865188"/>
          </a:xfrm>
          <a:prstGeom prst="flowChartAlternateProcess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Times New Roman" pitchFamily="18" charset="0"/>
              </a:rPr>
              <a:t>The presence of specific </a:t>
            </a:r>
          </a:p>
          <a:p>
            <a:pPr algn="ctr"/>
            <a:r>
              <a:rPr lang="en-US">
                <a:latin typeface="Times New Roman" pitchFamily="18" charset="0"/>
              </a:rPr>
              <a:t>marks may be missed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53295" name="AutoShape 47"/>
          <p:cNvSpPr>
            <a:spLocks noChangeArrowheads="1"/>
          </p:cNvSpPr>
          <p:nvPr/>
        </p:nvSpPr>
        <p:spPr bwMode="auto">
          <a:xfrm>
            <a:off x="106363" y="5516563"/>
            <a:ext cx="2520950" cy="865187"/>
          </a:xfrm>
          <a:prstGeom prst="flowChartAlternateProcess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Times New Roman" pitchFamily="18" charset="0"/>
              </a:rPr>
              <a:t>The presence of specific </a:t>
            </a:r>
          </a:p>
          <a:p>
            <a:pPr algn="ctr"/>
            <a:r>
              <a:rPr lang="en-US">
                <a:latin typeface="Times New Roman" pitchFamily="18" charset="0"/>
              </a:rPr>
              <a:t>sings may be missed</a:t>
            </a:r>
            <a:endParaRPr lang="ru-RU">
              <a:latin typeface="Times New Roman" pitchFamily="18" charset="0"/>
            </a:endParaRPr>
          </a:p>
        </p:txBody>
      </p:sp>
      <p:cxnSp>
        <p:nvCxnSpPr>
          <p:cNvPr id="53297" name="AutoShape 49"/>
          <p:cNvCxnSpPr>
            <a:cxnSpLocks noChangeShapeType="1"/>
            <a:stCxn id="53286" idx="1"/>
            <a:endCxn id="53294" idx="3"/>
          </p:cNvCxnSpPr>
          <p:nvPr/>
        </p:nvCxnSpPr>
        <p:spPr bwMode="auto">
          <a:xfrm flipH="1" flipV="1">
            <a:off x="2662238" y="1198563"/>
            <a:ext cx="312737" cy="7540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</p:cxnSp>
      <p:cxnSp>
        <p:nvCxnSpPr>
          <p:cNvPr id="53298" name="AutoShape 50"/>
          <p:cNvCxnSpPr>
            <a:cxnSpLocks noChangeShapeType="1"/>
            <a:stCxn id="53277" idx="1"/>
            <a:endCxn id="53295" idx="3"/>
          </p:cNvCxnSpPr>
          <p:nvPr/>
        </p:nvCxnSpPr>
        <p:spPr bwMode="auto">
          <a:xfrm flipH="1">
            <a:off x="2627313" y="5302250"/>
            <a:ext cx="419100" cy="647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</p:cxnSp>
      <p:cxnSp>
        <p:nvCxnSpPr>
          <p:cNvPr id="53299" name="AutoShape 51"/>
          <p:cNvCxnSpPr>
            <a:cxnSpLocks noChangeShapeType="1"/>
            <a:stCxn id="53270" idx="1"/>
            <a:endCxn id="53293" idx="3"/>
          </p:cNvCxnSpPr>
          <p:nvPr/>
        </p:nvCxnSpPr>
        <p:spPr bwMode="auto">
          <a:xfrm flipH="1">
            <a:off x="2486025" y="3105150"/>
            <a:ext cx="3657600" cy="469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/>
          <p:cNvSpPr>
            <a:spLocks noChangeArrowheads="1"/>
          </p:cNvSpPr>
          <p:nvPr/>
        </p:nvSpPr>
        <p:spPr bwMode="auto">
          <a:xfrm>
            <a:off x="323850" y="549275"/>
            <a:ext cx="8281988" cy="56896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059" name="WordArt 3"/>
          <p:cNvSpPr>
            <a:spLocks noChangeArrowheads="1" noChangeShapeType="1" noTextEdit="1"/>
          </p:cNvSpPr>
          <p:nvPr/>
        </p:nvSpPr>
        <p:spPr bwMode="auto">
          <a:xfrm>
            <a:off x="1619250" y="333375"/>
            <a:ext cx="5616575" cy="20875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576998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tint val="0"/>
                        <a:invGamma/>
                      </a:srgbClr>
                    </a:gs>
                  </a:gsLst>
                  <a:lin ang="5400000" scaled="1"/>
                </a:gradFill>
                <a:latin typeface="Arial"/>
                <a:cs typeface="Arial"/>
              </a:rPr>
              <a:t>Те</a:t>
            </a: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tint val="0"/>
                        <a:invGamma/>
                      </a:srgbClr>
                    </a:gs>
                  </a:gsLst>
                  <a:lin ang="5400000" scaled="1"/>
                </a:gradFill>
                <a:latin typeface="Arial"/>
                <a:cs typeface="Arial"/>
              </a:rPr>
              <a:t>rminal conditions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FF"/>
                  </a:gs>
                  <a:gs pos="100000">
                    <a:srgbClr val="0000FF">
                      <a:gamma/>
                      <a:tint val="0"/>
                      <a:invGamma/>
                    </a:srgbClr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  <p:sp>
        <p:nvSpPr>
          <p:cNvPr id="45060" name="Oval 4"/>
          <p:cNvSpPr>
            <a:spLocks noChangeArrowheads="1"/>
          </p:cNvSpPr>
          <p:nvPr/>
        </p:nvSpPr>
        <p:spPr bwMode="auto">
          <a:xfrm>
            <a:off x="1979613" y="981075"/>
            <a:ext cx="1944687" cy="1800225"/>
          </a:xfrm>
          <a:prstGeom prst="ellipse">
            <a:avLst/>
          </a:prstGeom>
          <a:solidFill>
            <a:schemeClr val="hlink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0000FF"/>
                </a:solidFill>
              </a:rPr>
              <a:t>Preagonic</a:t>
            </a:r>
            <a:endParaRPr lang="ru-RU">
              <a:solidFill>
                <a:srgbClr val="0000FF"/>
              </a:solidFill>
            </a:endParaRPr>
          </a:p>
        </p:txBody>
      </p:sp>
      <p:sp>
        <p:nvSpPr>
          <p:cNvPr id="45061" name="Oval 5"/>
          <p:cNvSpPr>
            <a:spLocks noChangeArrowheads="1"/>
          </p:cNvSpPr>
          <p:nvPr/>
        </p:nvSpPr>
        <p:spPr bwMode="auto">
          <a:xfrm>
            <a:off x="3995738" y="1052513"/>
            <a:ext cx="4105275" cy="4319587"/>
          </a:xfrm>
          <a:prstGeom prst="ellipse">
            <a:avLst/>
          </a:prstGeom>
          <a:solidFill>
            <a:schemeClr val="hlink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0000FF"/>
              </a:solidFill>
            </a:endParaRPr>
          </a:p>
        </p:txBody>
      </p:sp>
      <p:sp>
        <p:nvSpPr>
          <p:cNvPr id="45062" name="Oval 6"/>
          <p:cNvSpPr>
            <a:spLocks noChangeArrowheads="1"/>
          </p:cNvSpPr>
          <p:nvPr/>
        </p:nvSpPr>
        <p:spPr bwMode="auto">
          <a:xfrm>
            <a:off x="611188" y="2420938"/>
            <a:ext cx="1728787" cy="1655762"/>
          </a:xfrm>
          <a:prstGeom prst="ellipse">
            <a:avLst/>
          </a:prstGeom>
          <a:solidFill>
            <a:schemeClr val="hlink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0000FF"/>
                </a:solidFill>
              </a:rPr>
              <a:t>Agony</a:t>
            </a:r>
            <a:endParaRPr lang="ru-RU">
              <a:solidFill>
                <a:srgbClr val="0000FF"/>
              </a:solidFill>
            </a:endParaRPr>
          </a:p>
        </p:txBody>
      </p:sp>
      <p:sp>
        <p:nvSpPr>
          <p:cNvPr id="45063" name="Oval 7"/>
          <p:cNvSpPr>
            <a:spLocks noChangeArrowheads="1"/>
          </p:cNvSpPr>
          <p:nvPr/>
        </p:nvSpPr>
        <p:spPr bwMode="auto">
          <a:xfrm>
            <a:off x="2268538" y="4076700"/>
            <a:ext cx="1728787" cy="1800225"/>
          </a:xfrm>
          <a:prstGeom prst="ellipse">
            <a:avLst/>
          </a:prstGeom>
          <a:solidFill>
            <a:schemeClr val="hlink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0000FF"/>
                </a:solidFill>
              </a:rPr>
              <a:t>Clinical death</a:t>
            </a:r>
            <a:endParaRPr lang="ru-RU">
              <a:solidFill>
                <a:srgbClr val="0000FF"/>
              </a:solidFill>
            </a:endParaRPr>
          </a:p>
        </p:txBody>
      </p:sp>
      <p:cxnSp>
        <p:nvCxnSpPr>
          <p:cNvPr id="45064" name="AutoShape 8"/>
          <p:cNvCxnSpPr>
            <a:cxnSpLocks noChangeShapeType="1"/>
            <a:stCxn id="45060" idx="7"/>
            <a:endCxn id="45061" idx="1"/>
          </p:cNvCxnSpPr>
          <p:nvPr/>
        </p:nvCxnSpPr>
        <p:spPr bwMode="auto">
          <a:xfrm rot="5400000" flipV="1">
            <a:off x="3898900" y="985838"/>
            <a:ext cx="439738" cy="957262"/>
          </a:xfrm>
          <a:prstGeom prst="curvedConnector3">
            <a:avLst>
              <a:gd name="adj1" fmla="val -111912"/>
            </a:avLst>
          </a:prstGeom>
          <a:noFill/>
          <a:ln w="1301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5065" name="AutoShape 9"/>
          <p:cNvCxnSpPr>
            <a:cxnSpLocks noChangeShapeType="1"/>
            <a:stCxn id="45061" idx="2"/>
            <a:endCxn id="45062" idx="6"/>
          </p:cNvCxnSpPr>
          <p:nvPr/>
        </p:nvCxnSpPr>
        <p:spPr bwMode="auto">
          <a:xfrm rot="10800000" flipV="1">
            <a:off x="2339975" y="3213100"/>
            <a:ext cx="1655763" cy="36513"/>
          </a:xfrm>
          <a:prstGeom prst="curvedConnector3">
            <a:avLst>
              <a:gd name="adj1" fmla="val 50046"/>
            </a:avLst>
          </a:prstGeom>
          <a:noFill/>
          <a:ln w="1301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5066" name="AutoShape 10"/>
          <p:cNvCxnSpPr>
            <a:cxnSpLocks noChangeShapeType="1"/>
            <a:stCxn id="45062" idx="4"/>
            <a:endCxn id="45063" idx="2"/>
          </p:cNvCxnSpPr>
          <p:nvPr/>
        </p:nvCxnSpPr>
        <p:spPr bwMode="auto">
          <a:xfrm rot="16200000" flipH="1">
            <a:off x="1422400" y="4130675"/>
            <a:ext cx="900113" cy="792163"/>
          </a:xfrm>
          <a:prstGeom prst="curvedConnector2">
            <a:avLst/>
          </a:prstGeom>
          <a:noFill/>
          <a:ln w="1301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5070" name="WordArt 14"/>
          <p:cNvSpPr>
            <a:spLocks noChangeArrowheads="1" noChangeShapeType="1" noTextEdit="1"/>
          </p:cNvSpPr>
          <p:nvPr/>
        </p:nvSpPr>
        <p:spPr bwMode="auto">
          <a:xfrm rot="337604">
            <a:off x="5292725" y="1268413"/>
            <a:ext cx="1851025" cy="6477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Terminal pause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5071" name="AutoShape 15"/>
          <p:cNvSpPr>
            <a:spLocks noChangeArrowheads="1"/>
          </p:cNvSpPr>
          <p:nvPr/>
        </p:nvSpPr>
        <p:spPr bwMode="auto">
          <a:xfrm>
            <a:off x="4356100" y="2060575"/>
            <a:ext cx="1368425" cy="1079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Sudden </a:t>
            </a:r>
          </a:p>
          <a:p>
            <a:pPr algn="ctr"/>
            <a:r>
              <a:rPr lang="ru-RU" b="1"/>
              <a:t>respiratory </a:t>
            </a:r>
            <a:endParaRPr lang="en-US" b="1"/>
          </a:p>
          <a:p>
            <a:pPr algn="ctr"/>
            <a:r>
              <a:rPr lang="ru-RU" b="1"/>
              <a:t>arrest</a:t>
            </a:r>
          </a:p>
          <a:p>
            <a:pPr algn="ctr"/>
            <a:endParaRPr lang="ru-RU" b="1"/>
          </a:p>
        </p:txBody>
      </p:sp>
      <p:sp>
        <p:nvSpPr>
          <p:cNvPr id="45072" name="AutoShape 16"/>
          <p:cNvSpPr>
            <a:spLocks noChangeArrowheads="1"/>
          </p:cNvSpPr>
          <p:nvPr/>
        </p:nvSpPr>
        <p:spPr bwMode="auto">
          <a:xfrm>
            <a:off x="5940425" y="1700213"/>
            <a:ext cx="1368425" cy="6477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/>
              <a:t>Loss of </a:t>
            </a:r>
            <a:endParaRPr lang="ru-RU" sz="1400" b="1"/>
          </a:p>
          <a:p>
            <a:pPr algn="ctr"/>
            <a:r>
              <a:rPr lang="ru-RU" sz="1400" b="1"/>
              <a:t>consciousness</a:t>
            </a:r>
          </a:p>
        </p:txBody>
      </p:sp>
      <p:sp>
        <p:nvSpPr>
          <p:cNvPr id="45073" name="AutoShape 17"/>
          <p:cNvSpPr>
            <a:spLocks noChangeArrowheads="1"/>
          </p:cNvSpPr>
          <p:nvPr/>
        </p:nvSpPr>
        <p:spPr bwMode="auto">
          <a:xfrm>
            <a:off x="6227763" y="2492375"/>
            <a:ext cx="1079500" cy="10810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Areflexia</a:t>
            </a:r>
            <a:endParaRPr lang="ru-RU" b="1"/>
          </a:p>
        </p:txBody>
      </p:sp>
      <p:sp>
        <p:nvSpPr>
          <p:cNvPr id="45074" name="AutoShape 18"/>
          <p:cNvSpPr>
            <a:spLocks noChangeArrowheads="1"/>
          </p:cNvSpPr>
          <p:nvPr/>
        </p:nvSpPr>
        <p:spPr bwMode="auto">
          <a:xfrm>
            <a:off x="4716463" y="3284538"/>
            <a:ext cx="865187" cy="12969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P</a:t>
            </a:r>
            <a:r>
              <a:rPr lang="ru-RU" b="1"/>
              <a:t>ulse</a:t>
            </a:r>
            <a:r>
              <a:rPr lang="en-US" b="1"/>
              <a:t>-</a:t>
            </a:r>
          </a:p>
          <a:p>
            <a:pPr algn="ctr"/>
            <a:r>
              <a:rPr lang="en-US" b="1"/>
              <a:t>l</a:t>
            </a:r>
            <a:r>
              <a:rPr lang="ru-RU" b="1"/>
              <a:t>ess</a:t>
            </a:r>
            <a:r>
              <a:rPr lang="en-US" b="1"/>
              <a:t>-</a:t>
            </a:r>
          </a:p>
          <a:p>
            <a:pPr algn="ctr"/>
            <a:r>
              <a:rPr lang="ru-RU" b="1"/>
              <a:t>ness</a:t>
            </a:r>
          </a:p>
        </p:txBody>
      </p:sp>
      <p:sp>
        <p:nvSpPr>
          <p:cNvPr id="45075" name="AutoShape 19"/>
          <p:cNvSpPr>
            <a:spLocks noChangeArrowheads="1"/>
          </p:cNvSpPr>
          <p:nvPr/>
        </p:nvSpPr>
        <p:spPr bwMode="auto">
          <a:xfrm>
            <a:off x="5867400" y="3789363"/>
            <a:ext cx="1295400" cy="1081087"/>
          </a:xfrm>
          <a:prstGeom prst="roundRect">
            <a:avLst>
              <a:gd name="adj" fmla="val 1659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Blood </a:t>
            </a:r>
          </a:p>
          <a:p>
            <a:pPr algn="ctr"/>
            <a:r>
              <a:rPr lang="en-US" b="1"/>
              <a:t>pressure </a:t>
            </a:r>
          </a:p>
          <a:p>
            <a:pPr algn="ctr"/>
            <a:r>
              <a:rPr lang="en-US" b="1"/>
              <a:t>is about 0</a:t>
            </a:r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ChangeArrowheads="1"/>
          </p:cNvSpPr>
          <p:nvPr/>
        </p:nvSpPr>
        <p:spPr bwMode="auto">
          <a:xfrm>
            <a:off x="323850" y="692150"/>
            <a:ext cx="8281988" cy="56896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6083" name="WordArt 3"/>
          <p:cNvSpPr>
            <a:spLocks noChangeArrowheads="1" noChangeShapeType="1" noTextEdit="1"/>
          </p:cNvSpPr>
          <p:nvPr/>
        </p:nvSpPr>
        <p:spPr bwMode="auto">
          <a:xfrm>
            <a:off x="1619250" y="333375"/>
            <a:ext cx="5616575" cy="20875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576998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tint val="0"/>
                        <a:invGamma/>
                      </a:srgbClr>
                    </a:gs>
                  </a:gsLst>
                  <a:lin ang="5400000" scaled="1"/>
                </a:gradFill>
                <a:latin typeface="Arial"/>
                <a:cs typeface="Arial"/>
              </a:rPr>
              <a:t>Те</a:t>
            </a: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tint val="0"/>
                        <a:invGamma/>
                      </a:srgbClr>
                    </a:gs>
                  </a:gsLst>
                  <a:lin ang="5400000" scaled="1"/>
                </a:gradFill>
                <a:latin typeface="Arial"/>
                <a:cs typeface="Arial"/>
              </a:rPr>
              <a:t>rminal conditions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FF"/>
                  </a:gs>
                  <a:gs pos="100000">
                    <a:srgbClr val="0000FF">
                      <a:gamma/>
                      <a:tint val="0"/>
                      <a:invGamma/>
                    </a:srgbClr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  <p:sp>
        <p:nvSpPr>
          <p:cNvPr id="46084" name="Oval 4"/>
          <p:cNvSpPr>
            <a:spLocks noChangeArrowheads="1"/>
          </p:cNvSpPr>
          <p:nvPr/>
        </p:nvSpPr>
        <p:spPr bwMode="auto">
          <a:xfrm>
            <a:off x="684213" y="1700213"/>
            <a:ext cx="1944687" cy="1800225"/>
          </a:xfrm>
          <a:prstGeom prst="ellipse">
            <a:avLst/>
          </a:prstGeom>
          <a:solidFill>
            <a:schemeClr val="hlink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0000FF"/>
                </a:solidFill>
              </a:rPr>
              <a:t>Preagonic</a:t>
            </a:r>
            <a:endParaRPr lang="ru-RU">
              <a:solidFill>
                <a:srgbClr val="0000FF"/>
              </a:solidFill>
            </a:endParaRPr>
          </a:p>
        </p:txBody>
      </p:sp>
      <p:sp>
        <p:nvSpPr>
          <p:cNvPr id="46085" name="Oval 5"/>
          <p:cNvSpPr>
            <a:spLocks noChangeArrowheads="1"/>
          </p:cNvSpPr>
          <p:nvPr/>
        </p:nvSpPr>
        <p:spPr bwMode="auto">
          <a:xfrm>
            <a:off x="5940425" y="1341438"/>
            <a:ext cx="1582738" cy="1439862"/>
          </a:xfrm>
          <a:prstGeom prst="ellipse">
            <a:avLst/>
          </a:prstGeom>
          <a:solidFill>
            <a:schemeClr val="hlink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0000FF"/>
                </a:solidFill>
              </a:rPr>
              <a:t>Terminal pause</a:t>
            </a:r>
            <a:endParaRPr lang="ru-RU">
              <a:solidFill>
                <a:srgbClr val="0000FF"/>
              </a:solidFill>
            </a:endParaRPr>
          </a:p>
        </p:txBody>
      </p:sp>
      <p:sp>
        <p:nvSpPr>
          <p:cNvPr id="46086" name="Oval 6"/>
          <p:cNvSpPr>
            <a:spLocks noChangeArrowheads="1"/>
          </p:cNvSpPr>
          <p:nvPr/>
        </p:nvSpPr>
        <p:spPr bwMode="auto">
          <a:xfrm>
            <a:off x="2411413" y="1844675"/>
            <a:ext cx="3600450" cy="4032250"/>
          </a:xfrm>
          <a:prstGeom prst="ellipse">
            <a:avLst/>
          </a:prstGeom>
          <a:solidFill>
            <a:schemeClr val="hlink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0000FF"/>
              </a:solidFill>
            </a:endParaRPr>
          </a:p>
        </p:txBody>
      </p:sp>
      <p:sp>
        <p:nvSpPr>
          <p:cNvPr id="46087" name="Oval 7"/>
          <p:cNvSpPr>
            <a:spLocks noChangeArrowheads="1"/>
          </p:cNvSpPr>
          <p:nvPr/>
        </p:nvSpPr>
        <p:spPr bwMode="auto">
          <a:xfrm>
            <a:off x="6443663" y="3141663"/>
            <a:ext cx="1728787" cy="1800225"/>
          </a:xfrm>
          <a:prstGeom prst="ellipse">
            <a:avLst/>
          </a:prstGeom>
          <a:solidFill>
            <a:schemeClr val="hlink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0000FF"/>
                </a:solidFill>
              </a:rPr>
              <a:t>Clinical death</a:t>
            </a:r>
            <a:endParaRPr lang="ru-RU">
              <a:solidFill>
                <a:srgbClr val="0000FF"/>
              </a:solidFill>
            </a:endParaRPr>
          </a:p>
        </p:txBody>
      </p:sp>
      <p:cxnSp>
        <p:nvCxnSpPr>
          <p:cNvPr id="46088" name="AutoShape 8"/>
          <p:cNvCxnSpPr>
            <a:cxnSpLocks noChangeShapeType="1"/>
            <a:stCxn id="46084" idx="7"/>
            <a:endCxn id="46085" idx="1"/>
          </p:cNvCxnSpPr>
          <p:nvPr/>
        </p:nvCxnSpPr>
        <p:spPr bwMode="auto">
          <a:xfrm rot="16200000">
            <a:off x="4052887" y="-155574"/>
            <a:ext cx="411163" cy="3827462"/>
          </a:xfrm>
          <a:prstGeom prst="curvedConnector3">
            <a:avLst>
              <a:gd name="adj1" fmla="val 206949"/>
            </a:avLst>
          </a:prstGeom>
          <a:noFill/>
          <a:ln w="1301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6089" name="AutoShape 9"/>
          <p:cNvCxnSpPr>
            <a:cxnSpLocks noChangeShapeType="1"/>
            <a:stCxn id="46085" idx="3"/>
            <a:endCxn id="46086" idx="6"/>
          </p:cNvCxnSpPr>
          <p:nvPr/>
        </p:nvCxnSpPr>
        <p:spPr bwMode="auto">
          <a:xfrm rot="5400000">
            <a:off x="5446713" y="3135313"/>
            <a:ext cx="1290637" cy="160337"/>
          </a:xfrm>
          <a:prstGeom prst="curvedConnector2">
            <a:avLst/>
          </a:prstGeom>
          <a:noFill/>
          <a:ln w="1301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6090" name="AutoShape 10"/>
          <p:cNvCxnSpPr>
            <a:cxnSpLocks noChangeShapeType="1"/>
            <a:stCxn id="46086" idx="5"/>
            <a:endCxn id="46087" idx="2"/>
          </p:cNvCxnSpPr>
          <p:nvPr/>
        </p:nvCxnSpPr>
        <p:spPr bwMode="auto">
          <a:xfrm rot="5400000" flipH="1" flipV="1">
            <a:off x="5341938" y="4184650"/>
            <a:ext cx="1244600" cy="958850"/>
          </a:xfrm>
          <a:prstGeom prst="curvedConnector4">
            <a:avLst>
              <a:gd name="adj1" fmla="val -65815"/>
              <a:gd name="adj2" fmla="val 77481"/>
            </a:avLst>
          </a:prstGeom>
          <a:noFill/>
          <a:ln w="1301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6094" name="WordArt 14"/>
          <p:cNvSpPr>
            <a:spLocks noChangeArrowheads="1" noChangeShapeType="1" noTextEdit="1"/>
          </p:cNvSpPr>
          <p:nvPr/>
        </p:nvSpPr>
        <p:spPr bwMode="auto">
          <a:xfrm>
            <a:off x="3419475" y="1989138"/>
            <a:ext cx="1655763" cy="5048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Agony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6095" name="AutoShape 15"/>
          <p:cNvSpPr>
            <a:spLocks noChangeArrowheads="1"/>
          </p:cNvSpPr>
          <p:nvPr/>
        </p:nvSpPr>
        <p:spPr bwMode="auto">
          <a:xfrm>
            <a:off x="3059113" y="2420938"/>
            <a:ext cx="1512887" cy="5032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/>
              <a:t>max. activation</a:t>
            </a:r>
          </a:p>
          <a:p>
            <a:pPr algn="ctr"/>
            <a:r>
              <a:rPr lang="en-US" sz="1400"/>
              <a:t>of body resources</a:t>
            </a:r>
            <a:endParaRPr lang="ru-RU" sz="1400"/>
          </a:p>
        </p:txBody>
      </p:sp>
      <p:sp>
        <p:nvSpPr>
          <p:cNvPr id="46096" name="AutoShape 16"/>
          <p:cNvSpPr>
            <a:spLocks noChangeArrowheads="1"/>
          </p:cNvSpPr>
          <p:nvPr/>
        </p:nvSpPr>
        <p:spPr bwMode="auto">
          <a:xfrm>
            <a:off x="3995738" y="3357563"/>
            <a:ext cx="1296987" cy="5016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/>
              <a:t>signs of </a:t>
            </a:r>
            <a:endParaRPr lang="en-US" sz="1400"/>
          </a:p>
          <a:p>
            <a:pPr algn="ctr"/>
            <a:r>
              <a:rPr lang="ru-RU" sz="1400"/>
              <a:t>consciousness </a:t>
            </a:r>
          </a:p>
        </p:txBody>
      </p:sp>
      <p:sp>
        <p:nvSpPr>
          <p:cNvPr id="46097" name="AutoShape 17"/>
          <p:cNvSpPr>
            <a:spLocks noChangeArrowheads="1"/>
          </p:cNvSpPr>
          <p:nvPr/>
        </p:nvSpPr>
        <p:spPr bwMode="auto">
          <a:xfrm>
            <a:off x="4284663" y="4508500"/>
            <a:ext cx="1223962" cy="4333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/>
              <a:t>Convulsions</a:t>
            </a:r>
            <a:endParaRPr lang="ru-RU" sz="1400" b="1"/>
          </a:p>
        </p:txBody>
      </p:sp>
      <p:sp>
        <p:nvSpPr>
          <p:cNvPr id="46098" name="AutoShape 18"/>
          <p:cNvSpPr>
            <a:spLocks noChangeArrowheads="1"/>
          </p:cNvSpPr>
          <p:nvPr/>
        </p:nvSpPr>
        <p:spPr bwMode="auto">
          <a:xfrm>
            <a:off x="2700338" y="3789363"/>
            <a:ext cx="1079500" cy="11525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/>
              <a:t>hyperactivity </a:t>
            </a:r>
          </a:p>
          <a:p>
            <a:pPr algn="ctr"/>
            <a:r>
              <a:rPr lang="en-US" sz="1400"/>
              <a:t>of peripheral </a:t>
            </a:r>
          </a:p>
          <a:p>
            <a:pPr algn="ctr"/>
            <a:r>
              <a:rPr lang="en-US" sz="1400"/>
              <a:t>reflexes</a:t>
            </a:r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8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Clinical death</a:t>
            </a:r>
            <a:endParaRPr lang="ru-RU" sz="4800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0" y="1071563"/>
            <a:ext cx="9144000" cy="57864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en-US" b="1" smtClean="0"/>
          </a:p>
          <a:p>
            <a:pPr>
              <a:buFont typeface="Wingdings 2" pitchFamily="18" charset="2"/>
              <a:buNone/>
            </a:pPr>
            <a:endParaRPr lang="en-US" b="1" smtClean="0"/>
          </a:p>
          <a:p>
            <a:pPr>
              <a:buFont typeface="Wingdings 2" pitchFamily="18" charset="2"/>
              <a:buNone/>
            </a:pPr>
            <a:endParaRPr lang="en-US" b="1" smtClean="0"/>
          </a:p>
          <a:p>
            <a:pPr>
              <a:buFont typeface="Wingdings 2" pitchFamily="18" charset="2"/>
              <a:buNone/>
            </a:pPr>
            <a:endParaRPr lang="en-US" b="1" smtClean="0"/>
          </a:p>
          <a:p>
            <a:pPr>
              <a:buFont typeface="Wingdings 2" pitchFamily="18" charset="2"/>
              <a:buNone/>
            </a:pPr>
            <a:endParaRPr lang="en-US" b="1" smtClean="0"/>
          </a:p>
          <a:p>
            <a:pPr>
              <a:buFont typeface="Wingdings 2" pitchFamily="18" charset="2"/>
              <a:buNone/>
            </a:pPr>
            <a:endParaRPr lang="en-US" b="1" smtClean="0"/>
          </a:p>
          <a:p>
            <a:pPr>
              <a:buFont typeface="Wingdings 2" pitchFamily="18" charset="2"/>
              <a:buNone/>
            </a:pPr>
            <a:endParaRPr lang="en-US" b="1" smtClean="0"/>
          </a:p>
          <a:p>
            <a:pPr>
              <a:buFont typeface="Wingdings 2" pitchFamily="18" charset="2"/>
              <a:buNone/>
            </a:pPr>
            <a:endParaRPr lang="en-US" b="1" smtClean="0"/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85720" y="1000108"/>
            <a:ext cx="8399462" cy="2130425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548640" indent="-41148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en-US" sz="2400" b="1" dirty="0">
                <a:latin typeface="Times New Roman" pitchFamily="18" charset="0"/>
              </a:rPr>
              <a:t>In this condition </a:t>
            </a:r>
            <a:r>
              <a:rPr lang="en-US" sz="2800" b="1" dirty="0">
                <a:solidFill>
                  <a:schemeClr val="tx2"/>
                </a:solidFill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</a:effectLst>
                <a:latin typeface="Times New Roman" pitchFamily="18" charset="0"/>
              </a:rPr>
              <a:t>no signs of life are discovered</a:t>
            </a:r>
            <a:r>
              <a:rPr lang="en-US" sz="2800" dirty="0"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</a:effectLst>
                <a:latin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</a:rPr>
              <a:t>as the functions are interrupted for sometime or are reduced to minimum</a:t>
            </a:r>
          </a:p>
          <a:p>
            <a:pPr marL="548640" indent="-41148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en-US" sz="2400" b="1" dirty="0">
                <a:latin typeface="Times New Roman" pitchFamily="18" charset="0"/>
              </a:rPr>
              <a:t>However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800" b="1" dirty="0">
                <a:solidFill>
                  <a:schemeClr val="tx2"/>
                </a:solidFill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</a:effectLst>
                <a:latin typeface="Times New Roman" pitchFamily="18" charset="0"/>
              </a:rPr>
              <a:t>life continues</a:t>
            </a:r>
            <a:r>
              <a:rPr lang="en-US" sz="2800" dirty="0"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</a:effectLst>
                <a:latin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</a:rPr>
              <a:t>and resuscitation may be successful in such cases</a:t>
            </a:r>
          </a:p>
          <a:p>
            <a:pPr marL="548640" indent="-41148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None/>
              <a:defRPr/>
            </a:pPr>
            <a:r>
              <a:rPr lang="en-US" sz="2800" b="1" dirty="0"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lt"/>
              </a:rPr>
              <a:t>Duration up to </a:t>
            </a:r>
            <a:r>
              <a:rPr lang="ru-RU" sz="2800" b="1" dirty="0"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lt"/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lt"/>
              </a:rPr>
              <a:t>4-5</a:t>
            </a:r>
            <a:r>
              <a:rPr lang="ru-RU" sz="2800" b="1" dirty="0" smtClean="0"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lt"/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lt"/>
              </a:rPr>
              <a:t>min.,  at cooling – up to 10 min.</a:t>
            </a:r>
            <a:endParaRPr lang="en-US" sz="2800" b="1" dirty="0">
              <a:solidFill>
                <a:schemeClr val="tx2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5288" y="3000372"/>
            <a:ext cx="874871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/>
                </a:solidFill>
                <a:latin typeface="+mn-lt"/>
              </a:rPr>
              <a:t>Suspended animation</a:t>
            </a:r>
            <a:r>
              <a:rPr lang="en-US" sz="2400" b="1" dirty="0">
                <a:latin typeface="+mn-l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</a:rPr>
              <a:t>Voluntarily, practitioners of yoga can pass into a trance death- like in character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</a:rPr>
              <a:t>Involuntary suspension of animation lasting from a few seconds to half an-hour may be found in </a:t>
            </a:r>
            <a:r>
              <a:rPr lang="en-US" sz="2800" b="1" dirty="0">
                <a:solidFill>
                  <a:schemeClr val="tx2"/>
                </a:solidFill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</a:effectLst>
                <a:latin typeface="+mn-lt"/>
              </a:rPr>
              <a:t>newborn infants,</a:t>
            </a:r>
            <a:r>
              <a:rPr lang="en-US" sz="28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800" b="1" dirty="0">
                <a:solidFill>
                  <a:schemeClr val="tx2"/>
                </a:solidFill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</a:effectLst>
                <a:latin typeface="+mn-lt"/>
              </a:rPr>
              <a:t>drowning, electrocution</a:t>
            </a:r>
            <a:r>
              <a:rPr lang="en-US" sz="2800" b="1" dirty="0"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</a:effectLst>
                <a:latin typeface="+mn-lt"/>
              </a:rPr>
              <a:t>, </a:t>
            </a:r>
            <a:r>
              <a:rPr lang="en-US" sz="2400" b="1" dirty="0">
                <a:latin typeface="+mn-lt"/>
              </a:rPr>
              <a:t>cholera, after anesthesia, shock, sunstroke, cerebral concussion, insanity, overdose of barbiturate or, opiates etc., in prolonged illness (e.g. typhoid), or may be induced voluntarily by yogis.</a:t>
            </a:r>
            <a:endParaRPr lang="ru-RU" sz="2400" b="1" dirty="0">
              <a:latin typeface="+mn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 advAuto="100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66" name="Group 14"/>
          <p:cNvGrpSpPr>
            <a:grpSpLocks/>
          </p:cNvGrpSpPr>
          <p:nvPr/>
        </p:nvGrpSpPr>
        <p:grpSpPr bwMode="auto">
          <a:xfrm>
            <a:off x="251520" y="0"/>
            <a:ext cx="7921625" cy="6742113"/>
            <a:chOff x="295" y="119"/>
            <a:chExt cx="5352" cy="4037"/>
          </a:xfrm>
        </p:grpSpPr>
        <p:grpSp>
          <p:nvGrpSpPr>
            <p:cNvPr id="49157" name="Group 5"/>
            <p:cNvGrpSpPr>
              <a:grpSpLocks/>
            </p:cNvGrpSpPr>
            <p:nvPr/>
          </p:nvGrpSpPr>
          <p:grpSpPr bwMode="auto">
            <a:xfrm>
              <a:off x="295" y="119"/>
              <a:ext cx="5352" cy="4037"/>
              <a:chOff x="385" y="73"/>
              <a:chExt cx="5080" cy="3992"/>
            </a:xfrm>
          </p:grpSpPr>
          <p:sp>
            <p:nvSpPr>
              <p:cNvPr id="49158" name="AutoShape 6"/>
              <p:cNvSpPr>
                <a:spLocks noChangeArrowheads="1"/>
              </p:cNvSpPr>
              <p:nvPr/>
            </p:nvSpPr>
            <p:spPr bwMode="auto">
              <a:xfrm>
                <a:off x="385" y="300"/>
                <a:ext cx="5080" cy="376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49159" name="Freeform 7"/>
              <p:cNvSpPr>
                <a:spLocks noChangeAspect="1"/>
              </p:cNvSpPr>
              <p:nvPr/>
            </p:nvSpPr>
            <p:spPr bwMode="auto">
              <a:xfrm>
                <a:off x="1383" y="73"/>
                <a:ext cx="3191" cy="538"/>
              </a:xfrm>
              <a:custGeom>
                <a:avLst/>
                <a:gdLst/>
                <a:ahLst/>
                <a:cxnLst>
                  <a:cxn ang="0">
                    <a:pos x="9" y="269"/>
                  </a:cxn>
                  <a:cxn ang="0">
                    <a:pos x="1589" y="2"/>
                  </a:cxn>
                  <a:cxn ang="0">
                    <a:pos x="3273" y="279"/>
                  </a:cxn>
                  <a:cxn ang="0">
                    <a:pos x="1641" y="551"/>
                  </a:cxn>
                  <a:cxn ang="0">
                    <a:pos x="9" y="269"/>
                  </a:cxn>
                </a:cxnLst>
                <a:rect l="0" t="0" r="r" b="b"/>
                <a:pathLst>
                  <a:path w="3282" h="553">
                    <a:moveTo>
                      <a:pt x="9" y="269"/>
                    </a:moveTo>
                    <a:cubicBezTo>
                      <a:pt x="0" y="178"/>
                      <a:pt x="1045" y="0"/>
                      <a:pt x="1589" y="2"/>
                    </a:cubicBezTo>
                    <a:cubicBezTo>
                      <a:pt x="2133" y="4"/>
                      <a:pt x="3264" y="188"/>
                      <a:pt x="3273" y="279"/>
                    </a:cubicBezTo>
                    <a:cubicBezTo>
                      <a:pt x="3282" y="370"/>
                      <a:pt x="2185" y="553"/>
                      <a:pt x="1641" y="551"/>
                    </a:cubicBezTo>
                    <a:cubicBezTo>
                      <a:pt x="1097" y="549"/>
                      <a:pt x="17" y="375"/>
                      <a:pt x="9" y="26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9160" name="Text Box 8"/>
            <p:cNvSpPr txBox="1">
              <a:spLocks noChangeArrowheads="1"/>
            </p:cNvSpPr>
            <p:nvPr/>
          </p:nvSpPr>
          <p:spPr bwMode="auto">
            <a:xfrm>
              <a:off x="2245" y="210"/>
              <a:ext cx="1543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solidFill>
                    <a:srgbClr val="FFFF00"/>
                  </a:solidFill>
                </a:rPr>
                <a:t>Brain death</a:t>
              </a:r>
              <a:endParaRPr lang="ru-RU" sz="28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49186" name="Oval 34"/>
          <p:cNvSpPr>
            <a:spLocks noChangeArrowheads="1"/>
          </p:cNvSpPr>
          <p:nvPr/>
        </p:nvSpPr>
        <p:spPr bwMode="auto">
          <a:xfrm rot="20297063">
            <a:off x="333172" y="736218"/>
            <a:ext cx="7632700" cy="4593482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C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185" name="Oval 33"/>
          <p:cNvSpPr>
            <a:spLocks noChangeArrowheads="1"/>
          </p:cNvSpPr>
          <p:nvPr/>
        </p:nvSpPr>
        <p:spPr bwMode="auto">
          <a:xfrm rot="1806823">
            <a:off x="-38100" y="1689100"/>
            <a:ext cx="7632700" cy="4392613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92D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184" name="Oval 32"/>
          <p:cNvSpPr>
            <a:spLocks noChangeArrowheads="1"/>
          </p:cNvSpPr>
          <p:nvPr/>
        </p:nvSpPr>
        <p:spPr bwMode="auto">
          <a:xfrm rot="1279282">
            <a:off x="901373" y="1136119"/>
            <a:ext cx="4535487" cy="4824412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161" name="AutoShape 9"/>
          <p:cNvSpPr>
            <a:spLocks noChangeArrowheads="1"/>
          </p:cNvSpPr>
          <p:nvPr/>
        </p:nvSpPr>
        <p:spPr bwMode="auto">
          <a:xfrm>
            <a:off x="2183302" y="4608368"/>
            <a:ext cx="1740626" cy="908864"/>
          </a:xfrm>
          <a:prstGeom prst="flowChartConnector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Abs. of spontaneous </a:t>
            </a:r>
            <a:endParaRPr lang="en-US" sz="1200" b="1" dirty="0">
              <a:solidFill>
                <a:srgbClr val="FFFF00"/>
              </a:solidFill>
            </a:endParaRPr>
          </a:p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breathing</a:t>
            </a:r>
            <a:endParaRPr lang="ru-RU" sz="1200" b="1" dirty="0">
              <a:solidFill>
                <a:srgbClr val="FFFF00"/>
              </a:solidFill>
            </a:endParaRPr>
          </a:p>
        </p:txBody>
      </p:sp>
      <p:sp>
        <p:nvSpPr>
          <p:cNvPr id="49164" name="AutoShape 12"/>
          <p:cNvSpPr>
            <a:spLocks noChangeArrowheads="1"/>
          </p:cNvSpPr>
          <p:nvPr/>
        </p:nvSpPr>
        <p:spPr bwMode="auto">
          <a:xfrm>
            <a:off x="2071762" y="1342851"/>
            <a:ext cx="1708150" cy="862013"/>
          </a:xfrm>
          <a:prstGeom prst="flowChartConnector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Absence of</a:t>
            </a:r>
            <a:endParaRPr lang="en-US" sz="1200" b="1" dirty="0">
              <a:solidFill>
                <a:srgbClr val="FFFF00"/>
              </a:solidFill>
            </a:endParaRPr>
          </a:p>
          <a:p>
            <a:pPr algn="ctr"/>
            <a:r>
              <a:rPr lang="en-US" sz="1200" b="1" dirty="0">
                <a:solidFill>
                  <a:srgbClr val="FFFF00"/>
                </a:solidFill>
              </a:rPr>
              <a:t>consciousness</a:t>
            </a:r>
            <a:endParaRPr lang="ru-RU" sz="1200" b="1" dirty="0">
              <a:solidFill>
                <a:srgbClr val="FFFF00"/>
              </a:solidFill>
            </a:endParaRPr>
          </a:p>
        </p:txBody>
      </p:sp>
      <p:sp>
        <p:nvSpPr>
          <p:cNvPr id="49165" name="AutoShape 13"/>
          <p:cNvSpPr>
            <a:spLocks noChangeArrowheads="1"/>
          </p:cNvSpPr>
          <p:nvPr/>
        </p:nvSpPr>
        <p:spPr bwMode="auto">
          <a:xfrm>
            <a:off x="1259632" y="2204864"/>
            <a:ext cx="1656184" cy="779026"/>
          </a:xfrm>
          <a:prstGeom prst="flowChartConnector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Abs. of the reactions for  painful stimuli</a:t>
            </a:r>
            <a:endParaRPr lang="ru-RU" sz="1200" b="1" dirty="0">
              <a:solidFill>
                <a:srgbClr val="FFFF00"/>
              </a:solidFill>
            </a:endParaRPr>
          </a:p>
        </p:txBody>
      </p:sp>
      <p:sp>
        <p:nvSpPr>
          <p:cNvPr id="49175" name="AutoShape 23"/>
          <p:cNvSpPr>
            <a:spLocks noChangeArrowheads="1"/>
          </p:cNvSpPr>
          <p:nvPr/>
        </p:nvSpPr>
        <p:spPr bwMode="auto">
          <a:xfrm>
            <a:off x="8243888" y="1844675"/>
            <a:ext cx="755650" cy="649288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30 min</a:t>
            </a:r>
            <a:endParaRPr lang="ru-RU" b="1"/>
          </a:p>
        </p:txBody>
      </p:sp>
      <p:sp>
        <p:nvSpPr>
          <p:cNvPr id="49178" name="AutoShape 26"/>
          <p:cNvSpPr>
            <a:spLocks noChangeArrowheads="1"/>
          </p:cNvSpPr>
          <p:nvPr/>
        </p:nvSpPr>
        <p:spPr bwMode="auto">
          <a:xfrm>
            <a:off x="5292080" y="1196752"/>
            <a:ext cx="2376264" cy="1298377"/>
          </a:xfrm>
          <a:prstGeom prst="flowChartConnector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Abs. of circulation both </a:t>
            </a:r>
            <a:r>
              <a:rPr lang="en-US" sz="1200" b="1" dirty="0">
                <a:solidFill>
                  <a:srgbClr val="FFFF00"/>
                </a:solidFill>
              </a:rPr>
              <a:t>in two carotid </a:t>
            </a:r>
            <a:r>
              <a:rPr lang="en-US" sz="1200" b="1" dirty="0" smtClean="0">
                <a:solidFill>
                  <a:srgbClr val="FFFF00"/>
                </a:solidFill>
              </a:rPr>
              <a:t>and </a:t>
            </a:r>
            <a:r>
              <a:rPr lang="en-US" sz="1200" b="1" dirty="0">
                <a:solidFill>
                  <a:srgbClr val="FFFF00"/>
                </a:solidFill>
              </a:rPr>
              <a:t>two vertebral </a:t>
            </a:r>
            <a:r>
              <a:rPr lang="en-US" sz="1200" b="1" dirty="0" smtClean="0">
                <a:solidFill>
                  <a:srgbClr val="FFFF00"/>
                </a:solidFill>
              </a:rPr>
              <a:t>arteries</a:t>
            </a:r>
          </a:p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(cerebral angiography)</a:t>
            </a:r>
            <a:endParaRPr lang="ru-RU" sz="1200" dirty="0">
              <a:solidFill>
                <a:srgbClr val="FFFF00"/>
              </a:solidFill>
            </a:endParaRPr>
          </a:p>
        </p:txBody>
      </p:sp>
      <p:sp>
        <p:nvSpPr>
          <p:cNvPr id="49180" name="AutoShape 28"/>
          <p:cNvSpPr>
            <a:spLocks noChangeArrowheads="1"/>
          </p:cNvSpPr>
          <p:nvPr/>
        </p:nvSpPr>
        <p:spPr bwMode="auto">
          <a:xfrm>
            <a:off x="5076825" y="4941888"/>
            <a:ext cx="1871663" cy="1368425"/>
          </a:xfrm>
          <a:prstGeom prst="flowChartConnector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="1">
                <a:solidFill>
                  <a:srgbClr val="FFFF00"/>
                </a:solidFill>
              </a:rPr>
              <a:t>EEC confirmation of </a:t>
            </a:r>
          </a:p>
          <a:p>
            <a:pPr algn="ctr"/>
            <a:r>
              <a:rPr lang="en-US" sz="1200" b="1">
                <a:solidFill>
                  <a:srgbClr val="FFFF00"/>
                </a:solidFill>
              </a:rPr>
              <a:t>spontaneous and </a:t>
            </a:r>
          </a:p>
          <a:p>
            <a:pPr algn="ctr"/>
            <a:r>
              <a:rPr lang="en-US" sz="1200" b="1">
                <a:solidFill>
                  <a:srgbClr val="FFFF00"/>
                </a:solidFill>
              </a:rPr>
              <a:t>indused brain activity</a:t>
            </a:r>
            <a:endParaRPr lang="ru-RU" sz="1200" b="1">
              <a:solidFill>
                <a:srgbClr val="FFFF00"/>
              </a:solidFill>
            </a:endParaRPr>
          </a:p>
        </p:txBody>
      </p:sp>
      <p:sp>
        <p:nvSpPr>
          <p:cNvPr id="49188" name="AutoShape 36"/>
          <p:cNvSpPr>
            <a:spLocks noChangeArrowheads="1"/>
          </p:cNvSpPr>
          <p:nvPr/>
        </p:nvSpPr>
        <p:spPr bwMode="auto">
          <a:xfrm>
            <a:off x="611188" y="5589588"/>
            <a:ext cx="755650" cy="576262"/>
          </a:xfrm>
          <a:prstGeom prst="flowChartAlternateProcess">
            <a:avLst/>
          </a:prstGeom>
          <a:solidFill>
            <a:schemeClr val="accent2">
              <a:lumMod val="50000"/>
            </a:schemeClr>
          </a:solidFill>
          <a:ln w="9525">
            <a:solidFill>
              <a:srgbClr val="FF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/>
              <a:t>6</a:t>
            </a:r>
            <a:r>
              <a:rPr lang="en-US" b="1" dirty="0" smtClean="0"/>
              <a:t> </a:t>
            </a:r>
            <a:r>
              <a:rPr lang="en-US" b="1" dirty="0"/>
              <a:t>h</a:t>
            </a:r>
            <a:endParaRPr lang="ru-RU" b="1" dirty="0"/>
          </a:p>
        </p:txBody>
      </p:sp>
      <p:sp>
        <p:nvSpPr>
          <p:cNvPr id="49189" name="AutoShape 37"/>
          <p:cNvSpPr>
            <a:spLocks noChangeArrowheads="1"/>
          </p:cNvSpPr>
          <p:nvPr/>
        </p:nvSpPr>
        <p:spPr bwMode="auto">
          <a:xfrm>
            <a:off x="8243888" y="4868863"/>
            <a:ext cx="719137" cy="576262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 smtClean="0"/>
              <a:t>2 </a:t>
            </a:r>
            <a:r>
              <a:rPr lang="en-US" b="1" dirty="0"/>
              <a:t>h</a:t>
            </a:r>
            <a:endParaRPr lang="ru-RU" b="1" dirty="0"/>
          </a:p>
        </p:txBody>
      </p:sp>
      <p:cxnSp>
        <p:nvCxnSpPr>
          <p:cNvPr id="49191" name="AutoShape 39"/>
          <p:cNvCxnSpPr>
            <a:cxnSpLocks noChangeShapeType="1"/>
            <a:stCxn id="49184" idx="4"/>
            <a:endCxn id="49188" idx="3"/>
          </p:cNvCxnSpPr>
          <p:nvPr/>
        </p:nvCxnSpPr>
        <p:spPr bwMode="auto">
          <a:xfrm flipH="1">
            <a:off x="1366838" y="5795429"/>
            <a:ext cx="925204" cy="82290"/>
          </a:xfrm>
          <a:prstGeom prst="straightConnector1">
            <a:avLst/>
          </a:prstGeom>
          <a:noFill/>
          <a:ln w="31750">
            <a:solidFill>
              <a:srgbClr val="FF3399"/>
            </a:solidFill>
            <a:round/>
            <a:headEnd type="oval" w="med" len="med"/>
            <a:tailEnd type="oval" w="med" len="med"/>
          </a:ln>
          <a:effectLst/>
        </p:spPr>
      </p:cxnSp>
      <p:cxnSp>
        <p:nvCxnSpPr>
          <p:cNvPr id="49192" name="AutoShape 40"/>
          <p:cNvCxnSpPr>
            <a:cxnSpLocks noChangeShapeType="1"/>
            <a:stCxn id="49189" idx="1"/>
          </p:cNvCxnSpPr>
          <p:nvPr/>
        </p:nvCxnSpPr>
        <p:spPr bwMode="auto">
          <a:xfrm flipH="1" flipV="1">
            <a:off x="7308850" y="5099050"/>
            <a:ext cx="935038" cy="58738"/>
          </a:xfrm>
          <a:prstGeom prst="straightConnector1">
            <a:avLst/>
          </a:prstGeom>
          <a:noFill/>
          <a:ln w="31750">
            <a:solidFill>
              <a:srgbClr val="92D050"/>
            </a:solidFill>
            <a:round/>
            <a:headEnd type="oval" w="med" len="med"/>
            <a:tailEnd type="oval" w="med" len="med"/>
          </a:ln>
          <a:effectLst/>
        </p:spPr>
      </p:cxnSp>
      <p:cxnSp>
        <p:nvCxnSpPr>
          <p:cNvPr id="49193" name="AutoShape 41"/>
          <p:cNvCxnSpPr>
            <a:cxnSpLocks noChangeShapeType="1"/>
            <a:stCxn id="49175" idx="1"/>
            <a:endCxn id="49186" idx="6"/>
          </p:cNvCxnSpPr>
          <p:nvPr/>
        </p:nvCxnSpPr>
        <p:spPr bwMode="auto">
          <a:xfrm flipH="1" flipV="1">
            <a:off x="7695032" y="1620910"/>
            <a:ext cx="548856" cy="548409"/>
          </a:xfrm>
          <a:prstGeom prst="straightConnector1">
            <a:avLst/>
          </a:prstGeom>
          <a:noFill/>
          <a:ln w="31750">
            <a:solidFill>
              <a:srgbClr val="FFC000"/>
            </a:solidFill>
            <a:round/>
            <a:headEnd type="oval" w="med" len="med"/>
            <a:tailEnd type="oval" w="med" len="med"/>
          </a:ln>
          <a:effectLst/>
        </p:spPr>
      </p:cxnSp>
      <p:sp>
        <p:nvSpPr>
          <p:cNvPr id="26" name="AutoShape 19"/>
          <p:cNvSpPr>
            <a:spLocks noChangeArrowheads="1"/>
          </p:cNvSpPr>
          <p:nvPr/>
        </p:nvSpPr>
        <p:spPr bwMode="auto">
          <a:xfrm>
            <a:off x="3563888" y="1844824"/>
            <a:ext cx="1454444" cy="779026"/>
          </a:xfrm>
          <a:prstGeom prst="flowChartConnector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Abs. of the coordinated movements</a:t>
            </a:r>
            <a:endParaRPr lang="ru-RU" sz="1200" b="1" dirty="0">
              <a:solidFill>
                <a:srgbClr val="FFFF00"/>
              </a:solidFill>
            </a:endParaRPr>
          </a:p>
        </p:txBody>
      </p:sp>
      <p:sp>
        <p:nvSpPr>
          <p:cNvPr id="29" name="AutoShape 19"/>
          <p:cNvSpPr>
            <a:spLocks noChangeArrowheads="1"/>
          </p:cNvSpPr>
          <p:nvPr/>
        </p:nvSpPr>
        <p:spPr bwMode="auto">
          <a:xfrm>
            <a:off x="1619672" y="3039487"/>
            <a:ext cx="1742476" cy="779026"/>
          </a:xfrm>
          <a:prstGeom prst="flowChartConnector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Abs. of the pupils reaction for light</a:t>
            </a:r>
            <a:endParaRPr lang="ru-RU" sz="1200" b="1" dirty="0">
              <a:solidFill>
                <a:srgbClr val="FFFF00"/>
              </a:solidFill>
            </a:endParaRPr>
          </a:p>
        </p:txBody>
      </p:sp>
      <p:sp>
        <p:nvSpPr>
          <p:cNvPr id="30" name="AutoShape 19"/>
          <p:cNvSpPr>
            <a:spLocks noChangeArrowheads="1"/>
          </p:cNvSpPr>
          <p:nvPr/>
        </p:nvSpPr>
        <p:spPr bwMode="auto">
          <a:xfrm>
            <a:off x="1259632" y="3861048"/>
            <a:ext cx="1742476" cy="779026"/>
          </a:xfrm>
          <a:prstGeom prst="flowChartConnector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Abs. of the two-sided corneal reflex</a:t>
            </a:r>
            <a:endParaRPr lang="ru-RU" sz="1200" b="1" dirty="0">
              <a:solidFill>
                <a:srgbClr val="FFFF00"/>
              </a:solidFill>
            </a:endParaRPr>
          </a:p>
        </p:txBody>
      </p:sp>
      <p:sp>
        <p:nvSpPr>
          <p:cNvPr id="31" name="AutoShape 19"/>
          <p:cNvSpPr>
            <a:spLocks noChangeArrowheads="1"/>
          </p:cNvSpPr>
          <p:nvPr/>
        </p:nvSpPr>
        <p:spPr bwMode="auto">
          <a:xfrm>
            <a:off x="3347864" y="2708920"/>
            <a:ext cx="1958500" cy="779026"/>
          </a:xfrm>
          <a:prstGeom prst="flowChartConnector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Abs. of the cough and pharyngeal reflex</a:t>
            </a:r>
            <a:endParaRPr lang="ru-RU" sz="1200" b="1" dirty="0">
              <a:solidFill>
                <a:srgbClr val="FFFF00"/>
              </a:solidFill>
            </a:endParaRPr>
          </a:p>
        </p:txBody>
      </p:sp>
      <p:sp>
        <p:nvSpPr>
          <p:cNvPr id="32" name="AutoShape 19"/>
          <p:cNvSpPr>
            <a:spLocks noChangeArrowheads="1"/>
          </p:cNvSpPr>
          <p:nvPr/>
        </p:nvSpPr>
        <p:spPr bwMode="auto">
          <a:xfrm>
            <a:off x="3131840" y="3645024"/>
            <a:ext cx="2088232" cy="1038701"/>
          </a:xfrm>
          <a:prstGeom prst="flowChartConnector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Abs. of the </a:t>
            </a:r>
            <a:r>
              <a:rPr lang="en-US" sz="1200" b="1" dirty="0" err="1" smtClean="0">
                <a:solidFill>
                  <a:srgbClr val="FFFF00"/>
                </a:solidFill>
              </a:rPr>
              <a:t>oculocephalogyric</a:t>
            </a:r>
            <a:r>
              <a:rPr lang="en-US" sz="1200" b="1" dirty="0" smtClean="0">
                <a:solidFill>
                  <a:srgbClr val="FFFF00"/>
                </a:solidFill>
              </a:rPr>
              <a:t>  and </a:t>
            </a:r>
            <a:r>
              <a:rPr lang="en-US" sz="1200" b="1" dirty="0" err="1" smtClean="0">
                <a:solidFill>
                  <a:srgbClr val="FFFF00"/>
                </a:solidFill>
              </a:rPr>
              <a:t>oculovestibular</a:t>
            </a:r>
            <a:r>
              <a:rPr lang="en-US" sz="1200" b="1" dirty="0" smtClean="0">
                <a:solidFill>
                  <a:srgbClr val="FFFF00"/>
                </a:solidFill>
              </a:rPr>
              <a:t> reflex </a:t>
            </a:r>
            <a:endParaRPr lang="ru-RU" sz="1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3000"/>
                                        <p:tgtEl>
                                          <p:spTgt spid="49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9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9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9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9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9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9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9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9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9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9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86" grpId="0" animBg="1"/>
      <p:bldP spid="49185" grpId="0" animBg="1"/>
      <p:bldP spid="49184" grpId="0" animBg="1"/>
      <p:bldP spid="49161" grpId="0" animBg="1"/>
      <p:bldP spid="49164" grpId="0" animBg="1"/>
      <p:bldP spid="49165" grpId="0" animBg="1"/>
      <p:bldP spid="49175" grpId="0" animBg="1"/>
      <p:bldP spid="49178" grpId="0" animBg="1"/>
      <p:bldP spid="49180" grpId="0" animBg="1"/>
      <p:bldP spid="49188" grpId="0" animBg="1"/>
      <p:bldP spid="49189" grpId="0" animBg="1"/>
      <p:bldP spid="26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Oval 4"/>
          <p:cNvSpPr>
            <a:spLocks noChangeArrowheads="1"/>
          </p:cNvSpPr>
          <p:nvPr/>
        </p:nvSpPr>
        <p:spPr bwMode="auto">
          <a:xfrm>
            <a:off x="250825" y="620713"/>
            <a:ext cx="8208963" cy="5976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09" name="WordArt 5"/>
          <p:cNvSpPr>
            <a:spLocks noChangeArrowheads="1" noChangeShapeType="1" noTextEdit="1"/>
          </p:cNvSpPr>
          <p:nvPr/>
        </p:nvSpPr>
        <p:spPr bwMode="auto">
          <a:xfrm>
            <a:off x="2051050" y="333375"/>
            <a:ext cx="4857750" cy="11969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Modes of tanatogenesis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117" name="AutoShape 13"/>
          <p:cNvSpPr>
            <a:spLocks noChangeArrowheads="1"/>
          </p:cNvSpPr>
          <p:nvPr/>
        </p:nvSpPr>
        <p:spPr bwMode="auto">
          <a:xfrm>
            <a:off x="827088" y="1989138"/>
            <a:ext cx="1655762" cy="2376487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Asphyxia</a:t>
            </a:r>
            <a:endParaRPr lang="ru-RU"/>
          </a:p>
        </p:txBody>
      </p:sp>
      <p:sp>
        <p:nvSpPr>
          <p:cNvPr id="47118" name="AutoShape 14"/>
          <p:cNvSpPr>
            <a:spLocks noChangeArrowheads="1"/>
          </p:cNvSpPr>
          <p:nvPr/>
        </p:nvSpPr>
        <p:spPr bwMode="auto">
          <a:xfrm>
            <a:off x="2843213" y="981075"/>
            <a:ext cx="1655762" cy="2376488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Shock</a:t>
            </a:r>
            <a:endParaRPr lang="ru-RU"/>
          </a:p>
        </p:txBody>
      </p:sp>
      <p:sp>
        <p:nvSpPr>
          <p:cNvPr id="47119" name="AutoShape 15"/>
          <p:cNvSpPr>
            <a:spLocks noChangeArrowheads="1"/>
          </p:cNvSpPr>
          <p:nvPr/>
        </p:nvSpPr>
        <p:spPr bwMode="auto">
          <a:xfrm>
            <a:off x="5148263" y="1628775"/>
            <a:ext cx="1655762" cy="2376488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Rapid massive</a:t>
            </a:r>
          </a:p>
          <a:p>
            <a:pPr algn="ctr"/>
            <a:r>
              <a:rPr lang="en-US"/>
              <a:t>disintegration </a:t>
            </a:r>
          </a:p>
          <a:p>
            <a:pPr algn="ctr"/>
            <a:r>
              <a:rPr lang="en-US"/>
              <a:t>of body</a:t>
            </a:r>
            <a:endParaRPr lang="ru-RU"/>
          </a:p>
        </p:txBody>
      </p:sp>
      <p:sp>
        <p:nvSpPr>
          <p:cNvPr id="47120" name="AutoShape 16"/>
          <p:cNvSpPr>
            <a:spLocks noChangeArrowheads="1"/>
          </p:cNvSpPr>
          <p:nvPr/>
        </p:nvSpPr>
        <p:spPr bwMode="auto">
          <a:xfrm>
            <a:off x="3635375" y="3716338"/>
            <a:ext cx="1655763" cy="2376487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Rapid </a:t>
            </a:r>
          </a:p>
          <a:p>
            <a:pPr algn="ctr"/>
            <a:r>
              <a:rPr lang="en-US"/>
              <a:t>cooling </a:t>
            </a:r>
          </a:p>
          <a:p>
            <a:pPr algn="ctr"/>
            <a:r>
              <a:rPr lang="en-US"/>
              <a:t>of body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47" name="Group 19"/>
          <p:cNvGrpSpPr>
            <a:grpSpLocks/>
          </p:cNvGrpSpPr>
          <p:nvPr/>
        </p:nvGrpSpPr>
        <p:grpSpPr bwMode="auto">
          <a:xfrm>
            <a:off x="1547813" y="0"/>
            <a:ext cx="6264275" cy="4826000"/>
            <a:chOff x="68" y="527"/>
            <a:chExt cx="4399" cy="3448"/>
          </a:xfrm>
        </p:grpSpPr>
        <p:grpSp>
          <p:nvGrpSpPr>
            <p:cNvPr id="48140" name="Group 12"/>
            <p:cNvGrpSpPr>
              <a:grpSpLocks/>
            </p:cNvGrpSpPr>
            <p:nvPr/>
          </p:nvGrpSpPr>
          <p:grpSpPr bwMode="auto">
            <a:xfrm>
              <a:off x="68" y="527"/>
              <a:ext cx="4399" cy="3448"/>
              <a:chOff x="385" y="73"/>
              <a:chExt cx="5080" cy="3992"/>
            </a:xfrm>
          </p:grpSpPr>
          <p:sp>
            <p:nvSpPr>
              <p:cNvPr id="48132" name="AutoShape 4"/>
              <p:cNvSpPr>
                <a:spLocks noChangeArrowheads="1"/>
              </p:cNvSpPr>
              <p:nvPr/>
            </p:nvSpPr>
            <p:spPr bwMode="auto">
              <a:xfrm>
                <a:off x="385" y="300"/>
                <a:ext cx="5080" cy="376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136" name="Freeform 8"/>
              <p:cNvSpPr>
                <a:spLocks noChangeAspect="1"/>
              </p:cNvSpPr>
              <p:nvPr/>
            </p:nvSpPr>
            <p:spPr bwMode="auto">
              <a:xfrm>
                <a:off x="1383" y="73"/>
                <a:ext cx="3191" cy="538"/>
              </a:xfrm>
              <a:custGeom>
                <a:avLst/>
                <a:gdLst/>
                <a:ahLst/>
                <a:cxnLst>
                  <a:cxn ang="0">
                    <a:pos x="9" y="269"/>
                  </a:cxn>
                  <a:cxn ang="0">
                    <a:pos x="1589" y="2"/>
                  </a:cxn>
                  <a:cxn ang="0">
                    <a:pos x="3273" y="279"/>
                  </a:cxn>
                  <a:cxn ang="0">
                    <a:pos x="1641" y="551"/>
                  </a:cxn>
                  <a:cxn ang="0">
                    <a:pos x="9" y="269"/>
                  </a:cxn>
                </a:cxnLst>
                <a:rect l="0" t="0" r="r" b="b"/>
                <a:pathLst>
                  <a:path w="3282" h="553">
                    <a:moveTo>
                      <a:pt x="9" y="269"/>
                    </a:moveTo>
                    <a:cubicBezTo>
                      <a:pt x="0" y="178"/>
                      <a:pt x="1045" y="0"/>
                      <a:pt x="1589" y="2"/>
                    </a:cubicBezTo>
                    <a:cubicBezTo>
                      <a:pt x="2133" y="4"/>
                      <a:pt x="3264" y="188"/>
                      <a:pt x="3273" y="279"/>
                    </a:cubicBezTo>
                    <a:cubicBezTo>
                      <a:pt x="3282" y="370"/>
                      <a:pt x="2185" y="553"/>
                      <a:pt x="1641" y="551"/>
                    </a:cubicBezTo>
                    <a:cubicBezTo>
                      <a:pt x="1097" y="549"/>
                      <a:pt x="17" y="375"/>
                      <a:pt x="9" y="26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8137" name="Text Box 9"/>
            <p:cNvSpPr txBox="1">
              <a:spLocks noChangeArrowheads="1"/>
            </p:cNvSpPr>
            <p:nvPr/>
          </p:nvSpPr>
          <p:spPr bwMode="auto">
            <a:xfrm>
              <a:off x="1202" y="618"/>
              <a:ext cx="2404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Conclusive signs of death</a:t>
              </a:r>
              <a:endParaRPr lang="ru-RU" sz="2000"/>
            </a:p>
          </p:txBody>
        </p:sp>
        <p:sp>
          <p:nvSpPr>
            <p:cNvPr id="48138" name="AutoShape 10"/>
            <p:cNvSpPr>
              <a:spLocks noChangeArrowheads="1"/>
            </p:cNvSpPr>
            <p:nvPr/>
          </p:nvSpPr>
          <p:spPr bwMode="auto">
            <a:xfrm>
              <a:off x="249" y="981"/>
              <a:ext cx="1235" cy="998"/>
            </a:xfrm>
            <a:prstGeom prst="flowChartConnector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</a:rPr>
                <a:t>Livor</a:t>
              </a:r>
              <a:r>
                <a:rPr lang="en-US" dirty="0">
                  <a:solidFill>
                    <a:schemeClr val="bg1"/>
                  </a:solidFill>
                </a:rPr>
                <a:t> mortis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48141" name="AutoShape 13"/>
            <p:cNvSpPr>
              <a:spLocks noChangeArrowheads="1"/>
            </p:cNvSpPr>
            <p:nvPr/>
          </p:nvSpPr>
          <p:spPr bwMode="auto">
            <a:xfrm>
              <a:off x="158" y="2069"/>
              <a:ext cx="1542" cy="981"/>
            </a:xfrm>
            <a:prstGeom prst="flowChartConnector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The cooling </a:t>
              </a:r>
            </a:p>
            <a:p>
              <a:pPr algn="ctr"/>
              <a:r>
                <a:rPr lang="en-US">
                  <a:solidFill>
                    <a:schemeClr val="bg1"/>
                  </a:solidFill>
                </a:rPr>
                <a:t>of body below 23°</a:t>
              </a:r>
              <a:r>
                <a:rPr lang="ru-RU">
                  <a:solidFill>
                    <a:schemeClr val="bg1"/>
                  </a:solidFill>
                </a:rPr>
                <a:t>С</a:t>
              </a:r>
            </a:p>
          </p:txBody>
        </p:sp>
        <p:sp>
          <p:nvSpPr>
            <p:cNvPr id="48142" name="AutoShape 14"/>
            <p:cNvSpPr>
              <a:spLocks noChangeArrowheads="1"/>
            </p:cNvSpPr>
            <p:nvPr/>
          </p:nvSpPr>
          <p:spPr bwMode="auto">
            <a:xfrm>
              <a:off x="1746" y="2568"/>
              <a:ext cx="1452" cy="1180"/>
            </a:xfrm>
            <a:prstGeom prst="flowChartConnector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Tache noir on </a:t>
              </a:r>
            </a:p>
            <a:p>
              <a:pPr algn="ctr"/>
              <a:r>
                <a:rPr lang="en-US">
                  <a:solidFill>
                    <a:schemeClr val="bg1"/>
                  </a:solidFill>
                </a:rPr>
                <a:t>sclera and cornea</a:t>
              </a:r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8143" name="AutoShape 15"/>
            <p:cNvSpPr>
              <a:spLocks noChangeArrowheads="1"/>
            </p:cNvSpPr>
            <p:nvPr/>
          </p:nvSpPr>
          <p:spPr bwMode="auto">
            <a:xfrm>
              <a:off x="2971" y="1661"/>
              <a:ext cx="1452" cy="1180"/>
            </a:xfrm>
            <a:prstGeom prst="flowChartConnector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“Cat’s eye” </a:t>
              </a:r>
            </a:p>
            <a:p>
              <a:pPr algn="ctr"/>
              <a:r>
                <a:rPr lang="en-US">
                  <a:solidFill>
                    <a:schemeClr val="bg1"/>
                  </a:solidFill>
                </a:rPr>
                <a:t>phenomenon</a:t>
              </a:r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8145" name="AutoShape 17"/>
            <p:cNvSpPr>
              <a:spLocks noChangeArrowheads="1"/>
            </p:cNvSpPr>
            <p:nvPr/>
          </p:nvSpPr>
          <p:spPr bwMode="auto">
            <a:xfrm>
              <a:off x="1534" y="1022"/>
              <a:ext cx="1678" cy="1180"/>
            </a:xfrm>
            <a:prstGeom prst="flowChartConnector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Absence </a:t>
              </a:r>
            </a:p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of cardiac </a:t>
              </a:r>
            </a:p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and brain </a:t>
              </a:r>
            </a:p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electrical activity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48146" name="Picture 18" descr="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013325"/>
            <a:ext cx="3030538" cy="1731963"/>
          </a:xfrm>
          <a:prstGeom prst="rect">
            <a:avLst/>
          </a:prstGeom>
          <a:noFill/>
        </p:spPr>
      </p:pic>
      <p:cxnSp>
        <p:nvCxnSpPr>
          <p:cNvPr id="48148" name="AutoShape 20"/>
          <p:cNvCxnSpPr>
            <a:cxnSpLocks noChangeShapeType="1"/>
            <a:stCxn id="48143" idx="4"/>
          </p:cNvCxnSpPr>
          <p:nvPr/>
        </p:nvCxnSpPr>
        <p:spPr bwMode="auto">
          <a:xfrm rot="16200000" flipH="1">
            <a:off x="6125369" y="3829844"/>
            <a:ext cx="1846263" cy="663575"/>
          </a:xfrm>
          <a:prstGeom prst="curvedConnector3">
            <a:avLst>
              <a:gd name="adj1" fmla="val 49958"/>
            </a:avLst>
          </a:prstGeom>
          <a:noFill/>
          <a:ln w="25400">
            <a:solidFill>
              <a:schemeClr val="bg1"/>
            </a:solidFill>
            <a:round/>
            <a:headEnd type="oval" w="med" len="med"/>
            <a:tailEnd type="arrow" w="med" len="med"/>
          </a:ln>
          <a:effectLst/>
        </p:spPr>
      </p:cxnSp>
      <p:pic>
        <p:nvPicPr>
          <p:cNvPr id="48149" name="Picture 21" descr="IMG_0960"/>
          <p:cNvPicPr>
            <a:picLocks noChangeAspect="1" noChangeArrowheads="1"/>
          </p:cNvPicPr>
          <p:nvPr/>
        </p:nvPicPr>
        <p:blipFill>
          <a:blip r:embed="rId3" cstate="print">
            <a:lum bright="6000" contrast="12000"/>
          </a:blip>
          <a:srcRect l="41077" t="39418" r="29233" b="35960"/>
          <a:stretch>
            <a:fillRect/>
          </a:stretch>
        </p:blipFill>
        <p:spPr bwMode="auto">
          <a:xfrm>
            <a:off x="611188" y="4941888"/>
            <a:ext cx="2808287" cy="1746250"/>
          </a:xfrm>
          <a:prstGeom prst="rect">
            <a:avLst/>
          </a:prstGeom>
          <a:noFill/>
        </p:spPr>
      </p:pic>
      <p:cxnSp>
        <p:nvCxnSpPr>
          <p:cNvPr id="48150" name="AutoShape 22"/>
          <p:cNvCxnSpPr>
            <a:cxnSpLocks noChangeShapeType="1"/>
            <a:stCxn id="48142" idx="3"/>
            <a:endCxn id="0" idx="3"/>
          </p:cNvCxnSpPr>
          <p:nvPr/>
        </p:nvCxnSpPr>
        <p:spPr bwMode="auto">
          <a:xfrm rot="5400000">
            <a:off x="3055937" y="4630738"/>
            <a:ext cx="1547813" cy="820738"/>
          </a:xfrm>
          <a:prstGeom prst="curvedConnector2">
            <a:avLst/>
          </a:prstGeom>
          <a:noFill/>
          <a:ln w="25400">
            <a:solidFill>
              <a:schemeClr val="bg1"/>
            </a:solidFill>
            <a:round/>
            <a:headEnd type="oval" w="med" len="med"/>
            <a:tailEnd type="arrow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1402</TotalTime>
  <Words>1389</Words>
  <Application>Microsoft Office PowerPoint</Application>
  <PresentationFormat>Экран (4:3)</PresentationFormat>
  <Paragraphs>314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Апекс</vt:lpstr>
      <vt:lpstr>Слайд 1</vt:lpstr>
      <vt:lpstr>Слайд 2</vt:lpstr>
      <vt:lpstr>Слайд 3</vt:lpstr>
      <vt:lpstr>Слайд 4</vt:lpstr>
      <vt:lpstr>Слайд 5</vt:lpstr>
      <vt:lpstr>Clinical death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Medicolegal importance of the postmortem lividity</vt:lpstr>
      <vt:lpstr>Medicolegal importance of the postmortem lividity</vt:lpstr>
      <vt:lpstr>The hypostatic areas have a distinct color in certain cases of poisoning </vt:lpstr>
      <vt:lpstr>Medicolegal importance of the postmortem lividity</vt:lpstr>
      <vt:lpstr>Medicolegal importance of the postmortem lividity</vt:lpstr>
      <vt:lpstr>Пятна Лярше – drying up of the sclera and cornea</vt:lpstr>
      <vt:lpstr>RIGOR MORTIS  (aka cadaveric rigidity)</vt:lpstr>
      <vt:lpstr>RIGOR MORTIS </vt:lpstr>
      <vt:lpstr>Late postmortem changes: putrefaction</vt:lpstr>
      <vt:lpstr>Late postmortem changes: putrefaction</vt:lpstr>
      <vt:lpstr>Late postmortem changes: putrefaction</vt:lpstr>
      <vt:lpstr>Late postmortem changes : mumification</vt:lpstr>
      <vt:lpstr>Destruction of the body by animals</vt:lpstr>
      <vt:lpstr>Слайд 28</vt:lpstr>
      <vt:lpstr>Слайд 29</vt:lpstr>
      <vt:lpstr>Слайд 30</vt:lpstr>
      <vt:lpstr>Слайд 31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70</cp:revision>
  <dcterms:created xsi:type="dcterms:W3CDTF">2009-11-01T15:52:31Z</dcterms:created>
  <dcterms:modified xsi:type="dcterms:W3CDTF">2020-11-09T07:32:07Z</dcterms:modified>
</cp:coreProperties>
</file>