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45"/>
  </p:notesMasterIdLst>
  <p:sldIdLst>
    <p:sldId id="301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0" r:id="rId21"/>
    <p:sldId id="321" r:id="rId22"/>
    <p:sldId id="322" r:id="rId23"/>
    <p:sldId id="323" r:id="rId24"/>
    <p:sldId id="324" r:id="rId25"/>
    <p:sldId id="325" r:id="rId26"/>
    <p:sldId id="326" r:id="rId27"/>
    <p:sldId id="327" r:id="rId28"/>
    <p:sldId id="328" r:id="rId29"/>
    <p:sldId id="329" r:id="rId30"/>
    <p:sldId id="330" r:id="rId31"/>
    <p:sldId id="331" r:id="rId32"/>
    <p:sldId id="332" r:id="rId33"/>
    <p:sldId id="333" r:id="rId34"/>
    <p:sldId id="334" r:id="rId35"/>
    <p:sldId id="335" r:id="rId36"/>
    <p:sldId id="336" r:id="rId37"/>
    <p:sldId id="337" r:id="rId38"/>
    <p:sldId id="338" r:id="rId39"/>
    <p:sldId id="339" r:id="rId40"/>
    <p:sldId id="340" r:id="rId41"/>
    <p:sldId id="341" r:id="rId42"/>
    <p:sldId id="342" r:id="rId43"/>
    <p:sldId id="343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1" autoAdjust="0"/>
    <p:restoredTop sz="90190" autoAdjust="0"/>
  </p:normalViewPr>
  <p:slideViewPr>
    <p:cSldViewPr snapToGrid="0">
      <p:cViewPr varScale="1">
        <p:scale>
          <a:sx n="73" d="100"/>
          <a:sy n="73" d="100"/>
        </p:scale>
        <p:origin x="13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8019D-46A1-487B-A854-E6C5ED23F921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2FBEB-A0A7-4782-891B-03DDC9C78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979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033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270339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270340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70341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70342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70343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70344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270345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270346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70347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70348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70349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70350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70351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27035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27035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270354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70355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70356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8D8C54D-28D8-47A7-A489-8399656F0633}" type="slidenum">
              <a:rPr kumimoji="0" lang="ru-RU" alt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65210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71C3098-6F14-440C-AF2C-6D006C57DB4D}" type="slidenum">
              <a:rPr kumimoji="0" lang="ru-RU" alt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941305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BCA60D3-A87C-4876-BBB6-6A739B85A73A}" type="slidenum">
              <a:rPr kumimoji="0" lang="ru-RU" alt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853625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920C0C6-0D1C-4A4A-B931-BFDD88A33D38}" type="slidenum">
              <a:rPr kumimoji="0" lang="ru-RU" alt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290382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04E66B-0611-4E9E-9F70-77D69E9B752E}" type="slidenum">
              <a:rPr kumimoji="0" lang="ru-RU" alt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135661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FF7E23A-7E5F-4C8B-84CA-AD7FBF6D29A7}" type="slidenum">
              <a:rPr kumimoji="0" lang="ru-RU" alt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13526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B3747E-096B-4E10-8D74-F3E13811DDC0}" type="slidenum">
              <a:rPr kumimoji="0" lang="ru-RU" alt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644329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DF073E-512C-47D1-9812-D39A1E115345}" type="slidenum">
              <a:rPr kumimoji="0" lang="ru-RU" alt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754884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277559-355B-45D9-A159-D5244CDB49C1}" type="slidenum">
              <a:rPr kumimoji="0" lang="ru-RU" alt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167073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4819A2-FA65-4BCF-B349-AC62128077CC}" type="slidenum">
              <a:rPr kumimoji="0" lang="ru-RU" alt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802158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B444EE-B2AB-48CE-BB18-6BA14B30EDBF}" type="slidenum">
              <a:rPr kumimoji="0" lang="ru-RU" alt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54553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31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6931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6931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269317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6931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6931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6932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6932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6932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6932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6932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6932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6932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FF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26932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6932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6932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6933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6933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E0026C-FB71-4ADD-8B73-F9300778E0F5}" type="slidenum">
              <a:rPr kumimoji="0" lang="ru-RU" alt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860474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676400" y="-1371600"/>
            <a:ext cx="7239000" cy="5086350"/>
          </a:xfrm>
        </p:spPr>
        <p:txBody>
          <a:bodyPr/>
          <a:lstStyle/>
          <a:p>
            <a:r>
              <a:rPr lang="ru-RU" altLang="ru-RU" sz="4000" i="1">
                <a:solidFill>
                  <a:srgbClr val="FFFF00"/>
                </a:solidFill>
              </a:rPr>
              <a:t>НЕВРОТИЧЕСКИЕ </a:t>
            </a:r>
            <a:br>
              <a:rPr lang="ru-RU" altLang="ru-RU" sz="4000" i="1">
                <a:solidFill>
                  <a:srgbClr val="FFFF00"/>
                </a:solidFill>
              </a:rPr>
            </a:br>
            <a:r>
              <a:rPr lang="ru-RU" altLang="ru-RU" sz="4000" i="1">
                <a:solidFill>
                  <a:srgbClr val="FFFF00"/>
                </a:solidFill>
              </a:rPr>
              <a:t>РАССТРОЙСТВА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339975" y="3716338"/>
            <a:ext cx="4319588" cy="1727200"/>
          </a:xfrm>
        </p:spPr>
        <p:txBody>
          <a:bodyPr/>
          <a:lstStyle/>
          <a:p>
            <a:r>
              <a:rPr lang="ru-RU" altLang="ru-RU" i="1"/>
              <a:t> 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187450" y="5670550"/>
            <a:ext cx="70564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400" b="0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              </a:t>
            </a:r>
            <a:endParaRPr kumimoji="0" lang="ru-RU" altLang="ru-RU" sz="2400" b="1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28570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04800"/>
            <a:ext cx="8604250" cy="1431925"/>
          </a:xfrm>
        </p:spPr>
        <p:txBody>
          <a:bodyPr/>
          <a:lstStyle/>
          <a:p>
            <a:r>
              <a:rPr lang="ru-RU" altLang="ru-RU" sz="2800">
                <a:latin typeface="Times New Roman" panose="02020603050405020304" pitchFamily="18" charset="0"/>
              </a:rPr>
              <a:t/>
            </a:r>
            <a:br>
              <a:rPr lang="ru-RU" altLang="ru-RU" sz="2800">
                <a:latin typeface="Times New Roman" panose="02020603050405020304" pitchFamily="18" charset="0"/>
              </a:rPr>
            </a:br>
            <a:endParaRPr lang="ru-RU" altLang="ru-RU" sz="2800">
              <a:latin typeface="Times New Roman" panose="02020603050405020304" pitchFamily="18" charset="0"/>
            </a:endParaRP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5372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altLang="ru-RU" b="1" u="sng">
                <a:solidFill>
                  <a:srgbClr val="FFFF00"/>
                </a:solidFill>
                <a:cs typeface="Times New Roman" panose="02020603050405020304" pitchFamily="18" charset="0"/>
              </a:rPr>
              <a:t>Избегающее поведение </a:t>
            </a:r>
            <a:r>
              <a:rPr lang="ru-RU" altLang="ru-RU" b="1">
                <a:solidFill>
                  <a:srgbClr val="FFFF00"/>
                </a:solidFill>
                <a:cs typeface="Times New Roman" panose="02020603050405020304" pitchFamily="18" charset="0"/>
              </a:rPr>
              <a:t>– это самоограничение привычных поведенческих стереотипов, направленных на избегание ситуаций, в которых возможно появление </a:t>
            </a:r>
            <a:r>
              <a:rPr lang="ru-RU" altLang="ru-RU" b="1" u="sng">
                <a:solidFill>
                  <a:srgbClr val="FFFF00"/>
                </a:solidFill>
                <a:cs typeface="Times New Roman" panose="02020603050405020304" pitchFamily="18" charset="0"/>
              </a:rPr>
              <a:t>причинного страха.</a:t>
            </a:r>
            <a:r>
              <a:rPr lang="ru-RU" altLang="ru-RU" b="1">
                <a:solidFill>
                  <a:srgbClr val="FFFF00"/>
                </a:solidFill>
              </a:rPr>
              <a:t> </a:t>
            </a:r>
          </a:p>
          <a:p>
            <a:pPr algn="just">
              <a:lnSpc>
                <a:spcPct val="90000"/>
              </a:lnSpc>
            </a:pPr>
            <a:r>
              <a:rPr lang="ru-RU" altLang="ru-RU" b="1">
                <a:solidFill>
                  <a:srgbClr val="FFFF00"/>
                </a:solidFill>
                <a:cs typeface="Times New Roman" panose="02020603050405020304" pitchFamily="18" charset="0"/>
              </a:rPr>
              <a:t>По мере генерализации фобии приводят к выраженной социальной дезадаптации больного (отказ от самостоятельной работы вне дома, самообслуживания, выполнения привычных социальных ролей).</a:t>
            </a:r>
            <a:r>
              <a:rPr lang="ru-RU" altLang="ru-RU" b="1"/>
              <a:t> </a:t>
            </a:r>
          </a:p>
          <a:p>
            <a:pPr algn="just">
              <a:lnSpc>
                <a:spcPct val="90000"/>
              </a:lnSpc>
            </a:pPr>
            <a:endParaRPr lang="ru-RU" altLang="ru-RU" b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5709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5638800"/>
          </a:xfrm>
        </p:spPr>
        <p:txBody>
          <a:bodyPr/>
          <a:lstStyle/>
          <a:p>
            <a:pPr algn="just"/>
            <a:r>
              <a:rPr lang="en-US" altLang="ru-RU" sz="3200" u="sng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altLang="ru-RU" sz="3200" u="sng">
                <a:latin typeface="Times New Roman" panose="02020603050405020304" pitchFamily="18" charset="0"/>
                <a:cs typeface="Times New Roman" panose="02020603050405020304" pitchFamily="18" charset="0"/>
              </a:rPr>
              <a:t>40.0 Агорафобия</a:t>
            </a: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 – тревожно-фобический синдром, центральным симптомом которого является страх открытых пространств, толпы, крупных универмагов, рынков и других общественных мест, из </a:t>
            </a:r>
            <a:r>
              <a:rPr lang="ru-RU" altLang="ru-RU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затруднен мгновенный выход.</a:t>
            </a: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>
                <a:latin typeface="Times New Roman" panose="02020603050405020304" pitchFamily="18" charset="0"/>
              </a:rPr>
              <a:t/>
            </a:r>
            <a:br>
              <a:rPr lang="ru-RU" altLang="ru-RU" sz="2800">
                <a:latin typeface="Times New Roman" panose="02020603050405020304" pitchFamily="18" charset="0"/>
              </a:rPr>
            </a:br>
            <a:r>
              <a:rPr lang="ru-RU" altLang="ru-RU" sz="2800">
                <a:latin typeface="Times New Roman" panose="02020603050405020304" pitchFamily="18" charset="0"/>
              </a:rPr>
              <a:t/>
            </a:r>
            <a:br>
              <a:rPr lang="ru-RU" altLang="ru-RU" sz="2800">
                <a:latin typeface="Times New Roman" panose="02020603050405020304" pitchFamily="18" charset="0"/>
              </a:rPr>
            </a:b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Причиной страха является спонтанно возникающее вегетативные</a:t>
            </a:r>
            <a:r>
              <a:rPr lang="ru-RU" altLang="ru-RU" sz="2800">
                <a:latin typeface="Times New Roman" panose="02020603050405020304" pitchFamily="18" charset="0"/>
              </a:rPr>
              <a:t> синдромы и </a:t>
            </a: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 панические атаки. 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7500" y="2667000"/>
            <a:ext cx="8507413" cy="4525963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ru-RU" altLang="ru-RU" sz="2800">
                <a:latin typeface="Times New Roman" panose="02020603050405020304" pitchFamily="18" charset="0"/>
              </a:rPr>
              <a:t>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ru-RU" altLang="ru-RU" sz="2800">
                <a:latin typeface="Times New Roman" panose="02020603050405020304" pitchFamily="18" charset="0"/>
              </a:rPr>
              <a:t>	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ru-RU" altLang="ru-RU" sz="28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3934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304800"/>
            <a:ext cx="7777162" cy="228600"/>
          </a:xfrm>
        </p:spPr>
        <p:txBody>
          <a:bodyPr/>
          <a:lstStyle/>
          <a:p>
            <a:endParaRPr lang="ru-RU" altLang="ru-RU" sz="4000" b="0">
              <a:latin typeface="Times New Roman" panose="02020603050405020304" pitchFamily="18" charset="0"/>
            </a:endParaRPr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-228600"/>
            <a:ext cx="9144000" cy="7086600"/>
          </a:xfrm>
          <a:gradFill rotWithShape="0">
            <a:gsLst>
              <a:gs pos="0">
                <a:schemeClr val="bg2">
                  <a:gamma/>
                  <a:shade val="46275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600" u="sng">
                <a:latin typeface="Times New Roman" panose="02020603050405020304" pitchFamily="18" charset="0"/>
              </a:rPr>
              <a:t> 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ru-RU" sz="2600" u="sng">
                <a:latin typeface="Times New Roman" panose="02020603050405020304" pitchFamily="18" charset="0"/>
              </a:rPr>
              <a:t>    </a:t>
            </a:r>
            <a:r>
              <a:rPr lang="ru-RU" altLang="ru-RU" sz="2600" b="1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Избегающее  поведение</a:t>
            </a:r>
            <a:r>
              <a:rPr lang="ru-RU" altLang="ru-RU" sz="2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мягких случаях выражается в отказе от самостоятельных прогулок и поездок: кто-то из близких, способных оказать необходимую помощь, обязательно должен сопровождать больного. </a:t>
            </a:r>
            <a:endParaRPr lang="ru-RU" altLang="ru-RU" sz="2600" b="1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ru-RU" sz="2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Больные убеждены, что при возникновении характерных </a:t>
            </a:r>
            <a:r>
              <a:rPr lang="ru-RU" altLang="ru-RU" sz="2600" b="1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симптомов панической атаки</a:t>
            </a:r>
            <a:r>
              <a:rPr lang="ru-RU" altLang="ru-RU" sz="2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(удушья, сердцебиения, головокружения)</a:t>
            </a:r>
            <a:r>
              <a:rPr lang="ru-RU" altLang="ru-RU" sz="2600" b="1">
                <a:solidFill>
                  <a:srgbClr val="FFFF00"/>
                </a:solidFill>
                <a:latin typeface="Times New Roman" panose="02020603050405020304" pitchFamily="18" charset="0"/>
              </a:rPr>
              <a:t>,</a:t>
            </a:r>
            <a:r>
              <a:rPr lang="ru-RU" altLang="ru-RU" sz="2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они немедленно погибнут. В тяжелых случаях формируется стойкий отказ выходить из дома.</a:t>
            </a:r>
            <a:endParaRPr lang="ru-RU" altLang="ru-RU" sz="2600" b="1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ru-RU" sz="2600" b="1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Тревога ожидания</a:t>
            </a:r>
            <a:r>
              <a:rPr lang="ru-RU" altLang="ru-RU" sz="2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представлена повышенной настороженностью, нервозностью, повышенным вниманием к своему физическому состоянию. </a:t>
            </a:r>
            <a:endParaRPr lang="ru-RU" altLang="ru-RU" sz="2600" b="1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ru-RU" sz="2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Появляется в 25-30 лет. </a:t>
            </a:r>
            <a:endParaRPr lang="ru-RU" altLang="ru-RU" sz="2600" b="1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ru-RU" sz="2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пациентов лица зависимого типа характера (психастенического, астеноневротического, сенситивного типа акцентуаций по </a:t>
            </a:r>
            <a:r>
              <a:rPr lang="ru-RU" altLang="ru-RU" sz="2600" b="1">
                <a:solidFill>
                  <a:srgbClr val="FFFF00"/>
                </a:solidFill>
                <a:latin typeface="Times New Roman" panose="02020603050405020304" pitchFamily="18" charset="0"/>
              </a:rPr>
              <a:t>Личко</a:t>
            </a:r>
            <a:r>
              <a:rPr lang="ru-RU" altLang="ru-RU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600" b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ru-RU" altLang="ru-RU" sz="2600" b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8081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620000" cy="762000"/>
          </a:xfrm>
        </p:spPr>
        <p:txBody>
          <a:bodyPr/>
          <a:lstStyle/>
          <a:p>
            <a:pPr algn="ctr"/>
            <a:r>
              <a:rPr lang="ru-RU" altLang="ru-RU" sz="3600"/>
              <a:t/>
            </a:r>
            <a:br>
              <a:rPr lang="ru-RU" altLang="ru-RU" sz="3600"/>
            </a:br>
            <a:r>
              <a:rPr lang="en-US" altLang="ru-RU" sz="3600">
                <a:cs typeface="Times New Roman" panose="02020603050405020304" pitchFamily="18" charset="0"/>
              </a:rPr>
              <a:t>F</a:t>
            </a:r>
            <a:r>
              <a:rPr lang="ru-RU" altLang="ru-RU" sz="3600">
                <a:cs typeface="Times New Roman" panose="02020603050405020304" pitchFamily="18" charset="0"/>
              </a:rPr>
              <a:t>40.1 Социофобии</a:t>
            </a:r>
            <a:br>
              <a:rPr lang="ru-RU" altLang="ru-RU" sz="3600">
                <a:cs typeface="Times New Roman" panose="02020603050405020304" pitchFamily="18" charset="0"/>
              </a:rPr>
            </a:br>
            <a:endParaRPr lang="ru-RU" altLang="ru-RU" sz="3600">
              <a:cs typeface="Times New Roman" panose="02020603050405020304" pitchFamily="18" charset="0"/>
            </a:endParaRP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762625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Страдают 3-5% населения. </a:t>
            </a:r>
            <a:endParaRPr lang="ru-RU" altLang="ru-RU" sz="2800" b="1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Расстройства начинаются в подростковом периоде. </a:t>
            </a:r>
            <a:endParaRPr lang="ru-RU" altLang="ru-RU" sz="2800" b="1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 хроническое с тенденцией к смягчению в среднем возрасте </a:t>
            </a:r>
            <a:endParaRPr lang="ru-RU" altLang="ru-RU" sz="2800" b="1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</a:rPr>
              <a:t>Ц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ентральн</a:t>
            </a:r>
            <a:r>
              <a:rPr lang="ru-RU" altLang="ru-RU" sz="2400" b="1">
                <a:solidFill>
                  <a:srgbClr val="FFFF00"/>
                </a:solidFill>
                <a:latin typeface="Times New Roman" panose="02020603050405020304" pitchFamily="18" charset="0"/>
              </a:rPr>
              <a:t>ое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содержание 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</a:rPr>
              <a:t>- 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 перед определенными социальными ситуациями в небольших  группах людей (перед публичным выступлением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</a:rPr>
              <a:t>,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посещением общественных туалетов, общением с лицами противоположного пола). </a:t>
            </a:r>
            <a:endParaRPr lang="ru-RU" altLang="ru-RU" sz="2800" b="1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Имеется связь страха </a:t>
            </a:r>
            <a:r>
              <a:rPr lang="ru-RU" altLang="ru-RU" sz="2800" b="1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предполагаемой реакцией окружающих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sz="2800" b="1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Важным бывает и опасения проявить внешние признаки</a:t>
            </a:r>
            <a:r>
              <a:rPr lang="ru-RU" altLang="ru-RU" sz="2800" b="1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растерянности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(покраснеть, побледнеть, выпустить газы, брызнуть слюной, закашлять</a:t>
            </a:r>
            <a:r>
              <a:rPr lang="ru-RU" altLang="ru-RU" sz="2400" b="1">
                <a:solidFill>
                  <a:srgbClr val="FFFF00"/>
                </a:solidFill>
                <a:latin typeface="Times New Roman" panose="02020603050405020304" pitchFamily="18" charset="0"/>
              </a:rPr>
              <a:t>ся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подавиться). </a:t>
            </a:r>
          </a:p>
        </p:txBody>
      </p:sp>
    </p:spTree>
    <p:extLst>
      <p:ext uri="{BB962C8B-B14F-4D97-AF65-F5344CB8AC3E}">
        <p14:creationId xmlns:p14="http://schemas.microsoft.com/office/powerpoint/2010/main" val="24679925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5240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69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8229600" cy="6172200"/>
          </a:xfrm>
        </p:spPr>
        <p:txBody>
          <a:bodyPr/>
          <a:lstStyle/>
          <a:p>
            <a:pPr marL="571500" indent="-571500" algn="just">
              <a:lnSpc>
                <a:spcPct val="90000"/>
              </a:lnSpc>
            </a:pPr>
            <a:r>
              <a:rPr lang="ru-RU" altLang="ru-RU" sz="2800" u="sng">
                <a:solidFill>
                  <a:srgbClr val="FFFF00"/>
                </a:solidFill>
                <a:cs typeface="Times New Roman" panose="02020603050405020304" pitchFamily="18" charset="0"/>
              </a:rPr>
              <a:t>Избегание</a:t>
            </a:r>
            <a:r>
              <a:rPr lang="ru-RU" altLang="ru-RU" sz="2800">
                <a:solidFill>
                  <a:srgbClr val="FFFF00"/>
                </a:solidFill>
                <a:cs typeface="Times New Roman" panose="02020603050405020304" pitchFamily="18" charset="0"/>
              </a:rPr>
              <a:t> направлено на перечисленные социальные ситуации. </a:t>
            </a:r>
            <a:endParaRPr lang="ru-RU" altLang="ru-RU" sz="2800">
              <a:solidFill>
                <a:srgbClr val="FFFF00"/>
              </a:solidFill>
            </a:endParaRPr>
          </a:p>
          <a:p>
            <a:pPr marL="571500" indent="-571500" algn="just">
              <a:lnSpc>
                <a:spcPct val="90000"/>
              </a:lnSpc>
            </a:pPr>
            <a:r>
              <a:rPr lang="ru-RU" altLang="ru-RU" sz="2800" b="1" u="sng">
                <a:solidFill>
                  <a:srgbClr val="FFFF00"/>
                </a:solidFill>
                <a:cs typeface="Times New Roman" panose="02020603050405020304" pitchFamily="18" charset="0"/>
              </a:rPr>
              <a:t>Тревога ожидания</a:t>
            </a:r>
            <a:r>
              <a:rPr lang="ru-RU" altLang="ru-RU" sz="2800">
                <a:solidFill>
                  <a:srgbClr val="FFFF00"/>
                </a:solidFill>
                <a:cs typeface="Times New Roman" panose="02020603050405020304" pitchFamily="18" charset="0"/>
              </a:rPr>
              <a:t> интенсивна, приводит к грубой социальной дезадаптации.</a:t>
            </a:r>
            <a:endParaRPr lang="ru-RU" altLang="ru-RU" sz="2800">
              <a:solidFill>
                <a:srgbClr val="FFFF00"/>
              </a:solidFill>
            </a:endParaRPr>
          </a:p>
          <a:p>
            <a:pPr marL="571500" indent="-571500" algn="just">
              <a:lnSpc>
                <a:spcPct val="90000"/>
              </a:lnSpc>
            </a:pPr>
            <a:r>
              <a:rPr lang="ru-RU" altLang="ru-RU" sz="2800">
                <a:solidFill>
                  <a:srgbClr val="FFFF00"/>
                </a:solidFill>
                <a:cs typeface="Times New Roman" panose="02020603050405020304" pitchFamily="18" charset="0"/>
              </a:rPr>
              <a:t> Использование алкоголя как анксиолитика на начальных этапах может стать самостоятельной проблемой.</a:t>
            </a:r>
            <a:endParaRPr lang="ru-RU" altLang="ru-RU" sz="2800">
              <a:solidFill>
                <a:srgbClr val="FFFF00"/>
              </a:solidFill>
            </a:endParaRPr>
          </a:p>
          <a:p>
            <a:pPr marL="571500" indent="-571500" algn="just">
              <a:lnSpc>
                <a:spcPct val="90000"/>
              </a:lnSpc>
            </a:pPr>
            <a:endParaRPr lang="ru-RU" altLang="ru-RU" sz="2800"/>
          </a:p>
          <a:p>
            <a:pPr marL="571500" indent="-571500"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 b="1">
                <a:solidFill>
                  <a:srgbClr val="FFFF00"/>
                </a:solidFill>
                <a:cs typeface="Times New Roman" panose="02020603050405020304" pitchFamily="18" charset="0"/>
              </a:rPr>
              <a:t>Критерии:</a:t>
            </a:r>
            <a:r>
              <a:rPr lang="ru-RU" altLang="ru-RU" sz="2800" u="sng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endParaRPr lang="ru-RU" altLang="ru-RU" sz="2800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pPr marL="571500" indent="-571500"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rgbClr val="FFFF00"/>
                </a:solidFill>
                <a:cs typeface="Times New Roman" panose="02020603050405020304" pitchFamily="18" charset="0"/>
              </a:rPr>
              <a:t>1.</a:t>
            </a:r>
            <a:r>
              <a:rPr lang="ru-RU" altLang="ru-RU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altLang="ru-RU" sz="2800">
                <a:solidFill>
                  <a:srgbClr val="FFFF00"/>
                </a:solidFill>
                <a:cs typeface="Times New Roman" panose="02020603050405020304" pitchFamily="18" charset="0"/>
              </a:rPr>
              <a:t>Тревога, проявляющаяся психологическими или вегетативными </a:t>
            </a:r>
            <a:r>
              <a:rPr lang="en-US" altLang="ru-RU" sz="2800">
                <a:solidFill>
                  <a:srgbClr val="FFFF00"/>
                </a:solidFill>
                <a:cs typeface="Times New Roman" panose="02020603050405020304" pitchFamily="18" charset="0"/>
              </a:rPr>
              <a:t>sm</a:t>
            </a:r>
            <a:r>
              <a:rPr lang="ru-RU" altLang="ru-RU" sz="2800">
                <a:solidFill>
                  <a:srgbClr val="FFFF00"/>
                </a:solidFill>
                <a:cs typeface="Times New Roman" panose="02020603050405020304" pitchFamily="18" charset="0"/>
              </a:rPr>
              <a:t>;</a:t>
            </a:r>
          </a:p>
          <a:p>
            <a:pPr marL="571500" indent="-571500"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rgbClr val="FFFF00"/>
                </a:solidFill>
                <a:cs typeface="Times New Roman" panose="02020603050405020304" pitchFamily="18" charset="0"/>
              </a:rPr>
              <a:t>2.</a:t>
            </a:r>
            <a:r>
              <a:rPr lang="ru-RU" altLang="ru-RU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altLang="ru-RU" sz="2800">
                <a:solidFill>
                  <a:srgbClr val="FFFF00"/>
                </a:solidFill>
                <a:latin typeface="Times New Roman" panose="02020603050405020304" pitchFamily="18" charset="0"/>
              </a:rPr>
              <a:t>О</a:t>
            </a:r>
            <a:r>
              <a:rPr lang="ru-RU" altLang="ru-RU" sz="2800">
                <a:solidFill>
                  <a:srgbClr val="FFFF00"/>
                </a:solidFill>
                <a:cs typeface="Times New Roman" panose="02020603050405020304" pitchFamily="18" charset="0"/>
              </a:rPr>
              <a:t>граничительное поведение;</a:t>
            </a:r>
          </a:p>
          <a:p>
            <a:pPr marL="571500" indent="-571500"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rgbClr val="FFFF00"/>
                </a:solidFill>
                <a:cs typeface="Times New Roman" panose="02020603050405020304" pitchFamily="18" charset="0"/>
              </a:rPr>
              <a:t>3.</a:t>
            </a:r>
            <a:r>
              <a:rPr lang="ru-RU" altLang="ru-RU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altLang="ru-RU" sz="2800">
                <a:solidFill>
                  <a:srgbClr val="FFFF00"/>
                </a:solidFill>
                <a:latin typeface="Times New Roman" panose="02020603050405020304" pitchFamily="18" charset="0"/>
              </a:rPr>
              <a:t>И</a:t>
            </a:r>
            <a:r>
              <a:rPr lang="ru-RU" altLang="ru-RU" sz="2800">
                <a:solidFill>
                  <a:srgbClr val="FFFF00"/>
                </a:solidFill>
                <a:cs typeface="Times New Roman" panose="02020603050405020304" pitchFamily="18" charset="0"/>
              </a:rPr>
              <a:t>збегание фобических ситуаций.</a:t>
            </a:r>
          </a:p>
          <a:p>
            <a:pPr marL="571500" indent="-571500">
              <a:lnSpc>
                <a:spcPct val="90000"/>
              </a:lnSpc>
            </a:pPr>
            <a:endParaRPr lang="ru-RU" altLang="ru-RU" sz="28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078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pPr algn="ctr"/>
            <a:r>
              <a:rPr lang="en-US" altLang="ru-RU" sz="3200">
                <a:cs typeface="Times New Roman" panose="02020603050405020304" pitchFamily="18" charset="0"/>
              </a:rPr>
              <a:t>F</a:t>
            </a:r>
            <a:r>
              <a:rPr lang="ru-RU" altLang="ru-RU" sz="3200">
                <a:cs typeface="Times New Roman" panose="02020603050405020304" pitchFamily="18" charset="0"/>
              </a:rPr>
              <a:t>40.2 Специфические (изолированные) фобии</a:t>
            </a:r>
            <a:br>
              <a:rPr lang="ru-RU" altLang="ru-RU" sz="3200">
                <a:cs typeface="Times New Roman" panose="02020603050405020304" pitchFamily="18" charset="0"/>
              </a:rPr>
            </a:br>
            <a:endParaRPr lang="ru-RU" altLang="ru-RU" sz="3200">
              <a:cs typeface="Times New Roman" panose="02020603050405020304" pitchFamily="18" charset="0"/>
            </a:endParaRPr>
          </a:p>
        </p:txBody>
      </p:sp>
      <p:sp>
        <p:nvSpPr>
          <p:cNvPr id="69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 algn="just"/>
            <a:r>
              <a:rPr lang="ru-RU" altLang="ru-RU" sz="2400" b="1">
                <a:solidFill>
                  <a:srgbClr val="FFFF00"/>
                </a:solidFill>
                <a:cs typeface="Times New Roman" panose="02020603050405020304" pitchFamily="18" charset="0"/>
              </a:rPr>
              <a:t>Встречаются в 5-12% у населения. </a:t>
            </a:r>
            <a:endParaRPr lang="ru-RU" altLang="ru-RU" sz="2400" b="1">
              <a:solidFill>
                <a:srgbClr val="FFFF00"/>
              </a:solidFill>
            </a:endParaRPr>
          </a:p>
          <a:p>
            <a:pPr algn="just"/>
            <a:r>
              <a:rPr lang="ru-RU" altLang="ru-RU" sz="2400" b="1">
                <a:solidFill>
                  <a:srgbClr val="FFFF00"/>
                </a:solidFill>
                <a:cs typeface="Times New Roman" panose="02020603050405020304" pitchFamily="18" charset="0"/>
              </a:rPr>
              <a:t>Могут начинаться в раннем детстве (4-5</a:t>
            </a:r>
            <a:r>
              <a:rPr lang="ru-RU" altLang="ru-RU" sz="2400" b="1">
                <a:solidFill>
                  <a:srgbClr val="FFFF00"/>
                </a:solidFill>
              </a:rPr>
              <a:t> </a:t>
            </a:r>
            <a:r>
              <a:rPr lang="ru-RU" altLang="ru-RU" sz="2000" b="1">
                <a:solidFill>
                  <a:srgbClr val="FFFF00"/>
                </a:solidFill>
              </a:rPr>
              <a:t>лет</a:t>
            </a:r>
            <a:r>
              <a:rPr lang="ru-RU" altLang="ru-RU" sz="2400" b="1">
                <a:solidFill>
                  <a:srgbClr val="FFFF00"/>
                </a:solidFill>
                <a:cs typeface="Times New Roman" panose="02020603050405020304" pitchFamily="18" charset="0"/>
              </a:rPr>
              <a:t>, если речь идет о страхе животных). </a:t>
            </a:r>
            <a:endParaRPr lang="ru-RU" altLang="ru-RU" sz="2400" b="1">
              <a:solidFill>
                <a:srgbClr val="FFFF00"/>
              </a:solidFill>
            </a:endParaRPr>
          </a:p>
          <a:p>
            <a:pPr algn="just"/>
            <a:r>
              <a:rPr lang="ru-RU" altLang="ru-RU" sz="2400" b="1">
                <a:solidFill>
                  <a:srgbClr val="FFFF00"/>
                </a:solidFill>
                <a:cs typeface="Times New Roman" panose="02020603050405020304" pitchFamily="18" charset="0"/>
              </a:rPr>
              <a:t>Средний возраст 20-25 лет.</a:t>
            </a:r>
          </a:p>
          <a:p>
            <a:pPr algn="just"/>
            <a:r>
              <a:rPr lang="ru-RU" altLang="ru-RU" sz="2400" b="1">
                <a:solidFill>
                  <a:srgbClr val="FFFF00"/>
                </a:solidFill>
                <a:cs typeface="Times New Roman" panose="02020603050405020304" pitchFamily="18" charset="0"/>
              </a:rPr>
              <a:t>Страх формируется лишь к отдельной изолированной </a:t>
            </a:r>
            <a:r>
              <a:rPr lang="ru-RU" altLang="ru-RU" sz="2400" b="1" u="sng">
                <a:solidFill>
                  <a:srgbClr val="FFFF00"/>
                </a:solidFill>
                <a:cs typeface="Times New Roman" panose="02020603050405020304" pitchFamily="18" charset="0"/>
              </a:rPr>
              <a:t>ситуации</a:t>
            </a:r>
            <a:r>
              <a:rPr lang="ru-RU" altLang="ru-RU" sz="2400" b="1">
                <a:solidFill>
                  <a:srgbClr val="FFFF00"/>
                </a:solidFill>
                <a:cs typeface="Times New Roman" panose="02020603050405020304" pitchFamily="18" charset="0"/>
              </a:rPr>
              <a:t> (лечение у зубного врача, автомобильной езде, радиационному поражению) или </a:t>
            </a:r>
            <a:r>
              <a:rPr lang="ru-RU" altLang="ru-RU" sz="2400" b="1" u="sng">
                <a:solidFill>
                  <a:srgbClr val="FFFF00"/>
                </a:solidFill>
                <a:cs typeface="Times New Roman" panose="02020603050405020304" pitchFamily="18" charset="0"/>
              </a:rPr>
              <a:t>объекту</a:t>
            </a:r>
            <a:r>
              <a:rPr lang="ru-RU" altLang="ru-RU" sz="2400" b="1">
                <a:solidFill>
                  <a:srgbClr val="FFFF00"/>
                </a:solidFill>
                <a:cs typeface="Times New Roman" panose="02020603050405020304" pitchFamily="18" charset="0"/>
              </a:rPr>
              <a:t> (например в детстве к определенному типу животных</a:t>
            </a:r>
            <a:r>
              <a:rPr lang="ru-RU" altLang="ru-RU" sz="2400" b="1">
                <a:solidFill>
                  <a:srgbClr val="FFFF00"/>
                </a:solidFill>
              </a:rPr>
              <a:t>: </a:t>
            </a:r>
            <a:r>
              <a:rPr lang="ru-RU" altLang="ru-RU" sz="2000" b="1">
                <a:solidFill>
                  <a:srgbClr val="FFFF00"/>
                </a:solidFill>
              </a:rPr>
              <a:t>мышей,</a:t>
            </a:r>
            <a:r>
              <a:rPr lang="ru-RU" altLang="ru-RU" sz="2400" b="1">
                <a:solidFill>
                  <a:srgbClr val="FFFF00"/>
                </a:solidFill>
                <a:cs typeface="Times New Roman" panose="02020603050405020304" pitchFamily="18" charset="0"/>
              </a:rPr>
              <a:t> собак, змей, пауков). </a:t>
            </a:r>
            <a:endParaRPr lang="ru-RU" altLang="ru-RU" sz="2400" b="1">
              <a:solidFill>
                <a:srgbClr val="FFFF00"/>
              </a:solidFill>
            </a:endParaRPr>
          </a:p>
          <a:p>
            <a:pPr algn="just"/>
            <a:r>
              <a:rPr lang="ru-RU" altLang="ru-RU" sz="2400" b="1">
                <a:solidFill>
                  <a:srgbClr val="FFFF00"/>
                </a:solidFill>
                <a:cs typeface="Times New Roman" panose="02020603050405020304" pitchFamily="18" charset="0"/>
              </a:rPr>
              <a:t>Попадание в фобическую ситуацию вызывает мгновенное появление чувства страха, расстройств речи, моторики, осознание беспомощности перед надвигающейся опасностью, ожидание мучительной смерти. </a:t>
            </a:r>
          </a:p>
          <a:p>
            <a:endParaRPr lang="ru-RU" altLang="ru-RU" sz="2400" b="1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8289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5240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609600"/>
            <a:ext cx="7772400" cy="5867400"/>
          </a:xfrm>
        </p:spPr>
        <p:txBody>
          <a:bodyPr/>
          <a:lstStyle/>
          <a:p>
            <a:pPr algn="just"/>
            <a:r>
              <a:rPr lang="ru-RU" altLang="ru-RU" u="sng">
                <a:solidFill>
                  <a:srgbClr val="FFFF00"/>
                </a:solidFill>
                <a:cs typeface="Times New Roman" panose="02020603050405020304" pitchFamily="18" charset="0"/>
              </a:rPr>
              <a:t>Избегание</a:t>
            </a:r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 направлено на конкретную ситуацию без тенденции к генерализации.</a:t>
            </a:r>
            <a:endParaRPr lang="ru-RU" altLang="ru-RU">
              <a:solidFill>
                <a:srgbClr val="FFFF00"/>
              </a:solidFill>
            </a:endParaRPr>
          </a:p>
          <a:p>
            <a:pPr algn="just"/>
            <a:endParaRPr lang="ru-RU" altLang="ru-RU">
              <a:solidFill>
                <a:srgbClr val="FFFF00"/>
              </a:solidFill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ru-RU" altLang="ru-RU" b="1" u="sng">
                <a:solidFill>
                  <a:srgbClr val="FFFF00"/>
                </a:solidFill>
                <a:cs typeface="Times New Roman" panose="02020603050405020304" pitchFamily="18" charset="0"/>
              </a:rPr>
              <a:t>Критерии:</a:t>
            </a:r>
            <a:endParaRPr lang="ru-RU" altLang="ru-RU" b="1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1.</a:t>
            </a:r>
            <a:r>
              <a:rPr lang="ru-RU" altLang="ru-RU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>
                <a:solidFill>
                  <a:srgbClr val="FFFF00"/>
                </a:solidFill>
                <a:latin typeface="Times New Roman" panose="02020603050405020304" pitchFamily="18" charset="0"/>
              </a:rPr>
              <a:t>Т</a:t>
            </a:r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ревога в виде вегетативных или психологических </a:t>
            </a:r>
            <a:r>
              <a:rPr lang="en-US" altLang="ru-RU">
                <a:solidFill>
                  <a:srgbClr val="FFFF00"/>
                </a:solidFill>
                <a:cs typeface="Times New Roman" panose="02020603050405020304" pitchFamily="18" charset="0"/>
              </a:rPr>
              <a:t>sm</a:t>
            </a:r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-мов.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2.</a:t>
            </a:r>
            <a:r>
              <a:rPr lang="ru-RU" altLang="ru-RU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altLang="ru-RU">
                <a:solidFill>
                  <a:srgbClr val="FFFF00"/>
                </a:solidFill>
                <a:latin typeface="Times New Roman" panose="02020603050405020304" pitchFamily="18" charset="0"/>
              </a:rPr>
              <a:t>О</a:t>
            </a:r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граничение тревоги определенным фобическим объектом или ситуацией.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3.</a:t>
            </a:r>
            <a:r>
              <a:rPr lang="ru-RU" altLang="ru-RU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 </a:t>
            </a:r>
            <a:r>
              <a:rPr lang="ru-RU" altLang="ru-RU">
                <a:solidFill>
                  <a:srgbClr val="FFFF00"/>
                </a:solidFill>
                <a:latin typeface="Times New Roman" panose="02020603050405020304" pitchFamily="18" charset="0"/>
              </a:rPr>
              <a:t>И</a:t>
            </a:r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збегающее поведение.</a:t>
            </a:r>
          </a:p>
          <a:p>
            <a:endParaRPr lang="ru-RU" altLang="ru-R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0805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0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1066800" y="0"/>
            <a:ext cx="7543800" cy="30480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69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924800" cy="640080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rgbClr val="FFFF00"/>
                </a:solidFill>
                <a:cs typeface="Times New Roman" panose="02020603050405020304" pitchFamily="18" charset="0"/>
              </a:rPr>
              <a:t>Дифф. Диагностика</a:t>
            </a:r>
            <a:r>
              <a:rPr lang="ru-RU" altLang="ru-RU" b="1">
                <a:solidFill>
                  <a:srgbClr val="FFFF00"/>
                </a:solidFill>
              </a:rPr>
              <a:t> </a:t>
            </a:r>
            <a:r>
              <a:rPr lang="ru-RU" altLang="ru-RU" b="1">
                <a:solidFill>
                  <a:srgbClr val="FFFF00"/>
                </a:solidFill>
                <a:cs typeface="Times New Roman" panose="02020603050405020304" pitchFamily="18" charset="0"/>
              </a:rPr>
              <a:t>фобических расстройств:</a:t>
            </a:r>
          </a:p>
          <a:p>
            <a:pPr algn="just"/>
            <a:r>
              <a:rPr lang="ru-RU" altLang="ru-RU">
                <a:solidFill>
                  <a:srgbClr val="FFFF00"/>
                </a:solidFill>
              </a:rPr>
              <a:t>С</a:t>
            </a:r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 соматическими заболеваниями, при которых присутствуют выраженные </a:t>
            </a:r>
            <a:r>
              <a:rPr lang="ru-RU" altLang="ru-RU" b="1">
                <a:solidFill>
                  <a:srgbClr val="FFFF00"/>
                </a:solidFill>
                <a:cs typeface="Times New Roman" panose="02020603050405020304" pitchFamily="18" charset="0"/>
              </a:rPr>
              <a:t>вегетативные пароксизмы</a:t>
            </a:r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 (тиреотоксикоз, бронхиальная система).</a:t>
            </a:r>
          </a:p>
          <a:p>
            <a:pPr algn="just"/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Страх смерти в силу реальной угрозы для жизни (аллергические реакции, сердечные аритмии, ИБС, инфаркт миокарда, кровотечения).</a:t>
            </a:r>
          </a:p>
          <a:p>
            <a:endParaRPr lang="ru-RU" altLang="ru-R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3039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219200"/>
          </a:xfrm>
        </p:spPr>
        <p:txBody>
          <a:bodyPr/>
          <a:lstStyle/>
          <a:p>
            <a:pPr algn="ctr"/>
            <a:r>
              <a:rPr lang="en-US" altLang="ru-RU" sz="3200">
                <a:cs typeface="Times New Roman" panose="02020603050405020304" pitchFamily="18" charset="0"/>
              </a:rPr>
              <a:t>F</a:t>
            </a:r>
            <a:r>
              <a:rPr lang="ru-RU" altLang="ru-RU" sz="3200">
                <a:cs typeface="Times New Roman" panose="02020603050405020304" pitchFamily="18" charset="0"/>
              </a:rPr>
              <a:t>41. Другие тревожные расстройства –</a:t>
            </a:r>
            <a:r>
              <a:rPr lang="ru-RU" altLang="ru-RU" sz="2800">
                <a:cs typeface="Times New Roman" panose="02020603050405020304" pitchFamily="18" charset="0"/>
              </a:rPr>
              <a:t> расстройства, при которых проявления тревоги являются главными симптомами, а не ограничиваются особой ситуацией.</a:t>
            </a:r>
            <a:r>
              <a:rPr lang="ru-RU" altLang="ru-RU" sz="3200"/>
              <a:t> </a:t>
            </a:r>
          </a:p>
        </p:txBody>
      </p:sp>
      <p:sp>
        <p:nvSpPr>
          <p:cNvPr id="69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209800"/>
            <a:ext cx="7696200" cy="4419600"/>
          </a:xfrm>
        </p:spPr>
        <p:txBody>
          <a:bodyPr/>
          <a:lstStyle/>
          <a:p>
            <a:pPr algn="just"/>
            <a:r>
              <a:rPr lang="ru-RU" altLang="ru-RU" u="sng">
                <a:solidFill>
                  <a:srgbClr val="FFFF00"/>
                </a:solidFill>
                <a:cs typeface="Times New Roman" panose="02020603050405020304" pitchFamily="18" charset="0"/>
              </a:rPr>
              <a:t>Тревога</a:t>
            </a:r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 – состояние субъективно тягостного напряжения, не имеющее ни одного очевидного источника для беспокойства. </a:t>
            </a:r>
            <a:endParaRPr lang="ru-RU" altLang="ru-RU">
              <a:solidFill>
                <a:srgbClr val="FFFF00"/>
              </a:solidFill>
            </a:endParaRPr>
          </a:p>
          <a:p>
            <a:pPr algn="just"/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Международное определение подразумевает наличие опасений по поводу более чем двух значимых жизненных обстоятельств.</a:t>
            </a:r>
          </a:p>
          <a:p>
            <a:endParaRPr lang="ru-RU" altLang="ru-R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7421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ru-RU" sz="2800">
                <a:cs typeface="Times New Roman" panose="02020603050405020304" pitchFamily="18" charset="0"/>
              </a:rPr>
              <a:t>F</a:t>
            </a:r>
            <a:r>
              <a:rPr lang="ru-RU" altLang="ru-RU" sz="2800">
                <a:cs typeface="Times New Roman" panose="02020603050405020304" pitchFamily="18" charset="0"/>
              </a:rPr>
              <a:t>41.0 Паническое расстройство (эпизодическая пароксизмальная тревога).</a:t>
            </a:r>
            <a:br>
              <a:rPr lang="ru-RU" altLang="ru-RU" sz="2800">
                <a:cs typeface="Times New Roman" panose="02020603050405020304" pitchFamily="18" charset="0"/>
              </a:rPr>
            </a:br>
            <a:endParaRPr lang="ru-RU" altLang="ru-RU" sz="2800">
              <a:cs typeface="Times New Roman" panose="02020603050405020304" pitchFamily="18" charset="0"/>
            </a:endParaRPr>
          </a:p>
        </p:txBody>
      </p:sp>
      <p:sp>
        <p:nvSpPr>
          <p:cNvPr id="69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/>
            <a:r>
              <a:rPr lang="ru-RU" altLang="ru-RU" sz="2400" b="1" u="sng">
                <a:solidFill>
                  <a:srgbClr val="FFFF00"/>
                </a:solidFill>
                <a:cs typeface="Times New Roman" panose="02020603050405020304" pitchFamily="18" charset="0"/>
              </a:rPr>
              <a:t>Паника</a:t>
            </a:r>
            <a:r>
              <a:rPr lang="ru-RU" altLang="ru-RU" sz="2400" b="1">
                <a:solidFill>
                  <a:srgbClr val="FFFF00"/>
                </a:solidFill>
                <a:cs typeface="Times New Roman" panose="02020603050405020304" pitchFamily="18" charset="0"/>
              </a:rPr>
              <a:t> – пароксизмы выраженной и интенсивной вегетативной тревоги, сопровождающейся учащением дыхания и сердцебиением, головными болями и общим мышечным напряжением, явлениями деперсонализации, деар</a:t>
            </a:r>
            <a:r>
              <a:rPr lang="ru-RU" altLang="ru-RU" sz="2000" b="1">
                <a:solidFill>
                  <a:srgbClr val="FFFF00"/>
                </a:solidFill>
              </a:rPr>
              <a:t>еал</a:t>
            </a:r>
            <a:r>
              <a:rPr lang="ru-RU" altLang="ru-RU" sz="2400" b="1">
                <a:solidFill>
                  <a:srgbClr val="FFFF00"/>
                </a:solidFill>
                <a:cs typeface="Times New Roman" panose="02020603050405020304" pitchFamily="18" charset="0"/>
              </a:rPr>
              <a:t>изации. </a:t>
            </a:r>
            <a:endParaRPr lang="ru-RU" altLang="ru-RU" sz="2400" b="1">
              <a:solidFill>
                <a:srgbClr val="FFFF00"/>
              </a:solidFill>
            </a:endParaRPr>
          </a:p>
          <a:p>
            <a:pPr algn="just"/>
            <a:r>
              <a:rPr lang="ru-RU" altLang="ru-RU" sz="2400" b="1" u="sng">
                <a:solidFill>
                  <a:srgbClr val="FFFF00"/>
                </a:solidFill>
                <a:cs typeface="Times New Roman" panose="02020603050405020304" pitchFamily="18" charset="0"/>
              </a:rPr>
              <a:t>Паническое расстройство</a:t>
            </a:r>
            <a:r>
              <a:rPr lang="ru-RU" altLang="ru-RU" sz="2400" b="1">
                <a:solidFill>
                  <a:srgbClr val="FFFF00"/>
                </a:solidFill>
                <a:cs typeface="Times New Roman" panose="02020603050405020304" pitchFamily="18" charset="0"/>
              </a:rPr>
              <a:t> – тревожный синдром, при котором спонтанно возникают приступы паники без формирования агорафобии. </a:t>
            </a:r>
            <a:endParaRPr lang="ru-RU" altLang="ru-RU" sz="2400" b="1">
              <a:solidFill>
                <a:srgbClr val="FFFF00"/>
              </a:solidFill>
            </a:endParaRPr>
          </a:p>
          <a:p>
            <a:pPr algn="just"/>
            <a:r>
              <a:rPr lang="ru-RU" altLang="ru-RU" sz="2400" b="1">
                <a:solidFill>
                  <a:srgbClr val="FFFF00"/>
                </a:solidFill>
                <a:cs typeface="Times New Roman" panose="02020603050405020304" pitchFamily="18" charset="0"/>
              </a:rPr>
              <a:t>Приступ длится до 7-10 минут. </a:t>
            </a:r>
            <a:endParaRPr lang="ru-RU" altLang="ru-RU" sz="2400" b="1">
              <a:solidFill>
                <a:srgbClr val="FFFF00"/>
              </a:solidFill>
            </a:endParaRPr>
          </a:p>
          <a:p>
            <a:pPr algn="just"/>
            <a:r>
              <a:rPr lang="ru-RU" altLang="ru-RU" sz="2400" b="1">
                <a:solidFill>
                  <a:srgbClr val="FFFF00"/>
                </a:solidFill>
                <a:cs typeface="Times New Roman" panose="02020603050405020304" pitchFamily="18" charset="0"/>
              </a:rPr>
              <a:t>Начинается внезапно с удушья, мучительного сердцебиения, чувства смерти, с потерей контроля над телом и сознанием.</a:t>
            </a:r>
            <a:endParaRPr lang="ru-RU" altLang="ru-RU" sz="2400" b="1">
              <a:solidFill>
                <a:srgbClr val="FFFF00"/>
              </a:solidFill>
            </a:endParaRPr>
          </a:p>
          <a:p>
            <a:pPr algn="just"/>
            <a:r>
              <a:rPr lang="ru-RU" altLang="ru-RU" sz="2400" b="1">
                <a:solidFill>
                  <a:srgbClr val="FFFF00"/>
                </a:solidFill>
                <a:cs typeface="Times New Roman" panose="02020603050405020304" pitchFamily="18" charset="0"/>
              </a:rPr>
              <a:t> После приступа больные испытывают </a:t>
            </a:r>
            <a:r>
              <a:rPr lang="ru-RU" altLang="ru-RU" sz="2400" b="1" u="sng">
                <a:solidFill>
                  <a:srgbClr val="FFFF00"/>
                </a:solidFill>
                <a:cs typeface="Times New Roman" panose="02020603050405020304" pitchFamily="18" charset="0"/>
              </a:rPr>
              <a:t>растерянность и подавленность</a:t>
            </a:r>
            <a:r>
              <a:rPr lang="ru-RU" altLang="ru-RU" sz="2400" b="1">
                <a:solidFill>
                  <a:srgbClr val="FFFF00"/>
                </a:solidFill>
                <a:cs typeface="Times New Roman" panose="02020603050405020304" pitchFamily="18" charset="0"/>
              </a:rPr>
              <a:t>, ищут помощи у близких. </a:t>
            </a:r>
          </a:p>
        </p:txBody>
      </p:sp>
    </p:spTree>
    <p:extLst>
      <p:ext uri="{BB962C8B-B14F-4D97-AF65-F5344CB8AC3E}">
        <p14:creationId xmlns:p14="http://schemas.microsoft.com/office/powerpoint/2010/main" val="26215324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5400">
                <a:solidFill>
                  <a:schemeClr val="hlink"/>
                </a:solidFill>
              </a:rPr>
              <a:t>  </a:t>
            </a:r>
            <a:r>
              <a:rPr lang="ru-RU" altLang="ru-RU" sz="5400">
                <a:latin typeface="Times New Roman" panose="02020603050405020304" pitchFamily="18" charset="0"/>
              </a:rPr>
              <a:t>Что такое невроз?</a:t>
            </a:r>
          </a:p>
        </p:txBody>
      </p:sp>
      <p:sp>
        <p:nvSpPr>
          <p:cNvPr id="76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8513"/>
            <a:ext cx="8507413" cy="37988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   </a:t>
            </a:r>
            <a:r>
              <a:rPr lang="ru-RU" altLang="ru-RU" sz="4400" b="1">
                <a:solidFill>
                  <a:schemeClr val="hlink"/>
                </a:solidFill>
                <a:latin typeface="Times New Roman" panose="02020603050405020304" pitchFamily="18" charset="0"/>
              </a:rPr>
              <a:t>Невроз</a:t>
            </a:r>
            <a:r>
              <a:rPr lang="ru-RU" altLang="ru-RU" sz="2800" b="1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</a:rPr>
              <a:t>– психогенное</a:t>
            </a:r>
            <a:r>
              <a:rPr lang="en-US" altLang="ru-RU" sz="2800" b="1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</a:rPr>
              <a:t>(конфликтогенное) нервно-психическое расстройство личности вследствие неразрешенных/неразрешаемых внутри и межличностных конфликтов и проявляющееся симптомами невротического регистра реагирования при отсутствии психотических симптомов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 b="1">
                <a:solidFill>
                  <a:srgbClr val="FFFF00"/>
                </a:solidFill>
              </a:rPr>
              <a:t> </a:t>
            </a:r>
            <a:r>
              <a:rPr lang="ru-RU" altLang="ru-RU" sz="2000">
                <a:solidFill>
                  <a:srgbClr val="FFFF00"/>
                </a:solidFill>
              </a:rPr>
              <a:t>(Карвасарский Б.Д.,1980, 1985; Эйдемиллер Э.Г.,2000)</a:t>
            </a:r>
          </a:p>
        </p:txBody>
      </p:sp>
    </p:spTree>
    <p:extLst>
      <p:ext uri="{BB962C8B-B14F-4D97-AF65-F5344CB8AC3E}">
        <p14:creationId xmlns:p14="http://schemas.microsoft.com/office/powerpoint/2010/main" val="14753146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22860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696200" cy="4876800"/>
          </a:xfrm>
        </p:spPr>
        <p:txBody>
          <a:bodyPr/>
          <a:lstStyle/>
          <a:p>
            <a:pPr algn="just"/>
            <a:r>
              <a:rPr lang="ru-RU" altLang="ru-RU">
                <a:solidFill>
                  <a:srgbClr val="FFFF66"/>
                </a:solidFill>
                <a:cs typeface="Times New Roman" panose="02020603050405020304" pitchFamily="18" charset="0"/>
              </a:rPr>
              <a:t>В </a:t>
            </a:r>
            <a:r>
              <a:rPr lang="ru-RU" altLang="ru-RU" u="sng">
                <a:solidFill>
                  <a:srgbClr val="FFFF66"/>
                </a:solidFill>
                <a:cs typeface="Times New Roman" panose="02020603050405020304" pitchFamily="18" charset="0"/>
              </a:rPr>
              <a:t>межприступный</a:t>
            </a:r>
            <a:r>
              <a:rPr lang="ru-RU" altLang="ru-RU">
                <a:solidFill>
                  <a:srgbClr val="FFFF66"/>
                </a:solidFill>
                <a:cs typeface="Times New Roman" panose="02020603050405020304" pitchFamily="18" charset="0"/>
              </a:rPr>
              <a:t> период присутствует </a:t>
            </a:r>
            <a:r>
              <a:rPr lang="ru-RU" altLang="ru-RU" b="1" u="sng">
                <a:solidFill>
                  <a:srgbClr val="FFFF66"/>
                </a:solidFill>
                <a:cs typeface="Times New Roman" panose="02020603050405020304" pitchFamily="18" charset="0"/>
              </a:rPr>
              <a:t>тревога ожидания</a:t>
            </a:r>
            <a:r>
              <a:rPr lang="ru-RU" altLang="ru-RU" u="sng">
                <a:solidFill>
                  <a:srgbClr val="FFFF66"/>
                </a:solidFill>
                <a:cs typeface="Times New Roman" panose="02020603050405020304" pitchFamily="18" charset="0"/>
              </a:rPr>
              <a:t>:</a:t>
            </a:r>
            <a:r>
              <a:rPr lang="ru-RU" altLang="ru-RU">
                <a:solidFill>
                  <a:srgbClr val="FFFF66"/>
                </a:solidFill>
                <a:cs typeface="Times New Roman" panose="02020603050405020304" pitchFamily="18" charset="0"/>
              </a:rPr>
              <a:t> больные напряжены, неусидчивы, внимательны к изменениям самочувствия. </a:t>
            </a:r>
            <a:endParaRPr lang="ru-RU" altLang="ru-RU">
              <a:solidFill>
                <a:srgbClr val="FFFF66"/>
              </a:solidFill>
            </a:endParaRPr>
          </a:p>
          <a:p>
            <a:pPr algn="just"/>
            <a:r>
              <a:rPr lang="ru-RU" altLang="ru-RU">
                <a:solidFill>
                  <a:srgbClr val="FFFF66"/>
                </a:solidFill>
                <a:cs typeface="Times New Roman" panose="02020603050405020304" pitchFamily="18" charset="0"/>
              </a:rPr>
              <a:t>В быту капризны, эгоистичны, требуют полного внимания близких. </a:t>
            </a:r>
            <a:endParaRPr lang="ru-RU" altLang="ru-RU">
              <a:solidFill>
                <a:srgbClr val="FFFF66"/>
              </a:solidFill>
            </a:endParaRPr>
          </a:p>
          <a:p>
            <a:pPr algn="just"/>
            <a:r>
              <a:rPr lang="ru-RU" altLang="ru-RU">
                <a:solidFill>
                  <a:srgbClr val="FFFF66"/>
                </a:solidFill>
                <a:cs typeface="Times New Roman" panose="02020603050405020304" pitchFamily="18" charset="0"/>
              </a:rPr>
              <a:t>Течение хроническое, с небольшими послаблениями без полных ремиссий. </a:t>
            </a:r>
          </a:p>
          <a:p>
            <a:endParaRPr lang="ru-RU" altLang="ru-RU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6070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800100" y="-715963"/>
            <a:ext cx="7543800" cy="1431926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990600"/>
            <a:ext cx="7543800" cy="510540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ru-RU" altLang="ru-RU" sz="3600" b="1">
                <a:solidFill>
                  <a:srgbClr val="FFFF66"/>
                </a:solidFill>
                <a:cs typeface="Times New Roman" panose="02020603050405020304" pitchFamily="18" charset="0"/>
              </a:rPr>
              <a:t>Критерии:</a:t>
            </a:r>
            <a:endParaRPr lang="ru-RU" altLang="ru-RU" sz="3600" b="1">
              <a:solidFill>
                <a:srgbClr val="FFFF66"/>
              </a:solidFill>
            </a:endParaRPr>
          </a:p>
          <a:p>
            <a:pPr algn="ctr">
              <a:buFont typeface="Wingdings" panose="05000000000000000000" pitchFamily="2" charset="2"/>
              <a:buNone/>
            </a:pPr>
            <a:endParaRPr lang="ru-RU" altLang="ru-RU" sz="3600" b="1">
              <a:solidFill>
                <a:srgbClr val="FFFF66"/>
              </a:solidFill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>
                <a:solidFill>
                  <a:srgbClr val="FFFF66"/>
                </a:solidFill>
                <a:cs typeface="Times New Roman" panose="02020603050405020304" pitchFamily="18" charset="0"/>
              </a:rPr>
              <a:t>1. </a:t>
            </a:r>
            <a:r>
              <a:rPr lang="ru-RU" altLang="ru-RU">
                <a:solidFill>
                  <a:srgbClr val="FFFF66"/>
                </a:solidFill>
              </a:rPr>
              <a:t>П</a:t>
            </a:r>
            <a:r>
              <a:rPr lang="ru-RU" altLang="ru-RU">
                <a:solidFill>
                  <a:srgbClr val="FFFF66"/>
                </a:solidFill>
                <a:cs typeface="Times New Roman" panose="02020603050405020304" pitchFamily="18" charset="0"/>
              </a:rPr>
              <a:t>овторные панически приступы, возникающие спонтанно без связи со специфическими ситуациями или конкретными объектами.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>
                <a:solidFill>
                  <a:srgbClr val="FFFF66"/>
                </a:solidFill>
                <a:cs typeface="Times New Roman" panose="02020603050405020304" pitchFamily="18" charset="0"/>
              </a:rPr>
              <a:t>2. </a:t>
            </a:r>
            <a:r>
              <a:rPr lang="ru-RU" altLang="ru-RU">
                <a:solidFill>
                  <a:srgbClr val="FFFF66"/>
                </a:solidFill>
              </a:rPr>
              <a:t>С</a:t>
            </a:r>
            <a:r>
              <a:rPr lang="ru-RU" altLang="ru-RU">
                <a:solidFill>
                  <a:srgbClr val="FFFF66"/>
                </a:solidFill>
                <a:cs typeface="Times New Roman" panose="02020603050405020304" pitchFamily="18" charset="0"/>
              </a:rPr>
              <a:t>остояние не является следствием соматического расстройства.</a:t>
            </a:r>
            <a:r>
              <a:rPr lang="ru-RU" altLang="ru-RU">
                <a:solidFill>
                  <a:srgbClr val="FFFF66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01464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/>
          <a:lstStyle/>
          <a:p>
            <a:pPr algn="ctr"/>
            <a:r>
              <a:rPr lang="en-US" altLang="ru-RU" sz="3200">
                <a:cs typeface="Times New Roman" panose="02020603050405020304" pitchFamily="18" charset="0"/>
              </a:rPr>
              <a:t>F</a:t>
            </a:r>
            <a:r>
              <a:rPr lang="ru-RU" altLang="ru-RU" sz="3200">
                <a:cs typeface="Times New Roman" panose="02020603050405020304" pitchFamily="18" charset="0"/>
              </a:rPr>
              <a:t>41.1 Генерализованное тревожное расстройство.</a:t>
            </a:r>
            <a:br>
              <a:rPr lang="ru-RU" altLang="ru-RU" sz="3200">
                <a:cs typeface="Times New Roman" panose="02020603050405020304" pitchFamily="18" charset="0"/>
              </a:rPr>
            </a:br>
            <a:endParaRPr lang="ru-RU" altLang="ru-RU" sz="3200">
              <a:cs typeface="Times New Roman" panose="02020603050405020304" pitchFamily="18" charset="0"/>
            </a:endParaRPr>
          </a:p>
        </p:txBody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5257800"/>
          </a:xfrm>
        </p:spPr>
        <p:txBody>
          <a:bodyPr/>
          <a:lstStyle/>
          <a:p>
            <a:pPr algn="just"/>
            <a:r>
              <a:rPr lang="ru-RU" altLang="ru-RU" sz="2800" dirty="0">
                <a:solidFill>
                  <a:srgbClr val="FFFF66"/>
                </a:solidFill>
                <a:cs typeface="Times New Roman" panose="02020603050405020304" pitchFamily="18" charset="0"/>
              </a:rPr>
              <a:t>Страдает 2-5% населения</a:t>
            </a:r>
            <a:r>
              <a:rPr lang="ru-RU" altLang="ru-RU" sz="2800" dirty="0">
                <a:solidFill>
                  <a:srgbClr val="FFFF66"/>
                </a:solidFill>
              </a:rPr>
              <a:t>.</a:t>
            </a:r>
            <a:r>
              <a:rPr lang="ru-RU" altLang="ru-RU" sz="2800" dirty="0">
                <a:solidFill>
                  <a:srgbClr val="FFFF66"/>
                </a:solidFill>
                <a:cs typeface="Times New Roman" panose="02020603050405020304" pitchFamily="18" charset="0"/>
              </a:rPr>
              <a:t> по Ю.В. Попову и В.Д. Вид</a:t>
            </a:r>
            <a:r>
              <a:rPr lang="ru-RU" altLang="ru-RU" sz="2800" dirty="0">
                <a:solidFill>
                  <a:srgbClr val="FFFF66"/>
                </a:solidFill>
              </a:rPr>
              <a:t>.</a:t>
            </a:r>
            <a:r>
              <a:rPr lang="ru-RU" altLang="ru-RU" sz="2800" dirty="0">
                <a:solidFill>
                  <a:srgbClr val="FFFF66"/>
                </a:solidFill>
                <a:cs typeface="Times New Roman" panose="02020603050405020304" pitchFamily="18" charset="0"/>
              </a:rPr>
              <a:t> </a:t>
            </a:r>
            <a:endParaRPr lang="ru-RU" altLang="ru-RU" sz="2800" dirty="0">
              <a:solidFill>
                <a:srgbClr val="FFFF66"/>
              </a:solidFill>
            </a:endParaRPr>
          </a:p>
          <a:p>
            <a:pPr algn="just"/>
            <a:r>
              <a:rPr lang="ru-RU" altLang="ru-RU" sz="2800" dirty="0">
                <a:solidFill>
                  <a:srgbClr val="FFFF66"/>
                </a:solidFill>
              </a:rPr>
              <a:t>Н</a:t>
            </a:r>
            <a:r>
              <a:rPr lang="ru-RU" altLang="ru-RU" sz="2800" dirty="0">
                <a:solidFill>
                  <a:srgbClr val="FFFF66"/>
                </a:solidFill>
                <a:cs typeface="Times New Roman" panose="02020603050405020304" pitchFamily="18" charset="0"/>
              </a:rPr>
              <a:t>ачало заболевания в 20-30 лет. </a:t>
            </a:r>
            <a:endParaRPr lang="ru-RU" altLang="ru-RU" sz="2800" dirty="0">
              <a:solidFill>
                <a:srgbClr val="FFFF66"/>
              </a:solidFill>
            </a:endParaRPr>
          </a:p>
          <a:p>
            <a:pPr algn="just"/>
            <a:r>
              <a:rPr lang="ru-RU" altLang="ru-RU" sz="2800" dirty="0">
                <a:solidFill>
                  <a:srgbClr val="FFFF66"/>
                </a:solidFill>
                <a:cs typeface="Times New Roman" panose="02020603050405020304" pitchFamily="18" charset="0"/>
              </a:rPr>
              <a:t>Основная черта </a:t>
            </a:r>
            <a:r>
              <a:rPr lang="ru-RU" altLang="ru-RU" sz="2800" u="sng" dirty="0">
                <a:solidFill>
                  <a:srgbClr val="FFFF66"/>
                </a:solidFill>
                <a:cs typeface="Times New Roman" panose="02020603050405020304" pitchFamily="18" charset="0"/>
              </a:rPr>
              <a:t>тревога</a:t>
            </a:r>
            <a:r>
              <a:rPr lang="ru-RU" altLang="ru-RU" sz="2800" dirty="0">
                <a:solidFill>
                  <a:srgbClr val="FFFF66"/>
                </a:solidFill>
                <a:cs typeface="Times New Roman" panose="02020603050405020304" pitchFamily="18" charset="0"/>
              </a:rPr>
              <a:t>, которая носит </a:t>
            </a:r>
            <a:r>
              <a:rPr lang="ru-RU" altLang="ru-RU" sz="2800" dirty="0" err="1">
                <a:solidFill>
                  <a:srgbClr val="FFFF66"/>
                </a:solidFill>
                <a:cs typeface="Times New Roman" panose="02020603050405020304" pitchFamily="18" charset="0"/>
              </a:rPr>
              <a:t>генерализованный</a:t>
            </a:r>
            <a:r>
              <a:rPr lang="ru-RU" altLang="ru-RU" sz="2800" dirty="0">
                <a:solidFill>
                  <a:srgbClr val="FFFF66"/>
                </a:solidFill>
                <a:cs typeface="Times New Roman" panose="02020603050405020304" pitchFamily="18" charset="0"/>
              </a:rPr>
              <a:t> и стойкий характер.</a:t>
            </a:r>
            <a:endParaRPr lang="ru-RU" altLang="ru-RU" sz="2800" dirty="0">
              <a:solidFill>
                <a:srgbClr val="FFFF66"/>
              </a:solidFill>
            </a:endParaRPr>
          </a:p>
          <a:p>
            <a:pPr algn="just"/>
            <a:r>
              <a:rPr lang="ru-RU" altLang="ru-RU" sz="2800" dirty="0">
                <a:solidFill>
                  <a:srgbClr val="FFFF66"/>
                </a:solidFill>
                <a:cs typeface="Times New Roman" panose="02020603050405020304" pitchFamily="18" charset="0"/>
              </a:rPr>
              <a:t> Очерченные панические атаки </a:t>
            </a:r>
            <a:r>
              <a:rPr lang="ru-RU" altLang="ru-RU" sz="2800" u="sng" dirty="0">
                <a:solidFill>
                  <a:srgbClr val="FFFF66"/>
                </a:solidFill>
                <a:cs typeface="Times New Roman" panose="02020603050405020304" pitchFamily="18" charset="0"/>
              </a:rPr>
              <a:t>отсутствуют.</a:t>
            </a:r>
            <a:r>
              <a:rPr lang="ru-RU" altLang="ru-RU" sz="2800" dirty="0">
                <a:solidFill>
                  <a:srgbClr val="FFFF66"/>
                </a:solidFill>
                <a:cs typeface="Times New Roman" panose="02020603050405020304" pitchFamily="18" charset="0"/>
              </a:rPr>
              <a:t> </a:t>
            </a:r>
            <a:endParaRPr lang="ru-RU" altLang="ru-RU" sz="2800" dirty="0">
              <a:solidFill>
                <a:srgbClr val="FFFF66"/>
              </a:solidFill>
            </a:endParaRPr>
          </a:p>
          <a:p>
            <a:pPr algn="just"/>
            <a:r>
              <a:rPr lang="ru-RU" altLang="ru-RU" sz="2800" dirty="0">
                <a:solidFill>
                  <a:srgbClr val="FFFF66"/>
                </a:solidFill>
                <a:cs typeface="Times New Roman" panose="02020603050405020304" pitchFamily="18" charset="0"/>
              </a:rPr>
              <a:t>Тревога не зафиксирована какими-то конкретными ситуациями «</a:t>
            </a:r>
            <a:r>
              <a:rPr lang="ru-RU" altLang="ru-RU" sz="2800" u="sng" dirty="0">
                <a:solidFill>
                  <a:srgbClr val="FFFF66"/>
                </a:solidFill>
                <a:cs typeface="Times New Roman" panose="02020603050405020304" pitchFamily="18" charset="0"/>
              </a:rPr>
              <a:t>свободно плавающая «по </a:t>
            </a:r>
            <a:r>
              <a:rPr lang="en-US" altLang="ru-RU" sz="2800" u="sng" dirty="0">
                <a:solidFill>
                  <a:srgbClr val="FFFF66"/>
                </a:solidFill>
                <a:cs typeface="Times New Roman" panose="02020603050405020304" pitchFamily="18" charset="0"/>
              </a:rPr>
              <a:t>Freud</a:t>
            </a:r>
            <a:r>
              <a:rPr lang="ru-RU" altLang="ru-RU" sz="2800" dirty="0">
                <a:solidFill>
                  <a:srgbClr val="FFFF66"/>
                </a:solidFill>
                <a:cs typeface="Times New Roman" panose="02020603050405020304" pitchFamily="18" charset="0"/>
              </a:rPr>
              <a:t>»). </a:t>
            </a:r>
            <a:endParaRPr lang="ru-RU" altLang="ru-RU" sz="2800" dirty="0">
              <a:solidFill>
                <a:srgbClr val="FFFF66"/>
              </a:solidFill>
            </a:endParaRPr>
          </a:p>
          <a:p>
            <a:pPr algn="just"/>
            <a:r>
              <a:rPr lang="ru-RU" altLang="ru-RU" sz="2800" dirty="0">
                <a:solidFill>
                  <a:srgbClr val="FFFF66"/>
                </a:solidFill>
                <a:cs typeface="Times New Roman" panose="02020603050405020304" pitchFamily="18" charset="0"/>
              </a:rPr>
              <a:t>Тревожный аффект представлен чувством непонятного дискомфорта и напряжения, направленного в будущее. </a:t>
            </a:r>
          </a:p>
          <a:p>
            <a:endParaRPr lang="ru-RU" altLang="ru-RU" sz="2800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1135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"/>
          </a:xfrm>
        </p:spPr>
        <p:txBody>
          <a:bodyPr/>
          <a:lstStyle/>
          <a:p>
            <a:endParaRPr lang="en-US" altLang="ru-RU" sz="36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"/>
            <a:ext cx="8610600" cy="7513320"/>
          </a:xfrm>
        </p:spPr>
        <p:txBody>
          <a:bodyPr/>
          <a:lstStyle/>
          <a:p>
            <a:pPr marL="609600" indent="-609600"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b="1" dirty="0">
                <a:solidFill>
                  <a:srgbClr val="FFFF66"/>
                </a:solidFill>
                <a:cs typeface="Times New Roman" panose="02020603050405020304" pitchFamily="18" charset="0"/>
              </a:rPr>
              <a:t>Сопровождается:</a:t>
            </a:r>
            <a:r>
              <a:rPr lang="ru-RU" altLang="ru-RU" sz="2800" b="1" dirty="0">
                <a:solidFill>
                  <a:srgbClr val="FFFF66"/>
                </a:solidFill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solidFill>
                <a:srgbClr val="FFFF66"/>
              </a:solidFill>
            </a:endParaRPr>
          </a:p>
          <a:p>
            <a:pPr marL="609600" indent="-609600" algn="ctr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800" b="1" dirty="0">
              <a:solidFill>
                <a:srgbClr val="FFFF66"/>
              </a:solidFill>
            </a:endParaRPr>
          </a:p>
          <a:p>
            <a:pPr marL="609600" indent="-609600" algn="just">
              <a:lnSpc>
                <a:spcPct val="80000"/>
              </a:lnSpc>
            </a:pPr>
            <a:r>
              <a:rPr lang="ru-RU" altLang="ru-RU" sz="2600" b="1" dirty="0">
                <a:solidFill>
                  <a:srgbClr val="FFFF66"/>
                </a:solidFill>
                <a:cs typeface="Times New Roman" panose="02020603050405020304" pitchFamily="18" charset="0"/>
              </a:rPr>
              <a:t>1</a:t>
            </a: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) </a:t>
            </a:r>
            <a:r>
              <a:rPr lang="ru-RU" altLang="ru-RU" sz="2400" b="1" u="sng" dirty="0">
                <a:solidFill>
                  <a:srgbClr val="FFFF66"/>
                </a:solidFill>
                <a:cs typeface="Times New Roman" panose="02020603050405020304" pitchFamily="18" charset="0"/>
              </a:rPr>
              <a:t>когнитивными нарушениями</a:t>
            </a: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 в виде постоянных опасений за возможный исход текущих событий, предчувствия катастрофы, создания запасов на «черный день». </a:t>
            </a:r>
            <a:endParaRPr lang="ru-RU" altLang="ru-RU" sz="2400" b="1" dirty="0">
              <a:solidFill>
                <a:srgbClr val="FFFF66"/>
              </a:solidFill>
            </a:endParaRPr>
          </a:p>
          <a:p>
            <a:pPr marL="609600" indent="-609600" algn="just">
              <a:lnSpc>
                <a:spcPct val="80000"/>
              </a:lnSpc>
            </a:pP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2) </a:t>
            </a:r>
            <a:r>
              <a:rPr lang="ru-RU" altLang="ru-RU" sz="2400" b="1" u="sng" dirty="0">
                <a:solidFill>
                  <a:srgbClr val="FFFF66"/>
                </a:solidFill>
                <a:cs typeface="Times New Roman" panose="02020603050405020304" pitchFamily="18" charset="0"/>
              </a:rPr>
              <a:t>симптомами вегетативной </a:t>
            </a:r>
            <a:r>
              <a:rPr lang="ru-RU" altLang="ru-RU" sz="2400" b="1" u="sng" dirty="0" err="1">
                <a:solidFill>
                  <a:srgbClr val="FFFF66"/>
                </a:solidFill>
                <a:cs typeface="Times New Roman" panose="02020603050405020304" pitchFamily="18" charset="0"/>
              </a:rPr>
              <a:t>гиперактивности</a:t>
            </a: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 (повышенная потливость, полиурия, диарея, тахикардия, </a:t>
            </a:r>
            <a:r>
              <a:rPr lang="ru-RU" altLang="ru-RU" sz="2400" b="1" dirty="0" err="1">
                <a:solidFill>
                  <a:srgbClr val="FFFF66"/>
                </a:solidFill>
                <a:cs typeface="Times New Roman" panose="02020603050405020304" pitchFamily="18" charset="0"/>
              </a:rPr>
              <a:t>эпигастральный</a:t>
            </a: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 дискомфорт). </a:t>
            </a:r>
            <a:endParaRPr lang="ru-RU" altLang="ru-RU" sz="2400" b="1" dirty="0">
              <a:solidFill>
                <a:srgbClr val="FFFF66"/>
              </a:solidFill>
            </a:endParaRPr>
          </a:p>
          <a:p>
            <a:pPr marL="609600" indent="-609600" algn="just">
              <a:lnSpc>
                <a:spcPct val="80000"/>
              </a:lnSpc>
            </a:pP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3) </a:t>
            </a:r>
            <a:r>
              <a:rPr lang="ru-RU" altLang="ru-RU" sz="2400" b="1" u="sng" dirty="0">
                <a:solidFill>
                  <a:srgbClr val="FFFF66"/>
                </a:solidFill>
                <a:cs typeface="Times New Roman" panose="02020603050405020304" pitchFamily="18" charset="0"/>
              </a:rPr>
              <a:t>моторным компонентом,</a:t>
            </a: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 представленным неусидчивостью, тремором, чувством напряженности, неспособностью расслабиться. </a:t>
            </a:r>
            <a:endParaRPr lang="ru-RU" altLang="ru-RU" sz="2400" b="1" dirty="0">
              <a:solidFill>
                <a:srgbClr val="FFFF66"/>
              </a:solidFill>
            </a:endParaRPr>
          </a:p>
          <a:p>
            <a:pPr marL="609600" indent="-609600" algn="just">
              <a:lnSpc>
                <a:spcPct val="80000"/>
              </a:lnSpc>
            </a:pP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4) </a:t>
            </a:r>
            <a:r>
              <a:rPr lang="en-US" altLang="ru-RU" sz="2400" b="1" u="sng" dirty="0" err="1">
                <a:solidFill>
                  <a:srgbClr val="FFFF66"/>
                </a:solidFill>
                <a:cs typeface="Times New Roman" panose="02020603050405020304" pitchFamily="18" charset="0"/>
              </a:rPr>
              <a:t>sm</a:t>
            </a:r>
            <a:r>
              <a:rPr lang="ru-RU" altLang="ru-RU" sz="2400" b="1" u="sng" dirty="0">
                <a:solidFill>
                  <a:srgbClr val="FFFF66"/>
                </a:solidFill>
                <a:cs typeface="Times New Roman" panose="02020603050405020304" pitchFamily="18" charset="0"/>
              </a:rPr>
              <a:t> напряжения</a:t>
            </a: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 (мышечное напряжение, мышечные боли, нарушение засыпания из-за постоянной озабоченности). </a:t>
            </a:r>
            <a:endParaRPr lang="ru-RU" altLang="ru-RU" sz="2400" b="1" dirty="0">
              <a:solidFill>
                <a:srgbClr val="FFFF66"/>
              </a:solidFill>
            </a:endParaRPr>
          </a:p>
          <a:p>
            <a:pPr marL="609600" indent="-609600" algn="just">
              <a:lnSpc>
                <a:spcPct val="80000"/>
              </a:lnSpc>
            </a:pP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5) </a:t>
            </a:r>
            <a:r>
              <a:rPr lang="ru-RU" altLang="ru-RU" sz="2400" b="1" u="sng" dirty="0">
                <a:solidFill>
                  <a:srgbClr val="FFFF66"/>
                </a:solidFill>
                <a:cs typeface="Times New Roman" panose="02020603050405020304" pitchFamily="18" charset="0"/>
              </a:rPr>
              <a:t>депрессивный компонент</a:t>
            </a: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 формируется с годами в силу невозможности наслаждаться нормальной жизнью.</a:t>
            </a:r>
            <a:r>
              <a:rPr lang="ru-RU" altLang="ru-RU" sz="2400" b="1" dirty="0">
                <a:solidFill>
                  <a:srgbClr val="FFFF66"/>
                </a:solidFill>
              </a:rPr>
              <a:t> </a:t>
            </a:r>
            <a:endParaRPr lang="en-US" altLang="ru-RU" sz="2400" b="1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5662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1219200" y="0"/>
            <a:ext cx="7543800" cy="381000"/>
          </a:xfrm>
        </p:spPr>
        <p:txBody>
          <a:bodyPr/>
          <a:lstStyle/>
          <a:p>
            <a:endParaRPr lang="en-US" altLang="ru-RU" sz="3200"/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06680" y="0"/>
            <a:ext cx="9144000" cy="7382584"/>
          </a:xfrm>
          <a:gradFill rotWithShape="0">
            <a:gsLst>
              <a:gs pos="0">
                <a:schemeClr val="bg2">
                  <a:gamma/>
                  <a:shade val="46275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pPr indent="38100"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Требуется большой промежуток времени, для того чтобы пациент убедился, что его тревожные проявления – отклонение от нормы. </a:t>
            </a:r>
            <a:endParaRPr lang="ru-RU" altLang="ru-RU" sz="2400" b="1" i="1" dirty="0">
              <a:solidFill>
                <a:srgbClr val="FFFF66"/>
              </a:solidFill>
            </a:endParaRPr>
          </a:p>
          <a:p>
            <a:pPr indent="38100"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Обычно нет какого-то ситуативного толчка, который побудил бы обратиться к врачу. </a:t>
            </a:r>
            <a:endParaRPr lang="ru-RU" altLang="ru-RU" sz="2400" b="1" i="1" dirty="0">
              <a:solidFill>
                <a:srgbClr val="FFFF66"/>
              </a:solidFill>
            </a:endParaRPr>
          </a:p>
          <a:p>
            <a:pPr indent="38100"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К психиатру, психотерапевту обращается примерно 1/3 больных, остальные ищут помощи у интернистов. </a:t>
            </a:r>
            <a:endParaRPr lang="ru-RU" altLang="ru-RU" sz="2400" b="1" i="1" dirty="0">
              <a:solidFill>
                <a:srgbClr val="FFFF66"/>
              </a:solidFill>
            </a:endParaRPr>
          </a:p>
          <a:p>
            <a:pPr indent="38100"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При расспросе больные не могут вспомнить периода в своей жизни, когда они были спокойны.</a:t>
            </a:r>
          </a:p>
          <a:p>
            <a:pPr indent="38100"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Заболевание является хроническим и длится в течение всей жизни.</a:t>
            </a:r>
            <a:r>
              <a:rPr lang="ru-RU" altLang="ru-RU" sz="2400" b="1" i="1" dirty="0">
                <a:solidFill>
                  <a:srgbClr val="FFFF66"/>
                </a:solidFill>
              </a:rPr>
              <a:t> </a:t>
            </a:r>
          </a:p>
          <a:p>
            <a:pPr indent="38100"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Сопутствующая проблема – повышенное потребление алкоголя и бесконтрольный прием седативных и транквилизирующих средств.</a:t>
            </a:r>
          </a:p>
          <a:p>
            <a:pPr indent="38100" algn="just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altLang="ru-RU" sz="2400" b="1" i="1" u="sng" dirty="0">
                <a:solidFill>
                  <a:srgbClr val="FFFF66"/>
                </a:solidFill>
                <a:cs typeface="Times New Roman" panose="02020603050405020304" pitchFamily="18" charset="0"/>
              </a:rPr>
              <a:t>Диагноз ставится</a:t>
            </a: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 если вышеперечисленные </a:t>
            </a:r>
            <a:r>
              <a:rPr lang="en-US" altLang="ru-RU" sz="2400" b="1" i="1" dirty="0" err="1">
                <a:solidFill>
                  <a:srgbClr val="FFFF66"/>
                </a:solidFill>
                <a:cs typeface="Times New Roman" panose="02020603050405020304" pitchFamily="18" charset="0"/>
              </a:rPr>
              <a:t>sm</a:t>
            </a: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 (тревожные, вегетативные, мышечные напряжения и т.д.) преобладают в течение 6 месяцев.</a:t>
            </a:r>
          </a:p>
          <a:p>
            <a:pPr indent="38100" algn="just">
              <a:lnSpc>
                <a:spcPct val="90000"/>
              </a:lnSpc>
              <a:buFontTx/>
              <a:buNone/>
            </a:pPr>
            <a:endParaRPr lang="en-US" altLang="ru-RU" sz="2400" b="1" i="1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7373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8382000" cy="1431925"/>
          </a:xfrm>
        </p:spPr>
        <p:txBody>
          <a:bodyPr/>
          <a:lstStyle/>
          <a:p>
            <a:pPr algn="ctr"/>
            <a:r>
              <a:rPr lang="en-US" altLang="ru-RU" sz="3200">
                <a:cs typeface="Times New Roman" panose="02020603050405020304" pitchFamily="18" charset="0"/>
              </a:rPr>
              <a:t>F</a:t>
            </a:r>
            <a:r>
              <a:rPr lang="ru-RU" altLang="ru-RU" sz="3200">
                <a:cs typeface="Times New Roman" panose="02020603050405020304" pitchFamily="18" charset="0"/>
              </a:rPr>
              <a:t>42 Обессивно-компуль</a:t>
            </a:r>
            <a:r>
              <a:rPr lang="ru-RU" altLang="ru-RU" sz="2800"/>
              <a:t>с</a:t>
            </a:r>
            <a:r>
              <a:rPr lang="ru-RU" altLang="ru-RU" sz="3200">
                <a:cs typeface="Times New Roman" panose="02020603050405020304" pitchFamily="18" charset="0"/>
              </a:rPr>
              <a:t>ивное расстройство</a:t>
            </a:r>
            <a:br>
              <a:rPr lang="ru-RU" altLang="ru-RU" sz="3200">
                <a:cs typeface="Times New Roman" panose="02020603050405020304" pitchFamily="18" charset="0"/>
              </a:rPr>
            </a:br>
            <a:endParaRPr lang="ru-RU" altLang="ru-RU" sz="3200">
              <a:cs typeface="Times New Roman" panose="02020603050405020304" pitchFamily="18" charset="0"/>
            </a:endParaRPr>
          </a:p>
        </p:txBody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7848600" cy="4114800"/>
          </a:xfrm>
        </p:spPr>
        <p:txBody>
          <a:bodyPr/>
          <a:lstStyle/>
          <a:p>
            <a:pPr algn="just"/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Больные составляют 1% от всех больных, получающих лечение в психиатрических учреждениях (Каплан, </a:t>
            </a:r>
            <a:r>
              <a:rPr lang="en-US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C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эдок</a:t>
            </a:r>
            <a:r>
              <a:rPr lang="ru-RU" altLang="ru-RU" sz="2800">
                <a:solidFill>
                  <a:srgbClr val="FFFF66"/>
                </a:solidFill>
              </a:rPr>
              <a:t>,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800">
                <a:solidFill>
                  <a:srgbClr val="FFFF66"/>
                </a:solidFill>
              </a:rPr>
              <a:t>200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4).</a:t>
            </a:r>
          </a:p>
          <a:p>
            <a:pPr algn="just"/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Начало заболевания от 10 до 24 лет </a:t>
            </a:r>
            <a:r>
              <a:rPr lang="ru-RU" altLang="ru-RU" sz="2800">
                <a:solidFill>
                  <a:srgbClr val="FFFF66"/>
                </a:solidFill>
              </a:rPr>
              <a:t>                     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(т.е. подростковый и ранний зрелый период). </a:t>
            </a:r>
            <a:endParaRPr lang="ru-RU" altLang="ru-RU" sz="2800">
              <a:solidFill>
                <a:srgbClr val="FFFF66"/>
              </a:solidFill>
            </a:endParaRPr>
          </a:p>
          <a:p>
            <a:pPr algn="just"/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Началу в 50% предшествует перенесенный стресс (смерть близких, конфликты на работе, беременность, сексуальные контакты).</a:t>
            </a:r>
            <a:r>
              <a:rPr lang="ru-RU" altLang="ru-RU" sz="2800"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29008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28600"/>
            <a:ext cx="8496300" cy="1831975"/>
          </a:xfrm>
        </p:spPr>
        <p:txBody>
          <a:bodyPr/>
          <a:lstStyle/>
          <a:p>
            <a:pPr algn="ctr"/>
            <a:r>
              <a:rPr lang="ru-RU" altLang="ru-RU" sz="3200">
                <a:latin typeface="Times New Roman" panose="02020603050405020304" pitchFamily="18" charset="0"/>
              </a:rPr>
              <a:t>Классификация обсессивно-компульсивных расстройств по </a:t>
            </a:r>
            <a:r>
              <a:rPr lang="en-US" altLang="ru-RU" sz="3200">
                <a:latin typeface="Times New Roman" panose="02020603050405020304" pitchFamily="18" charset="0"/>
              </a:rPr>
              <a:t/>
            </a:r>
            <a:br>
              <a:rPr lang="en-US" altLang="ru-RU" sz="3200">
                <a:latin typeface="Times New Roman" panose="02020603050405020304" pitchFamily="18" charset="0"/>
              </a:rPr>
            </a:br>
            <a:r>
              <a:rPr lang="ru-RU" altLang="ru-RU" sz="3200">
                <a:latin typeface="Times New Roman" panose="02020603050405020304" pitchFamily="18" charset="0"/>
              </a:rPr>
              <a:t>МКБ – 10</a:t>
            </a:r>
            <a:r>
              <a:rPr lang="ru-RU" altLang="ru-RU" sz="4000"/>
              <a:t> </a:t>
            </a: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748712" cy="4565650"/>
          </a:xfrm>
        </p:spPr>
        <p:txBody>
          <a:bodyPr/>
          <a:lstStyle/>
          <a:p>
            <a:r>
              <a:rPr lang="en-US" altLang="ru-RU" b="1">
                <a:latin typeface="Times New Roman" panose="02020603050405020304" pitchFamily="18" charset="0"/>
              </a:rPr>
              <a:t>F </a:t>
            </a:r>
            <a:r>
              <a:rPr lang="ru-RU" altLang="ru-RU" b="1">
                <a:latin typeface="Times New Roman" panose="02020603050405020304" pitchFamily="18" charset="0"/>
              </a:rPr>
              <a:t>42.0</a:t>
            </a:r>
            <a:r>
              <a:rPr lang="ru-RU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b="1">
                <a:solidFill>
                  <a:srgbClr val="FFFF00"/>
                </a:solidFill>
                <a:latin typeface="Times New Roman" panose="02020603050405020304" pitchFamily="18" charset="0"/>
              </a:rPr>
              <a:t>– Преимущественно навязчивые   мысли или размышления </a:t>
            </a:r>
          </a:p>
          <a:p>
            <a:r>
              <a:rPr lang="en-US" altLang="ru-RU" b="1">
                <a:latin typeface="Times New Roman" panose="02020603050405020304" pitchFamily="18" charset="0"/>
              </a:rPr>
              <a:t>F 42.1</a:t>
            </a:r>
            <a:r>
              <a:rPr lang="en-US" altLang="ru-RU" b="1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b="1">
                <a:solidFill>
                  <a:srgbClr val="FFFF00"/>
                </a:solidFill>
                <a:latin typeface="Times New Roman" panose="02020603050405020304" pitchFamily="18" charset="0"/>
              </a:rPr>
              <a:t>– </a:t>
            </a:r>
            <a:r>
              <a:rPr lang="ru-RU" altLang="ru-RU" b="1">
                <a:solidFill>
                  <a:srgbClr val="FFFF00"/>
                </a:solidFill>
                <a:latin typeface="Times New Roman" panose="02020603050405020304" pitchFamily="18" charset="0"/>
              </a:rPr>
              <a:t>Преимущественно компульсивные действия и  обсессивные ритуалы</a:t>
            </a:r>
            <a:endParaRPr lang="en-US" altLang="ru-RU" b="1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r>
              <a:rPr lang="en-US" altLang="ru-RU" b="1">
                <a:latin typeface="Times New Roman" panose="02020603050405020304" pitchFamily="18" charset="0"/>
              </a:rPr>
              <a:t>F 42.2</a:t>
            </a:r>
            <a:r>
              <a:rPr lang="en-US" altLang="ru-RU" b="1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b="1">
                <a:solidFill>
                  <a:srgbClr val="FFFF00"/>
                </a:solidFill>
                <a:latin typeface="Times New Roman" panose="02020603050405020304" pitchFamily="18" charset="0"/>
              </a:rPr>
              <a:t>– </a:t>
            </a:r>
            <a:r>
              <a:rPr lang="ru-RU" altLang="ru-RU" b="1">
                <a:solidFill>
                  <a:srgbClr val="FFFF00"/>
                </a:solidFill>
                <a:latin typeface="Times New Roman" panose="02020603050405020304" pitchFamily="18" charset="0"/>
              </a:rPr>
              <a:t>Смешанные навязчивые мысли и действия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1476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153400" cy="5029200"/>
          </a:xfrm>
        </p:spPr>
        <p:txBody>
          <a:bodyPr/>
          <a:lstStyle/>
          <a:p>
            <a:pPr algn="just"/>
            <a:r>
              <a:rPr lang="ru-RU" altLang="ru-RU" b="1" u="sng">
                <a:solidFill>
                  <a:srgbClr val="FFFF66"/>
                </a:solidFill>
                <a:cs typeface="Times New Roman" panose="02020603050405020304" pitchFamily="18" charset="0"/>
              </a:rPr>
              <a:t>Обессивные мысли</a:t>
            </a:r>
            <a:r>
              <a:rPr lang="ru-RU" altLang="ru-RU">
                <a:solidFill>
                  <a:srgbClr val="FFFF66"/>
                </a:solidFill>
                <a:cs typeface="Times New Roman" panose="02020603050405020304" pitchFamily="18" charset="0"/>
              </a:rPr>
              <a:t> – тягостные, возникающие помимо воли стереотипные идеи, образы или влечения, резидивирующего и докучающего характера (музыкальные мелодии, бессмысленные математические вычисления, неосуществимые фантазии, воспоминания).</a:t>
            </a:r>
            <a:r>
              <a:rPr lang="ru-RU" altLang="ru-R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15326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-76200"/>
            <a:ext cx="7543800" cy="7620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04800"/>
            <a:ext cx="8305800" cy="6553200"/>
          </a:xfrm>
        </p:spPr>
        <p:txBody>
          <a:bodyPr/>
          <a:lstStyle/>
          <a:p>
            <a:pPr algn="just"/>
            <a:r>
              <a:rPr lang="ru-RU" altLang="ru-RU" b="1">
                <a:solidFill>
                  <a:srgbClr val="FFFF66"/>
                </a:solidFill>
                <a:cs typeface="Times New Roman" panose="02020603050405020304" pitchFamily="18" charset="0"/>
              </a:rPr>
              <a:t>Компульсивные действия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 – осознанные повторяющиеся стереотипные поступки, приобретающие характер защитных </a:t>
            </a:r>
            <a:r>
              <a:rPr lang="ru-RU" altLang="ru-RU" sz="2800" u="sng">
                <a:solidFill>
                  <a:srgbClr val="FFFF66"/>
                </a:solidFill>
                <a:cs typeface="Times New Roman" panose="02020603050405020304" pitchFamily="18" charset="0"/>
              </a:rPr>
              <a:t>ритуалов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, имеющие тягостный характер.</a:t>
            </a:r>
            <a:endParaRPr lang="ru-RU" altLang="ru-RU" sz="2800">
              <a:solidFill>
                <a:srgbClr val="FFFF66"/>
              </a:solidFill>
            </a:endParaRPr>
          </a:p>
          <a:p>
            <a:pPr algn="just"/>
            <a:endParaRPr lang="ru-RU" altLang="ru-RU" sz="2800">
              <a:solidFill>
                <a:srgbClr val="FFFF66"/>
              </a:solidFill>
            </a:endParaRPr>
          </a:p>
          <a:p>
            <a:pPr algn="just"/>
            <a:r>
              <a:rPr lang="ru-RU" altLang="ru-RU" b="1">
                <a:solidFill>
                  <a:srgbClr val="FFFF66"/>
                </a:solidFill>
                <a:cs typeface="Times New Roman" panose="02020603050405020304" pitchFamily="18" charset="0"/>
              </a:rPr>
              <a:t>Ритуалы 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– система компульсивных актов, символически оберегающих больного от тягостных обсессий, снижающие их выраженность и интенсивность. </a:t>
            </a:r>
            <a:endParaRPr lang="ru-RU" altLang="ru-RU" sz="2800">
              <a:solidFill>
                <a:srgbClr val="FFFF66"/>
              </a:solidFill>
            </a:endParaRPr>
          </a:p>
          <a:p>
            <a:pPr algn="just"/>
            <a:endParaRPr lang="ru-RU" altLang="ru-RU" sz="2800">
              <a:solidFill>
                <a:srgbClr val="FFFF66"/>
              </a:solidFill>
            </a:endParaRPr>
          </a:p>
          <a:p>
            <a:pPr algn="just"/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Относят</a:t>
            </a:r>
            <a:r>
              <a:rPr lang="ru-RU" altLang="ru-RU" sz="2400">
                <a:solidFill>
                  <a:srgbClr val="FFFF66"/>
                </a:solidFill>
              </a:rPr>
              <a:t>ся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 вычурные системы самоограничений («диеты», «комплексы упражнений», «распорядок дня», «магические пассы»).</a:t>
            </a:r>
          </a:p>
          <a:p>
            <a:endParaRPr lang="ru-RU" altLang="ru-RU" sz="280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4617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1066800" y="0"/>
            <a:ext cx="7543800" cy="30480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457200"/>
            <a:ext cx="7543800" cy="5638800"/>
          </a:xfrm>
        </p:spPr>
        <p:txBody>
          <a:bodyPr/>
          <a:lstStyle/>
          <a:p>
            <a:pPr algn="just"/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Навязчивые состояния отличаются от сверхценных и бредовых идей тем, что больной с критикой относится к своим навязчивостям, расценивая их как нечто чуждое его личности. </a:t>
            </a:r>
            <a:endParaRPr lang="ru-RU" altLang="ru-RU" sz="2800">
              <a:solidFill>
                <a:srgbClr val="FFFF66"/>
              </a:solidFill>
            </a:endParaRPr>
          </a:p>
          <a:p>
            <a:pPr algn="just"/>
            <a:r>
              <a:rPr lang="ru-RU" altLang="ru-RU" sz="2800">
                <a:solidFill>
                  <a:srgbClr val="FFFF66"/>
                </a:solidFill>
              </a:rPr>
              <a:t>Б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ольной всегда пытается бороться со своими обсессиями, в отличие от компульсивных явлений. </a:t>
            </a:r>
            <a:endParaRPr lang="ru-RU" altLang="ru-RU" sz="2800">
              <a:solidFill>
                <a:srgbClr val="FFFF66"/>
              </a:solidFill>
            </a:endParaRPr>
          </a:p>
          <a:p>
            <a:pPr algn="just"/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В отличие от бреда носят непостоянный характер, часто возникая эпизодически, как бы приступами.</a:t>
            </a:r>
          </a:p>
          <a:p>
            <a:endParaRPr lang="ru-RU" altLang="ru-RU" sz="280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389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321550" cy="2209800"/>
          </a:xfrm>
        </p:spPr>
        <p:txBody>
          <a:bodyPr/>
          <a:lstStyle/>
          <a:p>
            <a:pPr algn="ctr"/>
            <a:r>
              <a:rPr lang="ru-RU" altLang="ru-RU" sz="2800" dirty="0">
                <a:cs typeface="Times New Roman" panose="02020603050405020304" pitchFamily="18" charset="0"/>
              </a:rPr>
              <a:t>Клинические критерии невротических расстройств </a:t>
            </a:r>
            <a:br>
              <a:rPr lang="ru-RU" altLang="ru-RU" sz="2800" dirty="0">
                <a:cs typeface="Times New Roman" panose="02020603050405020304" pitchFamily="18" charset="0"/>
              </a:rPr>
            </a:br>
            <a:r>
              <a:rPr lang="ru-RU" altLang="ru-RU" sz="2800" dirty="0">
                <a:cs typeface="Times New Roman" panose="02020603050405020304" pitchFamily="18" charset="0"/>
              </a:rPr>
              <a:t>(по В.М. Мясищеву) </a:t>
            </a:r>
            <a:br>
              <a:rPr lang="ru-RU" altLang="ru-RU" sz="2800" dirty="0">
                <a:cs typeface="Times New Roman" panose="02020603050405020304" pitchFamily="18" charset="0"/>
              </a:rPr>
            </a:br>
            <a:endParaRPr lang="ru-RU" altLang="ru-RU" sz="2800" dirty="0">
              <a:cs typeface="Times New Roman" panose="02020603050405020304" pitchFamily="18" charset="0"/>
            </a:endParaRPr>
          </a:p>
        </p:txBody>
      </p:sp>
      <p:sp>
        <p:nvSpPr>
          <p:cNvPr id="64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8763000" cy="5105400"/>
          </a:xfrm>
        </p:spPr>
        <p:txBody>
          <a:bodyPr/>
          <a:lstStyle/>
          <a:p>
            <a:pPr marL="1143000" lvl="4" indent="-381000" algn="just">
              <a:buFont typeface="Wingdings" panose="05000000000000000000" pitchFamily="2" charset="2"/>
              <a:buNone/>
            </a:pPr>
            <a:r>
              <a:rPr lang="ru-RU" altLang="ru-RU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1)</a:t>
            </a:r>
            <a:r>
              <a:rPr lang="ru-RU" alt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 </a:t>
            </a:r>
            <a:r>
              <a:rPr lang="ru-RU" altLang="ru-RU" sz="2500" b="1" dirty="0">
                <a:solidFill>
                  <a:schemeClr val="tx2"/>
                </a:solidFill>
                <a:cs typeface="Times New Roman" panose="02020603050405020304" pitchFamily="18" charset="0"/>
              </a:rPr>
              <a:t>Связь психогении с личностью больного.</a:t>
            </a:r>
          </a:p>
          <a:p>
            <a:pPr marL="1143000" lvl="4" indent="-381000" algn="just">
              <a:buFont typeface="Wingdings" panose="05000000000000000000" pitchFamily="2" charset="2"/>
              <a:buNone/>
            </a:pPr>
            <a:r>
              <a:rPr lang="ru-RU" altLang="ru-RU" sz="2500" b="1" dirty="0">
                <a:solidFill>
                  <a:schemeClr val="tx2"/>
                </a:solidFill>
                <a:cs typeface="Times New Roman" panose="02020603050405020304" pitchFamily="18" charset="0"/>
              </a:rPr>
              <a:t>«Каждая </a:t>
            </a:r>
            <a:r>
              <a:rPr lang="ru-RU" altLang="ru-RU" sz="2500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психотравма</a:t>
            </a:r>
            <a:r>
              <a:rPr lang="ru-RU" altLang="ru-RU" sz="2500" b="1" dirty="0">
                <a:solidFill>
                  <a:schemeClr val="tx2"/>
                </a:solidFill>
                <a:cs typeface="Times New Roman" panose="02020603050405020304" pitchFamily="18" charset="0"/>
              </a:rPr>
              <a:t> должна подойти к личности, как ключ к замку» </a:t>
            </a:r>
            <a:r>
              <a:rPr lang="ru-RU" altLang="ru-RU" sz="2500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Кречмер</a:t>
            </a:r>
            <a:r>
              <a:rPr lang="ru-RU" altLang="ru-RU" sz="2500" b="1" dirty="0">
                <a:solidFill>
                  <a:schemeClr val="tx2"/>
                </a:solidFill>
                <a:cs typeface="Times New Roman" panose="02020603050405020304" pitchFamily="18" charset="0"/>
              </a:rPr>
              <a:t>.</a:t>
            </a:r>
          </a:p>
          <a:p>
            <a:pPr marL="1143000" lvl="4" indent="-381000" algn="just">
              <a:buFont typeface="Wingdings" panose="05000000000000000000" pitchFamily="2" charset="2"/>
              <a:buNone/>
            </a:pPr>
            <a:r>
              <a:rPr lang="ru-RU" altLang="ru-RU" sz="2500" b="1" dirty="0">
                <a:solidFill>
                  <a:schemeClr val="tx2"/>
                </a:solidFill>
                <a:cs typeface="Times New Roman" panose="02020603050405020304" pitchFamily="18" charset="0"/>
              </a:rPr>
              <a:t>2</a:t>
            </a:r>
            <a:r>
              <a:rPr lang="ru-RU" altLang="ru-RU" sz="2500" b="1" dirty="0">
                <a:solidFill>
                  <a:schemeClr val="tx2"/>
                </a:solidFill>
              </a:rPr>
              <a:t>). </a:t>
            </a:r>
            <a:r>
              <a:rPr lang="ru-RU" altLang="ru-RU" sz="2500" b="1" dirty="0">
                <a:solidFill>
                  <a:schemeClr val="tx2"/>
                </a:solidFill>
                <a:cs typeface="Times New Roman" panose="02020603050405020304" pitchFamily="18" charset="0"/>
              </a:rPr>
              <a:t>Соответствие между клиническими проявлениями и характером </a:t>
            </a:r>
            <a:r>
              <a:rPr lang="ru-RU" altLang="ru-RU" sz="2500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психотравмы</a:t>
            </a:r>
            <a:r>
              <a:rPr lang="ru-RU" altLang="ru-RU" sz="2500" b="1" dirty="0">
                <a:solidFill>
                  <a:schemeClr val="tx2"/>
                </a:solidFill>
                <a:cs typeface="Times New Roman" panose="02020603050405020304" pitchFamily="18" charset="0"/>
              </a:rPr>
              <a:t>.</a:t>
            </a:r>
          </a:p>
          <a:p>
            <a:pPr marL="1143000" lvl="4" indent="-381000" algn="just">
              <a:buFont typeface="Wingdings" panose="05000000000000000000" pitchFamily="2" charset="2"/>
              <a:buNone/>
            </a:pPr>
            <a:r>
              <a:rPr lang="ru-RU" altLang="ru-RU" sz="2500" b="1" dirty="0">
                <a:solidFill>
                  <a:schemeClr val="tx2"/>
                </a:solidFill>
                <a:cs typeface="Times New Roman" panose="02020603050405020304" pitchFamily="18" charset="0"/>
              </a:rPr>
              <a:t>3)</a:t>
            </a:r>
            <a:r>
              <a:rPr lang="ru-RU" altLang="ru-RU" sz="25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. </a:t>
            </a:r>
            <a:r>
              <a:rPr lang="ru-RU" altLang="ru-RU" sz="2500" b="1" dirty="0">
                <a:solidFill>
                  <a:schemeClr val="tx2"/>
                </a:solidFill>
                <a:cs typeface="Times New Roman" panose="02020603050405020304" pitchFamily="18" charset="0"/>
              </a:rPr>
              <a:t>Динамика состояния с изменением психотравмирующей ситуации.</a:t>
            </a:r>
          </a:p>
          <a:p>
            <a:pPr marL="1143000" lvl="4" indent="-381000">
              <a:buFont typeface="Wingdings" panose="05000000000000000000" pitchFamily="2" charset="2"/>
              <a:buNone/>
            </a:pPr>
            <a:r>
              <a:rPr lang="ru-RU" altLang="ru-RU" sz="25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4)</a:t>
            </a:r>
            <a:r>
              <a:rPr lang="en-US" altLang="ru-RU" sz="2500" b="1" dirty="0">
                <a:solidFill>
                  <a:schemeClr val="tx2"/>
                </a:solidFill>
              </a:rPr>
              <a:t> </a:t>
            </a:r>
            <a:r>
              <a:rPr lang="ru-RU" altLang="ru-RU" sz="25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Высокая </a:t>
            </a:r>
            <a:r>
              <a:rPr lang="en-US" altLang="ru-RU" sz="25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   </a:t>
            </a:r>
            <a:r>
              <a:rPr lang="ru-RU" altLang="ru-RU" sz="25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эффективность </a:t>
            </a:r>
            <a:r>
              <a:rPr lang="ru-RU" altLang="ru-RU" sz="2500" b="1" dirty="0">
                <a:solidFill>
                  <a:schemeClr val="tx2"/>
                </a:solidFill>
                <a:cs typeface="Times New Roman" panose="02020603050405020304" pitchFamily="18" charset="0"/>
              </a:rPr>
              <a:t>психотерапевтических (по сравнению с биологическими) методов лечения.</a:t>
            </a:r>
          </a:p>
          <a:p>
            <a:pPr marL="1143000" lvl="4" indent="-381000" algn="just">
              <a:buFont typeface="Wingdings" panose="05000000000000000000" pitchFamily="2" charset="2"/>
              <a:buNone/>
            </a:pPr>
            <a:r>
              <a:rPr lang="ru-RU" altLang="ru-RU" sz="2500" b="1" dirty="0">
                <a:solidFill>
                  <a:schemeClr val="tx2"/>
                </a:solidFill>
                <a:cs typeface="Times New Roman" panose="02020603050405020304" pitchFamily="18" charset="0"/>
              </a:rPr>
              <a:t>5)</a:t>
            </a:r>
            <a:r>
              <a:rPr lang="ru-RU" altLang="ru-RU" sz="2500" b="1" dirty="0">
                <a:solidFill>
                  <a:schemeClr val="tx2"/>
                </a:solidFill>
              </a:rPr>
              <a:t>.</a:t>
            </a:r>
            <a:r>
              <a:rPr lang="ru-RU" altLang="ru-RU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 </a:t>
            </a:r>
            <a:r>
              <a:rPr lang="ru-RU" altLang="ru-RU" sz="2500" b="1" dirty="0">
                <a:solidFill>
                  <a:schemeClr val="tx2"/>
                </a:solidFill>
                <a:cs typeface="Times New Roman" panose="02020603050405020304" pitchFamily="18" charset="0"/>
              </a:rPr>
              <a:t>Отсутствие психотических расстройств.</a:t>
            </a:r>
          </a:p>
          <a:p>
            <a:pPr marL="1143000" lvl="4" indent="-381000" algn="just"/>
            <a:endParaRPr lang="ru-RU" altLang="ru-RU" sz="2500" b="1" dirty="0">
              <a:solidFill>
                <a:schemeClr val="tx2"/>
              </a:solidFill>
            </a:endParaRPr>
          </a:p>
        </p:txBody>
      </p:sp>
      <p:sp>
        <p:nvSpPr>
          <p:cNvPr id="645124" name="Text Box 4"/>
          <p:cNvSpPr txBox="1">
            <a:spLocks noChangeArrowheads="1"/>
          </p:cNvSpPr>
          <p:nvPr/>
        </p:nvSpPr>
        <p:spPr bwMode="auto">
          <a:xfrm>
            <a:off x="395288" y="5661025"/>
            <a:ext cx="8280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1" i="0" u="none" strike="noStrike" kern="1200" cap="none" spc="0" normalizeH="0" baseline="0" noProof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54857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924800" cy="1600200"/>
          </a:xfrm>
        </p:spPr>
        <p:txBody>
          <a:bodyPr/>
          <a:lstStyle/>
          <a:p>
            <a:pPr algn="ctr"/>
            <a:r>
              <a:rPr lang="en-US" altLang="ru-RU" sz="2800">
                <a:cs typeface="Times New Roman" panose="02020603050405020304" pitchFamily="18" charset="0"/>
              </a:rPr>
              <a:t>F</a:t>
            </a:r>
            <a:r>
              <a:rPr lang="ru-RU" altLang="ru-RU" sz="2800">
                <a:cs typeface="Times New Roman" panose="02020603050405020304" pitchFamily="18" charset="0"/>
              </a:rPr>
              <a:t>44. Диссоциативные (конверсионные) расстройства раньше рассматривались как истерический невроз.</a:t>
            </a:r>
            <a:br>
              <a:rPr lang="ru-RU" altLang="ru-RU" sz="2800">
                <a:cs typeface="Times New Roman" panose="02020603050405020304" pitchFamily="18" charset="0"/>
              </a:rPr>
            </a:br>
            <a:endParaRPr lang="ru-RU" altLang="ru-RU" sz="2800">
              <a:cs typeface="Times New Roman" panose="02020603050405020304" pitchFamily="18" charset="0"/>
            </a:endParaRPr>
          </a:p>
        </p:txBody>
      </p:sp>
      <p:sp>
        <p:nvSpPr>
          <p:cNvPr id="74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458200" cy="50292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Термин «истерия» употреблялся еще в Древней Греции. </a:t>
            </a:r>
            <a:endParaRPr lang="ru-RU" altLang="ru-RU" sz="2400" b="1" i="1" dirty="0">
              <a:solidFill>
                <a:srgbClr val="FFFF66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Приходу истерии в то время связывали с сексуальными нарушениями. </a:t>
            </a:r>
            <a:endParaRPr lang="ru-RU" altLang="ru-RU" sz="2400" b="1" i="1" dirty="0">
              <a:solidFill>
                <a:srgbClr val="FFFF66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В соответствии с концепцией </a:t>
            </a:r>
            <a:r>
              <a:rPr lang="en-US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Z</a:t>
            </a: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. </a:t>
            </a:r>
            <a:r>
              <a:rPr lang="en-US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Freud</a:t>
            </a: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 в </a:t>
            </a:r>
            <a:r>
              <a:rPr lang="ru-RU" altLang="ru-RU" sz="2400" b="1" i="1" u="sng" dirty="0">
                <a:solidFill>
                  <a:srgbClr val="FFFF66"/>
                </a:solidFill>
                <a:cs typeface="Times New Roman" panose="02020603050405020304" pitchFamily="18" charset="0"/>
              </a:rPr>
              <a:t>патогенезе</a:t>
            </a: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 истерии основная роль принадлежит </a:t>
            </a:r>
            <a:r>
              <a:rPr lang="ru-RU" altLang="ru-RU" sz="2400" b="1" i="1" u="sng" dirty="0">
                <a:solidFill>
                  <a:srgbClr val="FFFF66"/>
                </a:solidFill>
                <a:cs typeface="Times New Roman" panose="02020603050405020304" pitchFamily="18" charset="0"/>
              </a:rPr>
              <a:t>2 факторам:</a:t>
            </a: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 1. </a:t>
            </a:r>
            <a:r>
              <a:rPr lang="ru-RU" altLang="ru-RU" sz="2400" b="1" i="1" u="sng" dirty="0">
                <a:solidFill>
                  <a:srgbClr val="FFFF66"/>
                </a:solidFill>
                <a:cs typeface="Times New Roman" panose="02020603050405020304" pitchFamily="18" charset="0"/>
              </a:rPr>
              <a:t>сексуальный комплекс, который сформировался в </a:t>
            </a:r>
            <a:r>
              <a:rPr lang="ru-RU" altLang="ru-RU" sz="2400" b="1" i="1" u="sng" dirty="0" err="1">
                <a:solidFill>
                  <a:srgbClr val="FFFF66"/>
                </a:solidFill>
                <a:cs typeface="Times New Roman" panose="02020603050405020304" pitchFamily="18" charset="0"/>
              </a:rPr>
              <a:t>прегенитальных</a:t>
            </a:r>
            <a:r>
              <a:rPr lang="ru-RU" altLang="ru-RU" sz="2400" b="1" i="1" u="sng" dirty="0">
                <a:solidFill>
                  <a:srgbClr val="FFFF66"/>
                </a:solidFill>
                <a:cs typeface="Times New Roman" panose="02020603050405020304" pitchFamily="18" charset="0"/>
              </a:rPr>
              <a:t> фаза сексуального развития и</a:t>
            </a: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 2. </a:t>
            </a:r>
            <a:r>
              <a:rPr lang="ru-RU" altLang="ru-RU" sz="2400" b="1" i="1" u="sng" dirty="0">
                <a:solidFill>
                  <a:srgbClr val="FFFF66"/>
                </a:solidFill>
                <a:cs typeface="Times New Roman" panose="02020603050405020304" pitchFamily="18" charset="0"/>
              </a:rPr>
              <a:t>психически</a:t>
            </a:r>
            <a:r>
              <a:rPr lang="ru-RU" altLang="ru-RU" sz="2000" b="1" i="1" u="sng" dirty="0">
                <a:solidFill>
                  <a:srgbClr val="FFFF66"/>
                </a:solidFill>
              </a:rPr>
              <a:t>м</a:t>
            </a:r>
            <a:r>
              <a:rPr lang="ru-RU" altLang="ru-RU" sz="2400" b="1" i="1" u="sng" dirty="0">
                <a:solidFill>
                  <a:srgbClr val="FFFF66"/>
                </a:solidFill>
                <a:cs typeface="Times New Roman" panose="02020603050405020304" pitchFamily="18" charset="0"/>
              </a:rPr>
              <a:t> травм</a:t>
            </a:r>
            <a:r>
              <a:rPr lang="ru-RU" altLang="ru-RU" sz="2000" b="1" i="1" u="sng" dirty="0">
                <a:solidFill>
                  <a:srgbClr val="FFFF66"/>
                </a:solidFill>
              </a:rPr>
              <a:t>ам</a:t>
            </a:r>
            <a:r>
              <a:rPr lang="ru-RU" altLang="ru-RU" sz="2400" b="1" i="1" dirty="0">
                <a:solidFill>
                  <a:srgbClr val="FFFF66"/>
                </a:solidFill>
                <a:cs typeface="Times New Roman" panose="02020603050405020304" pitchFamily="18" charset="0"/>
              </a:rPr>
              <a:t> периода раннего детства, которые подверглись вытеснению в бессознательное.</a:t>
            </a:r>
          </a:p>
          <a:p>
            <a:pPr>
              <a:lnSpc>
                <a:spcPct val="90000"/>
              </a:lnSpc>
            </a:pPr>
            <a:endParaRPr lang="ru-RU" altLang="ru-RU" sz="2400" b="1" i="1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4999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402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1066800" y="0"/>
            <a:ext cx="7543800" cy="30480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74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533400"/>
            <a:ext cx="7543800" cy="6019800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К истерическим расстройствам </a:t>
            </a:r>
            <a:r>
              <a:rPr lang="ru-RU" altLang="ru-RU" sz="2800" b="1" u="sng">
                <a:solidFill>
                  <a:srgbClr val="FFFF66"/>
                </a:solidFill>
                <a:cs typeface="Times New Roman" panose="02020603050405020304" pitchFamily="18" charset="0"/>
              </a:rPr>
              <a:t>диссоциативного типа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 от</a:t>
            </a:r>
            <a:r>
              <a:rPr lang="ru-RU" altLang="ru-RU" sz="2400" b="1">
                <a:solidFill>
                  <a:srgbClr val="FFFF66"/>
                </a:solidFill>
              </a:rPr>
              <a:t>носятся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: </a:t>
            </a:r>
            <a:endParaRPr lang="ru-RU" altLang="ru-RU" sz="2800">
              <a:solidFill>
                <a:srgbClr val="FFFF66"/>
              </a:solidFill>
            </a:endParaRPr>
          </a:p>
          <a:p>
            <a:pPr marL="0" indent="0" algn="just">
              <a:buFont typeface="Wingdings" panose="05000000000000000000" pitchFamily="2" charset="2"/>
              <a:buChar char="§"/>
            </a:pP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амнезии, </a:t>
            </a:r>
            <a:endParaRPr lang="ru-RU" altLang="ru-RU" sz="2800">
              <a:solidFill>
                <a:srgbClr val="FFFF66"/>
              </a:solidFill>
            </a:endParaRPr>
          </a:p>
          <a:p>
            <a:pPr marL="0" indent="0" algn="just">
              <a:buFont typeface="Wingdings" panose="05000000000000000000" pitchFamily="2" charset="2"/>
              <a:buChar char="§"/>
            </a:pP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фуги, </a:t>
            </a:r>
            <a:endParaRPr lang="ru-RU" altLang="ru-RU" sz="2800">
              <a:solidFill>
                <a:srgbClr val="FFFF66"/>
              </a:solidFill>
            </a:endParaRPr>
          </a:p>
          <a:p>
            <a:pPr marL="0" indent="0" algn="just">
              <a:buFont typeface="Wingdings" panose="05000000000000000000" pitchFamily="2" charset="2"/>
              <a:buChar char="§"/>
            </a:pP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ступор, </a:t>
            </a:r>
            <a:endParaRPr lang="ru-RU" altLang="ru-RU" sz="2800">
              <a:solidFill>
                <a:srgbClr val="FFFF66"/>
              </a:solidFill>
            </a:endParaRPr>
          </a:p>
          <a:p>
            <a:pPr marL="0" indent="0" algn="just">
              <a:buFont typeface="Wingdings" panose="05000000000000000000" pitchFamily="2" charset="2"/>
              <a:buChar char="§"/>
            </a:pP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сумеречные состояния</a:t>
            </a:r>
            <a:r>
              <a:rPr lang="ru-RU" altLang="ru-RU" sz="2800">
                <a:solidFill>
                  <a:srgbClr val="FFFF66"/>
                </a:solidFill>
              </a:rPr>
              <a:t> </a:t>
            </a:r>
            <a:r>
              <a:rPr lang="ru-RU" altLang="ru-RU" sz="2400" b="1">
                <a:solidFill>
                  <a:srgbClr val="FFFF66"/>
                </a:solidFill>
              </a:rPr>
              <a:t>сознания.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  </a:t>
            </a:r>
            <a:endParaRPr lang="ru-RU" altLang="ru-RU" sz="2800">
              <a:solidFill>
                <a:srgbClr val="FFFF66"/>
              </a:solidFill>
            </a:endParaRPr>
          </a:p>
          <a:p>
            <a:pPr marL="0" indent="0" algn="just">
              <a:buFont typeface="Wingdings" panose="05000000000000000000" pitchFamily="2" charset="2"/>
              <a:buChar char="§"/>
            </a:pPr>
            <a:endParaRPr lang="ru-RU" altLang="ru-RU" sz="2800">
              <a:solidFill>
                <a:srgbClr val="FFFF66"/>
              </a:solidFill>
            </a:endParaRP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В клинике </a:t>
            </a:r>
            <a:r>
              <a:rPr lang="ru-RU" altLang="ru-RU" sz="2800" b="1" u="sng">
                <a:solidFill>
                  <a:srgbClr val="FFFF66"/>
                </a:solidFill>
                <a:cs typeface="Times New Roman" panose="02020603050405020304" pitchFamily="18" charset="0"/>
              </a:rPr>
              <a:t>конверсионной</a:t>
            </a:r>
            <a:r>
              <a:rPr lang="ru-RU" altLang="ru-RU" sz="2800" b="1">
                <a:solidFill>
                  <a:srgbClr val="FFFF66"/>
                </a:solidFill>
                <a:cs typeface="Times New Roman" panose="02020603050405020304" pitchFamily="18" charset="0"/>
              </a:rPr>
              <a:t> истерии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 выделяются три категории симптомов: </a:t>
            </a:r>
            <a:endParaRPr lang="ru-RU" altLang="ru-RU" sz="2800">
              <a:solidFill>
                <a:srgbClr val="FFFF66"/>
              </a:solidFill>
            </a:endParaRPr>
          </a:p>
          <a:p>
            <a:pPr marL="0" indent="0" algn="just">
              <a:buFont typeface="Wingdings" panose="05000000000000000000" pitchFamily="2" charset="2"/>
              <a:buChar char="§"/>
            </a:pP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двигательные; </a:t>
            </a:r>
            <a:endParaRPr lang="ru-RU" altLang="ru-RU" sz="2800">
              <a:solidFill>
                <a:srgbClr val="FFFF66"/>
              </a:solidFill>
            </a:endParaRPr>
          </a:p>
          <a:p>
            <a:pPr marL="0" indent="0" algn="just">
              <a:buFont typeface="Wingdings" panose="05000000000000000000" pitchFamily="2" charset="2"/>
              <a:buChar char="§"/>
            </a:pP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сенсорные; </a:t>
            </a:r>
            <a:endParaRPr lang="ru-RU" altLang="ru-RU" sz="2800">
              <a:solidFill>
                <a:srgbClr val="FFFF66"/>
              </a:solidFill>
            </a:endParaRPr>
          </a:p>
          <a:p>
            <a:pPr marL="0" indent="0" algn="just">
              <a:buFont typeface="Wingdings" panose="05000000000000000000" pitchFamily="2" charset="2"/>
              <a:buChar char="§"/>
            </a:pP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расстройства вегетативных функций.</a:t>
            </a:r>
          </a:p>
        </p:txBody>
      </p:sp>
    </p:spTree>
    <p:extLst>
      <p:ext uri="{BB962C8B-B14F-4D97-AF65-F5344CB8AC3E}">
        <p14:creationId xmlns:p14="http://schemas.microsoft.com/office/powerpoint/2010/main" val="29548645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/>
            <a:r>
              <a:rPr lang="en-US" altLang="ru-RU" sz="2800">
                <a:cs typeface="Times New Roman" panose="02020603050405020304" pitchFamily="18" charset="0"/>
              </a:rPr>
              <a:t>F</a:t>
            </a:r>
            <a:r>
              <a:rPr lang="ru-RU" altLang="ru-RU" sz="2800">
                <a:cs typeface="Times New Roman" panose="02020603050405020304" pitchFamily="18" charset="0"/>
              </a:rPr>
              <a:t>45.0 </a:t>
            </a:r>
            <a:r>
              <a:rPr lang="ru-RU" altLang="ru-RU" sz="3200">
                <a:cs typeface="Times New Roman" panose="02020603050405020304" pitchFamily="18" charset="0"/>
              </a:rPr>
              <a:t>Соматизированное расстройство</a:t>
            </a:r>
            <a:r>
              <a:rPr lang="ru-RU" altLang="ru-RU" sz="280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143000"/>
            <a:ext cx="7772400" cy="510540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rgbClr val="FFFF66"/>
                </a:solidFill>
                <a:cs typeface="Times New Roman" panose="02020603050405020304" pitchFamily="18" charset="0"/>
              </a:rPr>
              <a:t>Критерии: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600" b="1">
                <a:solidFill>
                  <a:srgbClr val="FFFF66"/>
                </a:solidFill>
                <a:cs typeface="Times New Roman" panose="02020603050405020304" pitchFamily="18" charset="0"/>
              </a:rPr>
              <a:t>1)</a:t>
            </a:r>
            <a:r>
              <a:rPr lang="ru-RU" altLang="ru-RU" sz="2600" b="1">
                <a:solidFill>
                  <a:srgbClr val="FFFF66"/>
                </a:solidFill>
              </a:rPr>
              <a:t>.</a:t>
            </a:r>
            <a:r>
              <a:rPr lang="ru-RU" altLang="ru-RU" sz="2600" b="1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>
                <a:solidFill>
                  <a:srgbClr val="FFFF66"/>
                </a:solidFill>
                <a:latin typeface="Times New Roman" panose="02020603050405020304" pitchFamily="18" charset="0"/>
              </a:rPr>
              <a:t>В</a:t>
            </a:r>
            <a:r>
              <a:rPr lang="ru-RU" altLang="ru-RU" sz="2800" b="1">
                <a:solidFill>
                  <a:srgbClr val="FFFF66"/>
                </a:solidFill>
                <a:cs typeface="Times New Roman" panose="02020603050405020304" pitchFamily="18" charset="0"/>
              </a:rPr>
              <a:t> течение не менее двух лет стойкие жалобы на множественные и меняющиеся соматические симптомы в отсутствии соматических заболеваний;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800" b="1">
                <a:solidFill>
                  <a:srgbClr val="FFFF66"/>
                </a:solidFill>
                <a:cs typeface="Times New Roman" panose="02020603050405020304" pitchFamily="18" charset="0"/>
              </a:rPr>
              <a:t>2)</a:t>
            </a:r>
            <a:r>
              <a:rPr lang="ru-RU" altLang="ru-RU" sz="2800" b="1">
                <a:solidFill>
                  <a:srgbClr val="FFFF66"/>
                </a:solidFill>
              </a:rPr>
              <a:t>.</a:t>
            </a:r>
            <a:r>
              <a:rPr lang="ru-RU" altLang="ru-RU" sz="2800" b="1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altLang="ru-RU" sz="2800" b="1">
                <a:solidFill>
                  <a:srgbClr val="FFFF66"/>
                </a:solidFill>
                <a:cs typeface="Times New Roman" panose="02020603050405020304" pitchFamily="18" charset="0"/>
              </a:rPr>
              <a:t>Многократные (&gt; 3 раз) консультации у специалистов;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800" b="1">
                <a:solidFill>
                  <a:srgbClr val="FFFF66"/>
                </a:solidFill>
              </a:rPr>
              <a:t>3</a:t>
            </a:r>
            <a:r>
              <a:rPr lang="ru-RU" altLang="ru-RU" sz="2800" b="1">
                <a:solidFill>
                  <a:srgbClr val="FFFF66"/>
                </a:solidFill>
                <a:cs typeface="Times New Roman" panose="02020603050405020304" pitchFamily="18" charset="0"/>
              </a:rPr>
              <a:t>)</a:t>
            </a:r>
            <a:r>
              <a:rPr lang="ru-RU" altLang="ru-RU" sz="2800" b="1">
                <a:solidFill>
                  <a:srgbClr val="FFFF66"/>
                </a:solidFill>
              </a:rPr>
              <a:t>.</a:t>
            </a:r>
            <a:r>
              <a:rPr lang="ru-RU" altLang="ru-RU" sz="2800" b="1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>
                <a:solidFill>
                  <a:srgbClr val="FFFF66"/>
                </a:solidFill>
                <a:cs typeface="Times New Roman" panose="02020603050405020304" pitchFamily="18" charset="0"/>
              </a:rPr>
              <a:t>Отказ принять медицинское заключение об отсутствии соматического заболевания;</a:t>
            </a:r>
          </a:p>
          <a:p>
            <a:endParaRPr lang="ru-RU" altLang="ru-RU" sz="2800" b="1"/>
          </a:p>
        </p:txBody>
      </p:sp>
    </p:spTree>
    <p:extLst>
      <p:ext uri="{BB962C8B-B14F-4D97-AF65-F5344CB8AC3E}">
        <p14:creationId xmlns:p14="http://schemas.microsoft.com/office/powerpoint/2010/main" val="6379638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498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1066800" y="228600"/>
            <a:ext cx="7543800" cy="7620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609600"/>
            <a:ext cx="7696200" cy="5867400"/>
          </a:xfrm>
        </p:spPr>
        <p:txBody>
          <a:bodyPr/>
          <a:lstStyle/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 dirty="0" smtClean="0">
                <a:solidFill>
                  <a:srgbClr val="FFFF66"/>
                </a:solidFill>
                <a:cs typeface="Times New Roman" panose="02020603050405020304" pitchFamily="18" charset="0"/>
              </a:rPr>
              <a:t>Наличие </a:t>
            </a: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не менее 6 симптомов из различных групп: </a:t>
            </a:r>
            <a:endParaRPr lang="ru-RU" altLang="ru-RU" sz="2400" b="1" dirty="0">
              <a:solidFill>
                <a:srgbClr val="FFFF66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ЖК симптомы: боли в области живота, чувство тяжести; переполнения, вздутия; рвота, тошнота; </a:t>
            </a:r>
            <a:r>
              <a:rPr lang="ru-RU" altLang="ru-RU" sz="2400" b="1" dirty="0" err="1">
                <a:solidFill>
                  <a:srgbClr val="FFFF66"/>
                </a:solidFill>
                <a:cs typeface="Times New Roman" panose="02020603050405020304" pitchFamily="18" charset="0"/>
              </a:rPr>
              <a:t>регургитация</a:t>
            </a: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. </a:t>
            </a:r>
            <a:endParaRPr lang="ru-RU" altLang="ru-RU" sz="2400" b="1" dirty="0">
              <a:solidFill>
                <a:srgbClr val="FFFF66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ru-RU" altLang="ru-RU" sz="2400" b="1" dirty="0">
                <a:solidFill>
                  <a:srgbClr val="FFFF66"/>
                </a:solidFill>
              </a:rPr>
              <a:t>С</a:t>
            </a: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ердечно-сосудистая система: одышка без нагрузки; боли в грудной клетке. </a:t>
            </a:r>
            <a:endParaRPr lang="ru-RU" altLang="ru-RU" sz="2400" b="1" dirty="0">
              <a:solidFill>
                <a:srgbClr val="FFFF66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Мочеиспускательные </a:t>
            </a:r>
            <a:r>
              <a:rPr lang="en-US" altLang="ru-RU" sz="2400" b="1" dirty="0" err="1">
                <a:solidFill>
                  <a:srgbClr val="FFFF66"/>
                </a:solidFill>
                <a:cs typeface="Times New Roman" panose="02020603050405020304" pitchFamily="18" charset="0"/>
              </a:rPr>
              <a:t>sm</a:t>
            </a: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: дизурия; учащенное мочеиспускание; нарушение </a:t>
            </a:r>
            <a:r>
              <a:rPr lang="en-US" altLang="ru-RU" sz="2400" b="1" dirty="0" err="1">
                <a:solidFill>
                  <a:srgbClr val="FFFF66"/>
                </a:solidFill>
                <a:cs typeface="Times New Roman" panose="02020603050405020304" pitchFamily="18" charset="0"/>
              </a:rPr>
              <a:t>mensis</a:t>
            </a: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; понижение полового влечения. </a:t>
            </a:r>
            <a:endParaRPr lang="ru-RU" altLang="ru-RU" sz="2400" b="1" dirty="0">
              <a:solidFill>
                <a:srgbClr val="FFFF66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ru-RU" altLang="ru-RU" sz="2400" b="1" dirty="0">
                <a:solidFill>
                  <a:srgbClr val="FFFF66"/>
                </a:solidFill>
              </a:rPr>
              <a:t>К</a:t>
            </a: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ожные и болевые </a:t>
            </a:r>
            <a:r>
              <a:rPr lang="en-US" altLang="ru-RU" sz="2400" b="1" dirty="0" err="1">
                <a:solidFill>
                  <a:srgbClr val="FFFF66"/>
                </a:solidFill>
                <a:cs typeface="Times New Roman" panose="02020603050405020304" pitchFamily="18" charset="0"/>
              </a:rPr>
              <a:t>sm</a:t>
            </a:r>
            <a:r>
              <a:rPr lang="ru-RU" altLang="ru-RU" sz="2400" b="1" dirty="0">
                <a:solidFill>
                  <a:srgbClr val="FFFF66"/>
                </a:solidFill>
                <a:cs typeface="Times New Roman" panose="02020603050405020304" pitchFamily="18" charset="0"/>
              </a:rPr>
              <a:t>: жжение; покалывание; онемение; изменение цвета кожи; боли в конечностях и суставах.</a:t>
            </a:r>
          </a:p>
          <a:p>
            <a:pPr>
              <a:lnSpc>
                <a:spcPct val="90000"/>
              </a:lnSpc>
            </a:pPr>
            <a:endParaRPr lang="ru-RU" altLang="ru-RU" sz="2400" b="1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3088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ru-RU" sz="3200" dirty="0">
                <a:cs typeface="Times New Roman" panose="02020603050405020304" pitchFamily="18" charset="0"/>
              </a:rPr>
              <a:t>F</a:t>
            </a:r>
            <a:r>
              <a:rPr lang="ru-RU" altLang="ru-RU" sz="3200" dirty="0">
                <a:cs typeface="Times New Roman" panose="02020603050405020304" pitchFamily="18" charset="0"/>
              </a:rPr>
              <a:t> 45.2 Ипохондрическое расстройство. </a:t>
            </a:r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848600" cy="48006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ru-RU" sz="2800">
                <a:cs typeface="Times New Roman" panose="02020603050405020304" pitchFamily="18" charset="0"/>
              </a:rPr>
              <a:t> </a:t>
            </a:r>
            <a:r>
              <a:rPr lang="ru-RU" altLang="ru-RU" sz="2800" b="1">
                <a:solidFill>
                  <a:srgbClr val="FFFF66"/>
                </a:solidFill>
                <a:cs typeface="Times New Roman" panose="02020603050405020304" pitchFamily="18" charset="0"/>
              </a:rPr>
              <a:t>Ипохондрия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 – стойкая убежденность больного в наличии у него какого-либо соматического заболевания с характерной интерпретацией неприятных телесных ощущений.</a:t>
            </a:r>
          </a:p>
          <a:p>
            <a:pPr algn="just">
              <a:lnSpc>
                <a:spcPct val="90000"/>
              </a:lnSpc>
            </a:pPr>
            <a:r>
              <a:rPr lang="en-US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Ипохондрическое расстройство характеризуется  постоянной озабоченностью развития одного или нескольких серьезных хронических заболеваний. </a:t>
            </a:r>
            <a:endParaRPr lang="en-US" altLang="ru-RU" sz="2800">
              <a:solidFill>
                <a:srgbClr val="FFFF66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В общесоматической практике больные составляют 3-14 % всех пациентов.</a:t>
            </a:r>
          </a:p>
          <a:p>
            <a:pPr>
              <a:lnSpc>
                <a:spcPct val="90000"/>
              </a:lnSpc>
            </a:pPr>
            <a:endParaRPr lang="ru-RU" altLang="ru-RU" sz="280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8091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546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1066800" y="0"/>
            <a:ext cx="7543800" cy="7620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610600" cy="63246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ru-RU" sz="2800" b="1">
                <a:cs typeface="Times New Roman" panose="02020603050405020304" pitchFamily="18" charset="0"/>
              </a:rPr>
              <a:t> </a:t>
            </a:r>
            <a:r>
              <a:rPr lang="ru-RU" altLang="ru-RU" sz="2800" b="1">
                <a:solidFill>
                  <a:srgbClr val="FFFF66"/>
                </a:solidFill>
                <a:cs typeface="Times New Roman" panose="02020603050405020304" pitchFamily="18" charset="0"/>
              </a:rPr>
              <a:t>Критерии:</a:t>
            </a:r>
          </a:p>
          <a:p>
            <a:pPr algn="just">
              <a:lnSpc>
                <a:spcPct val="90000"/>
              </a:lnSpc>
            </a:pPr>
            <a:r>
              <a:rPr lang="ru-RU" altLang="ru-RU" sz="2500" b="1">
                <a:solidFill>
                  <a:srgbClr val="FFFF66"/>
                </a:solidFill>
                <a:cs typeface="Times New Roman" panose="02020603050405020304" pitchFamily="18" charset="0"/>
              </a:rPr>
              <a:t>1.</a:t>
            </a:r>
            <a:r>
              <a:rPr lang="ru-RU" altLang="ru-RU" sz="2500" b="1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US" altLang="ru-RU" sz="2500" b="1">
                <a:solidFill>
                  <a:srgbClr val="FFFF66"/>
                </a:solidFill>
                <a:cs typeface="Times New Roman" panose="02020603050405020304" pitchFamily="18" charset="0"/>
              </a:rPr>
              <a:t>C</a:t>
            </a:r>
            <a:r>
              <a:rPr lang="ru-RU" altLang="ru-RU" sz="2500" b="1">
                <a:solidFill>
                  <a:srgbClr val="FFFF66"/>
                </a:solidFill>
                <a:cs typeface="Times New Roman" panose="02020603050405020304" pitchFamily="18" charset="0"/>
              </a:rPr>
              <a:t>охраняющееся не менее 6 месяцев убеждение в наличии одного или более тяжелых соматических заболеваний;</a:t>
            </a:r>
          </a:p>
          <a:p>
            <a:pPr algn="just">
              <a:lnSpc>
                <a:spcPct val="90000"/>
              </a:lnSpc>
            </a:pPr>
            <a:r>
              <a:rPr lang="ru-RU" altLang="ru-RU" sz="2500" b="1">
                <a:solidFill>
                  <a:srgbClr val="FFFF66"/>
                </a:solidFill>
                <a:cs typeface="Times New Roman" panose="02020603050405020304" pitchFamily="18" charset="0"/>
              </a:rPr>
              <a:t>2.</a:t>
            </a:r>
            <a:r>
              <a:rPr lang="ru-RU" altLang="ru-RU" sz="2500" b="1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 </a:t>
            </a:r>
            <a:r>
              <a:rPr lang="ru-RU" altLang="ru-RU" sz="2500" b="1">
                <a:solidFill>
                  <a:srgbClr val="FFFF66"/>
                </a:solidFill>
                <a:latin typeface="Times New Roman" panose="02020603050405020304" pitchFamily="18" charset="0"/>
              </a:rPr>
              <a:t>П</a:t>
            </a:r>
            <a:r>
              <a:rPr lang="ru-RU" altLang="ru-RU" sz="2500" b="1">
                <a:solidFill>
                  <a:srgbClr val="FFFF66"/>
                </a:solidFill>
                <a:cs typeface="Times New Roman" panose="02020603050405020304" pitchFamily="18" charset="0"/>
              </a:rPr>
              <a:t>остоянное неверие различным докторам.</a:t>
            </a:r>
          </a:p>
          <a:p>
            <a:pPr algn="just">
              <a:lnSpc>
                <a:spcPct val="90000"/>
              </a:lnSpc>
            </a:pPr>
            <a:r>
              <a:rPr lang="en-US" altLang="ru-RU" sz="2500" b="1">
                <a:solidFill>
                  <a:srgbClr val="FFFF66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z="2500" b="1">
                <a:solidFill>
                  <a:srgbClr val="FFFF66"/>
                </a:solidFill>
                <a:cs typeface="Times New Roman" panose="02020603050405020304" pitchFamily="18" charset="0"/>
              </a:rPr>
              <a:t>Преобладающие симптомы:</a:t>
            </a:r>
          </a:p>
          <a:p>
            <a:pPr algn="just">
              <a:lnSpc>
                <a:spcPct val="90000"/>
              </a:lnSpc>
            </a:pPr>
            <a:r>
              <a:rPr lang="ru-RU" altLang="ru-RU" sz="2500" b="1">
                <a:solidFill>
                  <a:srgbClr val="FFFF66"/>
                </a:solidFill>
                <a:cs typeface="Times New Roman" panose="02020603050405020304" pitchFamily="18" charset="0"/>
              </a:rPr>
              <a:t>-</a:t>
            </a:r>
            <a:r>
              <a:rPr lang="ru-RU" altLang="ru-RU" sz="2500" b="1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 </a:t>
            </a:r>
            <a:r>
              <a:rPr lang="ru-RU" altLang="ru-RU" sz="2500" b="1">
                <a:solidFill>
                  <a:srgbClr val="FFFF66"/>
                </a:solidFill>
                <a:cs typeface="Times New Roman" panose="02020603050405020304" pitchFamily="18" charset="0"/>
              </a:rPr>
              <a:t>тревожные;</a:t>
            </a:r>
          </a:p>
          <a:p>
            <a:pPr algn="just">
              <a:lnSpc>
                <a:spcPct val="90000"/>
              </a:lnSpc>
            </a:pPr>
            <a:r>
              <a:rPr lang="ru-RU" altLang="ru-RU" sz="2500" b="1">
                <a:solidFill>
                  <a:srgbClr val="FFFF66"/>
                </a:solidFill>
                <a:cs typeface="Times New Roman" panose="02020603050405020304" pitchFamily="18" charset="0"/>
              </a:rPr>
              <a:t>-</a:t>
            </a:r>
            <a:r>
              <a:rPr lang="ru-RU" altLang="ru-RU" sz="2500" b="1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 </a:t>
            </a:r>
            <a:r>
              <a:rPr lang="ru-RU" altLang="ru-RU" sz="2500" b="1">
                <a:solidFill>
                  <a:srgbClr val="FFFF66"/>
                </a:solidFill>
                <a:cs typeface="Times New Roman" panose="02020603050405020304" pitchFamily="18" charset="0"/>
              </a:rPr>
              <a:t>депрессивные.</a:t>
            </a:r>
          </a:p>
          <a:p>
            <a:pPr algn="just">
              <a:lnSpc>
                <a:spcPct val="90000"/>
              </a:lnSpc>
            </a:pPr>
            <a:r>
              <a:rPr lang="ru-RU" altLang="ru-RU" sz="2500" b="1">
                <a:solidFill>
                  <a:srgbClr val="FFFF66"/>
                </a:solidFill>
                <a:cs typeface="Times New Roman" panose="02020603050405020304" pitchFamily="18" charset="0"/>
              </a:rPr>
              <a:t>2/3 больных страдает ипохондрией хронически. Заболевание имеет волнообразный характер с периодами обострений  послаблений.</a:t>
            </a:r>
            <a:endParaRPr lang="ru-RU" altLang="ru-RU" sz="2500" b="1">
              <a:solidFill>
                <a:srgbClr val="FFFF66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ru-RU" altLang="ru-RU" sz="2500" b="1">
                <a:solidFill>
                  <a:srgbClr val="FFFF66"/>
                </a:solidFill>
                <a:cs typeface="Times New Roman" panose="02020603050405020304" pitchFamily="18" charset="0"/>
              </a:rPr>
              <a:t> Больные фиксированы на своих переживаниях, испытывают жалость к себе, тиранически относятся к близким, требуя особого ухода и постоянного внимания.</a:t>
            </a:r>
          </a:p>
          <a:p>
            <a:pPr>
              <a:lnSpc>
                <a:spcPct val="90000"/>
              </a:lnSpc>
            </a:pPr>
            <a:endParaRPr lang="ru-RU" altLang="ru-RU" sz="2500" b="1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8867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1066800" y="0"/>
            <a:ext cx="7543800" cy="7620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304800"/>
            <a:ext cx="7543800" cy="61722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Внимание центрировано на одном – двух органах или системах. </a:t>
            </a:r>
            <a:endParaRPr lang="ru-RU" altLang="ru-RU" sz="2800">
              <a:solidFill>
                <a:srgbClr val="FFFF66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Название заболевания может меняться от консультации к консультации. </a:t>
            </a:r>
            <a:endParaRPr lang="ru-RU" altLang="ru-RU" sz="2800">
              <a:solidFill>
                <a:srgbClr val="FFFF66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В отличие от больных с соматизированным расстройством больные с ипохондрическим расстройством не только </a:t>
            </a:r>
            <a:r>
              <a:rPr lang="ru-RU" altLang="ru-RU" sz="2800" u="sng">
                <a:solidFill>
                  <a:srgbClr val="FFFF66"/>
                </a:solidFill>
                <a:cs typeface="Times New Roman" panose="02020603050405020304" pitchFamily="18" charset="0"/>
              </a:rPr>
              <a:t>тяготятся симптоматическим дискомфортом, </a:t>
            </a: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но и испытывают страх наличия  у них какого-то еще не найденного серьезного, угрожающего жизни заболевания. </a:t>
            </a:r>
            <a:endParaRPr lang="ru-RU" altLang="ru-RU" sz="2800">
              <a:solidFill>
                <a:srgbClr val="FFFF66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ru-RU" altLang="ru-RU" sz="2800">
                <a:solidFill>
                  <a:srgbClr val="FFFF66"/>
                </a:solidFill>
                <a:cs typeface="Times New Roman" panose="02020603050405020304" pitchFamily="18" charset="0"/>
              </a:rPr>
              <a:t>Симптомы имеют широкую локализацию, чаще касаются желудочно-кишечного тракта и сердечно-сосудистой системы. </a:t>
            </a:r>
          </a:p>
        </p:txBody>
      </p:sp>
    </p:spTree>
    <p:extLst>
      <p:ext uri="{BB962C8B-B14F-4D97-AF65-F5344CB8AC3E}">
        <p14:creationId xmlns:p14="http://schemas.microsoft.com/office/powerpoint/2010/main" val="15316556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1066800" y="0"/>
            <a:ext cx="7543800" cy="7620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304800"/>
            <a:ext cx="7848600" cy="6248400"/>
          </a:xfrm>
        </p:spPr>
        <p:txBody>
          <a:bodyPr/>
          <a:lstStyle/>
          <a:p>
            <a:pPr marL="0" indent="0" algn="just"/>
            <a:r>
              <a:rPr lang="ru-RU" altLang="ru-RU">
                <a:solidFill>
                  <a:srgbClr val="FFFF66"/>
                </a:solidFill>
                <a:cs typeface="Times New Roman" panose="02020603050405020304" pitchFamily="18" charset="0"/>
              </a:rPr>
              <a:t>Несмотря на то, что ипохондрия – один их наиболее психопатологических феноменов, вопросы нозологической оценки и выбора адекватных лечебных мер разработаны недостаточно. </a:t>
            </a:r>
            <a:endParaRPr lang="ru-RU" altLang="ru-RU">
              <a:solidFill>
                <a:srgbClr val="FFFF66"/>
              </a:solidFill>
            </a:endParaRPr>
          </a:p>
          <a:p>
            <a:pPr marL="0" indent="0" algn="just"/>
            <a:r>
              <a:rPr lang="ru-RU" altLang="ru-RU">
                <a:solidFill>
                  <a:srgbClr val="FFFF66"/>
                </a:solidFill>
              </a:rPr>
              <a:t> </a:t>
            </a:r>
            <a:r>
              <a:rPr lang="ru-RU" altLang="ru-RU">
                <a:solidFill>
                  <a:srgbClr val="FFFF66"/>
                </a:solidFill>
                <a:cs typeface="Times New Roman" panose="02020603050405020304" pitchFamily="18" charset="0"/>
              </a:rPr>
              <a:t>Это объясняется значительными трудностями как в квалификации основных синдромов, определении невротического, сверхценного или или психотического уровня соответствующих расстройств.</a:t>
            </a:r>
            <a:r>
              <a:rPr lang="ru-RU" altLang="ru-RU">
                <a:solidFill>
                  <a:srgbClr val="FFFF66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9028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533400"/>
            <a:ext cx="8305800" cy="5715000"/>
          </a:xfrm>
        </p:spPr>
        <p:txBody>
          <a:bodyPr/>
          <a:lstStyle/>
          <a:p>
            <a:pPr algn="just"/>
            <a:r>
              <a:rPr lang="ru-RU" altLang="ru-RU">
                <a:solidFill>
                  <a:srgbClr val="FFFF66"/>
                </a:solidFill>
                <a:cs typeface="Times New Roman" panose="02020603050405020304" pitchFamily="18" charset="0"/>
              </a:rPr>
              <a:t>При ипохондрии речь идет не просто о тревожной мнительности как таковой, а о </a:t>
            </a:r>
            <a:r>
              <a:rPr lang="ru-RU" altLang="ru-RU" b="1" i="1" u="sng">
                <a:solidFill>
                  <a:srgbClr val="FFFF66"/>
                </a:solidFill>
                <a:cs typeface="Times New Roman" panose="02020603050405020304" pitchFamily="18" charset="0"/>
              </a:rPr>
              <a:t>соответствующей психической, интеллектуализированной переработке тех или иных болезненных ощущений со стороны соматической сферы.</a:t>
            </a:r>
            <a:r>
              <a:rPr lang="ru-RU" altLang="ru-RU">
                <a:solidFill>
                  <a:srgbClr val="FFFF66"/>
                </a:solidFill>
                <a:cs typeface="Times New Roman" panose="02020603050405020304" pitchFamily="18" charset="0"/>
              </a:rPr>
              <a:t> </a:t>
            </a:r>
            <a:endParaRPr lang="ru-RU" altLang="ru-RU">
              <a:solidFill>
                <a:srgbClr val="FFFF66"/>
              </a:solidFill>
            </a:endParaRPr>
          </a:p>
          <a:p>
            <a:pPr algn="just"/>
            <a:r>
              <a:rPr lang="ru-RU" altLang="ru-RU" sz="2800" b="1">
                <a:solidFill>
                  <a:srgbClr val="FFFF66"/>
                </a:solidFill>
                <a:latin typeface="Times New Roman" panose="02020603050405020304" pitchFamily="18" charset="0"/>
              </a:rPr>
              <a:t>Переодически дело</a:t>
            </a:r>
            <a:r>
              <a:rPr lang="ru-RU" altLang="ru-RU" sz="2800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заканчивается</a:t>
            </a:r>
            <a:r>
              <a:rPr lang="ru-RU" altLang="ru-RU">
                <a:solidFill>
                  <a:srgbClr val="FFFF66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b="1" i="1" u="sng">
                <a:solidFill>
                  <a:srgbClr val="FFFF66"/>
                </a:solidFill>
                <a:cs typeface="Times New Roman" panose="02020603050405020304" pitchFamily="18" charset="0"/>
              </a:rPr>
              <a:t>конструированием концепции определенного заболевания с последующей борьбой за его признание и лечение</a:t>
            </a:r>
            <a:r>
              <a:rPr lang="ru-RU" altLang="ru-RU">
                <a:solidFill>
                  <a:srgbClr val="FFFF66"/>
                </a:solidFill>
                <a:cs typeface="Times New Roman" panose="02020603050405020304" pitchFamily="18" charset="0"/>
              </a:rPr>
              <a:t>.</a:t>
            </a:r>
            <a:r>
              <a:rPr lang="ru-RU" altLang="ru-RU"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75666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latin typeface="Times New Roman" panose="02020603050405020304" pitchFamily="18" charset="0"/>
              </a:rPr>
              <a:t>НЕВРАСТЕНИЯ</a:t>
            </a:r>
            <a:r>
              <a:rPr lang="ru-RU" altLang="ru-RU" b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6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3600" b="1">
                <a:solidFill>
                  <a:srgbClr val="0000FF"/>
                </a:solidFill>
              </a:rPr>
              <a:t>  </a:t>
            </a:r>
            <a:r>
              <a:rPr lang="ru-RU" altLang="ru-RU" sz="3600" b="1">
                <a:solidFill>
                  <a:srgbClr val="FFFF00"/>
                </a:solidFill>
                <a:latin typeface="Times New Roman" panose="02020603050405020304" pitchFamily="18" charset="0"/>
              </a:rPr>
              <a:t>«Легкая возбудимость и быстрая истощаемость нервных функций» по </a:t>
            </a:r>
            <a:r>
              <a:rPr lang="en-US" altLang="ru-RU" sz="3600" b="1">
                <a:solidFill>
                  <a:srgbClr val="FFFF00"/>
                </a:solidFill>
                <a:latin typeface="Times New Roman" panose="02020603050405020304" pitchFamily="18" charset="0"/>
              </a:rPr>
              <a:t>H. Bird</a:t>
            </a:r>
            <a:endParaRPr lang="ru-RU" altLang="ru-RU" sz="3600" b="1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3600" b="1">
                <a:solidFill>
                  <a:srgbClr val="FFFF00"/>
                </a:solidFill>
                <a:latin typeface="Times New Roman" panose="02020603050405020304" pitchFamily="18" charset="0"/>
              </a:rPr>
              <a:t>  или «нервная слабость»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3600" b="1">
                <a:solidFill>
                  <a:srgbClr val="FFFF00"/>
                </a:solidFill>
                <a:latin typeface="Times New Roman" panose="02020603050405020304" pitchFamily="18" charset="0"/>
              </a:rPr>
              <a:t>  Рубрика МКБ – 10 </a:t>
            </a:r>
            <a:r>
              <a:rPr lang="en-US" altLang="ru-RU" sz="3600" b="1">
                <a:latin typeface="Times New Roman" panose="02020603050405020304" pitchFamily="18" charset="0"/>
              </a:rPr>
              <a:t>F 48.0</a:t>
            </a:r>
            <a:endParaRPr lang="ru-RU" altLang="ru-RU" sz="3600" b="1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3600" b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24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304800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990600"/>
            <a:ext cx="7620000" cy="5562600"/>
          </a:xfrm>
        </p:spPr>
        <p:txBody>
          <a:bodyPr/>
          <a:lstStyle/>
          <a:p>
            <a:pPr algn="just"/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Существует обратно-пропорциональная зависимость между </a:t>
            </a:r>
            <a:r>
              <a:rPr lang="ru-RU" altLang="ru-RU" u="sng">
                <a:solidFill>
                  <a:srgbClr val="FFFF00"/>
                </a:solidFill>
                <a:cs typeface="Times New Roman" panose="02020603050405020304" pitchFamily="18" charset="0"/>
              </a:rPr>
              <a:t>ранимостью нервной системы и массивностью психотравм</a:t>
            </a:r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, которая необходима для развития невроза. </a:t>
            </a:r>
          </a:p>
          <a:p>
            <a:pPr algn="just"/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Чем более </a:t>
            </a:r>
            <a:r>
              <a:rPr lang="ru-RU" altLang="ru-RU" u="sng">
                <a:solidFill>
                  <a:srgbClr val="FFFF00"/>
                </a:solidFill>
                <a:cs typeface="Times New Roman" panose="02020603050405020304" pitchFamily="18" charset="0"/>
              </a:rPr>
              <a:t>ранима (чувствительна</a:t>
            </a:r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) нервная система, тем меньш</a:t>
            </a:r>
            <a:r>
              <a:rPr lang="ru-RU" altLang="ru-RU" sz="2800">
                <a:solidFill>
                  <a:srgbClr val="FFFF00"/>
                </a:solidFill>
              </a:rPr>
              <a:t>ая</a:t>
            </a:r>
            <a:r>
              <a:rPr lang="ru-RU" altLang="ru-RU">
                <a:solidFill>
                  <a:srgbClr val="FFFF00"/>
                </a:solidFill>
                <a:cs typeface="Times New Roman" panose="02020603050405020304" pitchFamily="18" charset="0"/>
              </a:rPr>
              <a:t> интенсивность психической травмы необходима. </a:t>
            </a:r>
          </a:p>
          <a:p>
            <a:endParaRPr lang="ru-RU" altLang="ru-RU">
              <a:solidFill>
                <a:srgbClr val="FFFF00"/>
              </a:solidFill>
            </a:endParaRPr>
          </a:p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94127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000">
                <a:latin typeface="Times New Roman" panose="02020603050405020304" pitchFamily="18" charset="0"/>
              </a:rPr>
              <a:t>ОСНОВНЫЕ ПРИЧИНЫ РАЗВИТИЯ НЕВРАСТЕНИИ</a:t>
            </a:r>
          </a:p>
        </p:txBody>
      </p:sp>
      <p:sp>
        <p:nvSpPr>
          <p:cNvPr id="76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altLang="ru-RU" sz="2800">
                <a:solidFill>
                  <a:srgbClr val="FFFF00"/>
                </a:solidFill>
                <a:latin typeface="Times New Roman" panose="02020603050405020304" pitchFamily="18" charset="0"/>
              </a:rPr>
              <a:t>Переутомление в результате непосильной работы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altLang="ru-RU" sz="2800">
                <a:solidFill>
                  <a:srgbClr val="FFFF00"/>
                </a:solidFill>
                <a:latin typeface="Times New Roman" panose="02020603050405020304" pitchFamily="18" charset="0"/>
              </a:rPr>
              <a:t>Длительное умственное переутомление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altLang="ru-RU" sz="2800">
                <a:solidFill>
                  <a:srgbClr val="FFFF00"/>
                </a:solidFill>
                <a:latin typeface="Times New Roman" panose="02020603050405020304" pitchFamily="18" charset="0"/>
              </a:rPr>
              <a:t>Нездоровые, «невысказанные» отношения между родными и близкими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altLang="ru-RU" sz="2800">
                <a:solidFill>
                  <a:srgbClr val="FFFF00"/>
                </a:solidFill>
                <a:latin typeface="Times New Roman" panose="02020603050405020304" pitchFamily="18" charset="0"/>
              </a:rPr>
              <a:t>Слабый тип нервной деятельности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altLang="ru-RU" sz="2800">
                <a:solidFill>
                  <a:srgbClr val="FFFF00"/>
                </a:solidFill>
                <a:latin typeface="Times New Roman" panose="02020603050405020304" pitchFamily="18" charset="0"/>
              </a:rPr>
              <a:t>Воздействие сильных раздражителей, а также отсутствие раздражения  </a:t>
            </a:r>
          </a:p>
        </p:txBody>
      </p:sp>
    </p:spTree>
    <p:extLst>
      <p:ext uri="{BB962C8B-B14F-4D97-AF65-F5344CB8AC3E}">
        <p14:creationId xmlns:p14="http://schemas.microsoft.com/office/powerpoint/2010/main" val="254143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620713"/>
            <a:ext cx="8964612" cy="1152525"/>
          </a:xfrm>
        </p:spPr>
        <p:txBody>
          <a:bodyPr/>
          <a:lstStyle/>
          <a:p>
            <a:r>
              <a:rPr lang="ru-RU" altLang="ru-RU" sz="3600">
                <a:latin typeface="Times New Roman" panose="02020603050405020304" pitchFamily="18" charset="0"/>
              </a:rPr>
              <a:t>Основные </a:t>
            </a:r>
            <a:r>
              <a:rPr lang="ru-RU" altLang="ru-RU" sz="3600">
                <a:solidFill>
                  <a:srgbClr val="FFFF00"/>
                </a:solidFill>
                <a:latin typeface="Times New Roman" panose="02020603050405020304" pitchFamily="18" charset="0"/>
              </a:rPr>
              <a:t>соматовегетативные</a:t>
            </a:r>
            <a:r>
              <a:rPr lang="ru-RU" altLang="ru-RU" sz="3600" b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3600">
                <a:latin typeface="Times New Roman" panose="02020603050405020304" pitchFamily="18" charset="0"/>
              </a:rPr>
              <a:t>клинические проявления неврастении</a:t>
            </a:r>
          </a:p>
        </p:txBody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2481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>
                <a:latin typeface="Times New Roman" panose="02020603050405020304" pitchFamily="18" charset="0"/>
              </a:rPr>
              <a:t>1.Расстройство сна</a:t>
            </a:r>
            <a:r>
              <a:rPr lang="ru-RU" altLang="ru-RU" sz="2400" b="1">
                <a:solidFill>
                  <a:srgbClr val="FFFF00"/>
                </a:solidFill>
                <a:latin typeface="Times New Roman" panose="02020603050405020304" pitchFamily="18" charset="0"/>
              </a:rPr>
              <a:t> – сон неглубокий с беспокойными тревожными сновидениями; по утрам вялость, плохое самочувствие; дневная сонливость, которая мешает нормальной работоспособности 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>
                <a:latin typeface="Times New Roman" panose="02020603050405020304" pitchFamily="18" charset="0"/>
              </a:rPr>
              <a:t>2.Головная боль,</a:t>
            </a:r>
            <a:r>
              <a:rPr lang="ru-RU" altLang="ru-RU" sz="2400" b="1">
                <a:solidFill>
                  <a:srgbClr val="FFFF00"/>
                </a:solidFill>
                <a:latin typeface="Times New Roman" panose="02020603050405020304" pitchFamily="18" charset="0"/>
              </a:rPr>
              <a:t> неприятные ощущения во внутренних органах, прежде всего в сердце, в желудке, кишечнике, печени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>
                <a:latin typeface="Times New Roman" panose="02020603050405020304" pitchFamily="18" charset="0"/>
              </a:rPr>
              <a:t>3.Сердцебиение, частый пульс, дрожь,</a:t>
            </a:r>
            <a:r>
              <a:rPr lang="ru-RU" altLang="ru-RU" sz="2400" b="1">
                <a:solidFill>
                  <a:srgbClr val="FFFF00"/>
                </a:solidFill>
                <a:latin typeface="Times New Roman" panose="02020603050405020304" pitchFamily="18" charset="0"/>
              </a:rPr>
              <a:t> обильная потливость, головокружение, приступы удушья, учащенное или затрудненное дыхание, снижение аппетита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12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0913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686800" cy="1371600"/>
          </a:xfrm>
        </p:spPr>
        <p:txBody>
          <a:bodyPr/>
          <a:lstStyle/>
          <a:p>
            <a:r>
              <a:rPr lang="ru-RU" altLang="ru-RU" sz="3600"/>
              <a:t>Основные</a:t>
            </a:r>
            <a:r>
              <a:rPr lang="ru-RU" altLang="ru-RU" sz="3600" b="0">
                <a:solidFill>
                  <a:schemeClr val="tx1"/>
                </a:solidFill>
              </a:rPr>
              <a:t> </a:t>
            </a:r>
            <a:r>
              <a:rPr lang="ru-RU" altLang="ru-RU" sz="3600">
                <a:solidFill>
                  <a:srgbClr val="FFFF00"/>
                </a:solidFill>
              </a:rPr>
              <a:t>психические </a:t>
            </a:r>
            <a:r>
              <a:rPr lang="ru-RU" altLang="ru-RU" sz="3600"/>
              <a:t>клинические проявления неврастении</a:t>
            </a:r>
          </a:p>
        </p:txBody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60575"/>
            <a:ext cx="8964613" cy="4537075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rgbClr val="FFFF00"/>
                </a:solidFill>
              </a:rPr>
              <a:t>1.</a:t>
            </a:r>
            <a:r>
              <a:rPr lang="ru-RU" altLang="ru-RU" sz="2000">
                <a:solidFill>
                  <a:srgbClr val="FFFF00"/>
                </a:solidFill>
              </a:rPr>
              <a:t> Не свойственная </a:t>
            </a:r>
            <a:r>
              <a:rPr lang="ru-RU" altLang="ru-RU" sz="2000" b="1"/>
              <a:t>быстрая утомляемость</a:t>
            </a:r>
            <a:r>
              <a:rPr lang="ru-RU" altLang="ru-RU" sz="2000"/>
              <a:t>, затруднения при  работе, </a:t>
            </a:r>
            <a:r>
              <a:rPr lang="ru-RU" altLang="ru-RU" sz="2000" b="1"/>
              <a:t>ослабление внимания</a:t>
            </a:r>
            <a:r>
              <a:rPr lang="ru-RU" altLang="ru-RU" sz="2000"/>
              <a:t>,</a:t>
            </a:r>
            <a:r>
              <a:rPr lang="ru-RU" altLang="ru-RU" sz="2000">
                <a:solidFill>
                  <a:srgbClr val="FFFF00"/>
                </a:solidFill>
              </a:rPr>
              <a:t> рассеянность, плохое запоминание, удачное  интенсивное начало и быстрое падение продуктивности в работе, потеря свежести и четкости мысли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rgbClr val="FFFF00"/>
                </a:solidFill>
              </a:rPr>
              <a:t>2.</a:t>
            </a:r>
            <a:r>
              <a:rPr lang="ru-RU" altLang="ru-RU" sz="2000">
                <a:solidFill>
                  <a:srgbClr val="FFFF00"/>
                </a:solidFill>
              </a:rPr>
              <a:t> Потеря спокойствия и внутренней уравновешенности, </a:t>
            </a:r>
            <a:r>
              <a:rPr lang="ru-RU" altLang="ru-RU" sz="2000" b="1"/>
              <a:t>усталость</a:t>
            </a:r>
            <a:r>
              <a:rPr lang="ru-RU" altLang="ru-RU" sz="2000"/>
              <a:t>, </a:t>
            </a:r>
            <a:r>
              <a:rPr lang="ru-RU" altLang="ru-RU" sz="2000" b="1"/>
              <a:t>неуверенность в себе</a:t>
            </a:r>
            <a:r>
              <a:rPr lang="ru-RU" altLang="ru-RU" sz="2000"/>
              <a:t>,</a:t>
            </a:r>
            <a:r>
              <a:rPr lang="ru-RU" altLang="ru-RU" sz="2000">
                <a:solidFill>
                  <a:srgbClr val="FFFF00"/>
                </a:solidFill>
              </a:rPr>
              <a:t> чувство внутренней напряженности и тревоги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rgbClr val="FFFF00"/>
                </a:solidFill>
              </a:rPr>
              <a:t>3.</a:t>
            </a:r>
            <a:r>
              <a:rPr lang="ru-RU" altLang="ru-RU" sz="2000">
                <a:solidFill>
                  <a:srgbClr val="FFFF00"/>
                </a:solidFill>
              </a:rPr>
              <a:t> </a:t>
            </a:r>
            <a:r>
              <a:rPr lang="ru-RU" altLang="ru-RU" sz="2000" b="1"/>
              <a:t>Повышенная раздражительность</a:t>
            </a:r>
            <a:r>
              <a:rPr lang="ru-RU" altLang="ru-RU" sz="2000"/>
              <a:t>,</a:t>
            </a:r>
            <a:r>
              <a:rPr lang="ru-RU" altLang="ru-RU" sz="2000">
                <a:solidFill>
                  <a:srgbClr val="FFFF00"/>
                </a:solidFill>
              </a:rPr>
              <a:t> когда незначительная неприятность вызывает интенсивную реакцию и аффект с приступами гневных вспышек  («выйти из себя»), чаще непродолжительными с  зависящими от больного людьми, завершающимися полным бессилием и физическим, и нравственным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rgbClr val="FFFF00"/>
                </a:solidFill>
              </a:rPr>
              <a:t>4.</a:t>
            </a:r>
            <a:r>
              <a:rPr lang="ru-RU" altLang="ru-RU" sz="2000">
                <a:solidFill>
                  <a:srgbClr val="FFFF00"/>
                </a:solidFill>
              </a:rPr>
              <a:t>Внешне человек становится унылым, малообщительным, мнительным, у него появляется усталая походка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00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00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0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9876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549275"/>
            <a:ext cx="8258175" cy="935038"/>
          </a:xfrm>
        </p:spPr>
        <p:txBody>
          <a:bodyPr/>
          <a:lstStyle/>
          <a:p>
            <a:r>
              <a:rPr lang="ru-RU" altLang="ru-RU" sz="6000" b="0" i="1">
                <a:solidFill>
                  <a:srgbClr val="FFFF66"/>
                </a:solidFill>
              </a:rPr>
              <a:t>Спасибо за внимание !</a:t>
            </a:r>
            <a:br>
              <a:rPr lang="ru-RU" altLang="ru-RU" sz="6000" b="0" i="1">
                <a:solidFill>
                  <a:srgbClr val="FFFF66"/>
                </a:solidFill>
              </a:rPr>
            </a:br>
            <a:endParaRPr lang="ru-RU" altLang="ru-RU" sz="6000" b="0" i="1">
              <a:solidFill>
                <a:srgbClr val="FFFF66"/>
              </a:solidFill>
            </a:endParaRPr>
          </a:p>
        </p:txBody>
      </p:sp>
      <p:pic>
        <p:nvPicPr>
          <p:cNvPr id="186376" name="Picture 8" descr="1812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76575" y="1981200"/>
            <a:ext cx="3140075" cy="4687888"/>
          </a:xfrm>
        </p:spPr>
      </p:pic>
    </p:spTree>
    <p:extLst>
      <p:ext uri="{BB962C8B-B14F-4D97-AF65-F5344CB8AC3E}">
        <p14:creationId xmlns:p14="http://schemas.microsoft.com/office/powerpoint/2010/main" val="30542596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1800" y="1989138"/>
            <a:ext cx="8712200" cy="4495800"/>
          </a:xfrm>
        </p:spPr>
        <p:txBody>
          <a:bodyPr/>
          <a:lstStyle/>
          <a:p>
            <a:pPr indent="381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 u="sng">
                <a:solidFill>
                  <a:schemeClr val="tx2"/>
                </a:solidFill>
                <a:cs typeface="Times New Roman" panose="02020603050405020304" pitchFamily="18" charset="0"/>
              </a:rPr>
              <a:t>Для развития истинных неврозов требуется сочетание: </a:t>
            </a:r>
            <a:endParaRPr lang="ru-RU" altLang="ru-RU" sz="280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indent="381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chemeClr val="tx2"/>
                </a:solidFill>
                <a:cs typeface="Times New Roman" panose="02020603050405020304" pitchFamily="18" charset="0"/>
              </a:rPr>
              <a:t>1.</a:t>
            </a:r>
            <a:r>
              <a:rPr lang="ru-RU" altLang="ru-RU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 </a:t>
            </a:r>
            <a:r>
              <a:rPr lang="ru-RU" altLang="ru-RU" sz="2800">
                <a:solidFill>
                  <a:schemeClr val="tx2"/>
                </a:solidFill>
                <a:latin typeface="Times New Roman" panose="02020603050405020304" pitchFamily="18" charset="0"/>
              </a:rPr>
              <a:t>В</a:t>
            </a:r>
            <a:r>
              <a:rPr lang="ru-RU" altLang="ru-RU" sz="2800">
                <a:solidFill>
                  <a:schemeClr val="tx2"/>
                </a:solidFill>
                <a:cs typeface="Times New Roman" panose="02020603050405020304" pitchFamily="18" charset="0"/>
              </a:rPr>
              <a:t>рожденно-конституциональных;</a:t>
            </a:r>
          </a:p>
          <a:p>
            <a:pPr indent="381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chemeClr val="tx2"/>
                </a:solidFill>
                <a:cs typeface="Times New Roman" panose="02020603050405020304" pitchFamily="18" charset="0"/>
              </a:rPr>
              <a:t>2.</a:t>
            </a:r>
            <a:r>
              <a:rPr lang="ru-RU" altLang="ru-RU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 </a:t>
            </a:r>
            <a:r>
              <a:rPr lang="ru-RU" altLang="ru-RU" sz="2800">
                <a:solidFill>
                  <a:schemeClr val="tx2"/>
                </a:solidFill>
                <a:latin typeface="Times New Roman" panose="02020603050405020304" pitchFamily="18" charset="0"/>
              </a:rPr>
              <a:t>С</a:t>
            </a:r>
            <a:r>
              <a:rPr lang="ru-RU" altLang="ru-RU" sz="2800">
                <a:solidFill>
                  <a:schemeClr val="tx2"/>
                </a:solidFill>
                <a:cs typeface="Times New Roman" panose="02020603050405020304" pitchFamily="18" charset="0"/>
              </a:rPr>
              <a:t>оматогенно-органических;</a:t>
            </a:r>
          </a:p>
          <a:p>
            <a:pPr indent="381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chemeClr val="tx2"/>
                </a:solidFill>
                <a:cs typeface="Times New Roman" panose="02020603050405020304" pitchFamily="18" charset="0"/>
              </a:rPr>
              <a:t>3.</a:t>
            </a:r>
            <a:r>
              <a:rPr lang="ru-RU" altLang="ru-RU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 </a:t>
            </a:r>
            <a:r>
              <a:rPr lang="ru-RU" altLang="ru-RU" sz="2800">
                <a:solidFill>
                  <a:schemeClr val="tx2"/>
                </a:solidFill>
                <a:latin typeface="Times New Roman" panose="02020603050405020304" pitchFamily="18" charset="0"/>
              </a:rPr>
              <a:t>Л</a:t>
            </a:r>
            <a:r>
              <a:rPr lang="ru-RU" altLang="ru-RU" sz="2800">
                <a:solidFill>
                  <a:schemeClr val="tx2"/>
                </a:solidFill>
                <a:cs typeface="Times New Roman" panose="02020603050405020304" pitchFamily="18" charset="0"/>
              </a:rPr>
              <a:t>ичностно-ситуационных факторов.</a:t>
            </a:r>
            <a:endParaRPr lang="ru-RU" altLang="ru-RU" sz="2800">
              <a:solidFill>
                <a:schemeClr val="tx2"/>
              </a:solidFill>
            </a:endParaRPr>
          </a:p>
          <a:p>
            <a:pPr indent="38100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800">
              <a:solidFill>
                <a:schemeClr val="tx2"/>
              </a:solidFill>
            </a:endParaRPr>
          </a:p>
          <a:p>
            <a:pPr indent="38100"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chemeClr val="tx2"/>
                </a:solidFill>
                <a:cs typeface="Times New Roman" panose="02020603050405020304" pitchFamily="18" charset="0"/>
              </a:rPr>
              <a:t>Наличие </a:t>
            </a:r>
            <a:r>
              <a:rPr lang="ru-RU" altLang="ru-RU" sz="2800" u="sng">
                <a:solidFill>
                  <a:schemeClr val="tx2"/>
                </a:solidFill>
                <a:cs typeface="Times New Roman" panose="02020603050405020304" pitchFamily="18" charset="0"/>
              </a:rPr>
              <a:t>акцентуаций </a:t>
            </a:r>
            <a:r>
              <a:rPr lang="ru-RU" altLang="ru-RU" sz="2800">
                <a:solidFill>
                  <a:schemeClr val="tx2"/>
                </a:solidFill>
                <a:cs typeface="Times New Roman" panose="02020603050405020304" pitchFamily="18" charset="0"/>
              </a:rPr>
              <a:t>характера при наличии психотравмы является «почвой» для возникновения неврозов и невротических развитий.</a:t>
            </a:r>
          </a:p>
          <a:p>
            <a:pPr indent="38100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800">
              <a:solidFill>
                <a:schemeClr val="tx2"/>
              </a:solidFill>
            </a:endParaRPr>
          </a:p>
          <a:p>
            <a:pPr indent="38100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400">
              <a:solidFill>
                <a:schemeClr val="tx2"/>
              </a:solidFill>
            </a:endParaRPr>
          </a:p>
          <a:p>
            <a:pPr indent="38100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400">
              <a:solidFill>
                <a:schemeClr val="tx2"/>
              </a:solidFill>
            </a:endParaRPr>
          </a:p>
          <a:p>
            <a:pPr indent="381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endParaRPr lang="en-US" altLang="ru-RU" sz="240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49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600" dirty="0">
                <a:cs typeface="Times New Roman" panose="02020603050405020304" pitchFamily="18" charset="0"/>
              </a:rPr>
              <a:t>Значимые факторы </a:t>
            </a:r>
            <a:r>
              <a:rPr lang="ru-RU" altLang="ru-RU" sz="3600" dirty="0" err="1">
                <a:cs typeface="Times New Roman" panose="02020603050405020304" pitchFamily="18" charset="0"/>
              </a:rPr>
              <a:t>неврозогенеза</a:t>
            </a:r>
            <a:r>
              <a:rPr lang="ru-RU" altLang="ru-RU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088531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52400"/>
          </a:xfrm>
        </p:spPr>
        <p:txBody>
          <a:bodyPr/>
          <a:lstStyle/>
          <a:p>
            <a:endParaRPr lang="en-US" altLang="ru-RU" sz="3600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685800"/>
            <a:ext cx="7543800" cy="5410200"/>
          </a:xfrm>
        </p:spPr>
        <p:txBody>
          <a:bodyPr/>
          <a:lstStyle/>
          <a:p>
            <a:pPr marL="190500" indent="95250"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tx2"/>
                </a:solidFill>
                <a:cs typeface="Times New Roman" panose="02020603050405020304" pitchFamily="18" charset="0"/>
              </a:rPr>
              <a:t>Классические выделяют три основные формы невро</a:t>
            </a:r>
            <a:r>
              <a:rPr lang="ru-RU" altLang="ru-RU" sz="2800" b="1">
                <a:solidFill>
                  <a:schemeClr val="tx2"/>
                </a:solidFill>
              </a:rPr>
              <a:t>зов</a:t>
            </a:r>
            <a:r>
              <a:rPr lang="ru-RU" altLang="ru-RU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endParaRPr lang="en-US" altLang="ru-RU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marL="190500" indent="95250">
              <a:lnSpc>
                <a:spcPct val="90000"/>
              </a:lnSpc>
            </a:pPr>
            <a:endParaRPr lang="ru-RU" altLang="ru-RU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marL="190500" indent="9525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chemeClr val="tx2"/>
                </a:solidFill>
                <a:cs typeface="Times New Roman" panose="02020603050405020304" pitchFamily="18" charset="0"/>
              </a:rPr>
              <a:t>1.</a:t>
            </a:r>
            <a:r>
              <a:rPr lang="ru-RU" altLang="ru-RU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 </a:t>
            </a:r>
            <a:r>
              <a:rPr lang="ru-RU" altLang="ru-RU" sz="2800">
                <a:solidFill>
                  <a:schemeClr val="tx2"/>
                </a:solidFill>
                <a:latin typeface="Times New Roman" panose="02020603050405020304" pitchFamily="18" charset="0"/>
              </a:rPr>
              <a:t>   А</a:t>
            </a:r>
            <a:r>
              <a:rPr lang="ru-RU" altLang="ru-RU" sz="2800">
                <a:solidFill>
                  <a:schemeClr val="tx2"/>
                </a:solidFill>
                <a:cs typeface="Times New Roman" panose="02020603050405020304" pitchFamily="18" charset="0"/>
              </a:rPr>
              <a:t>стенический невроз (неврастения);</a:t>
            </a:r>
          </a:p>
          <a:p>
            <a:pPr marL="190500" indent="9525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chemeClr val="tx2"/>
                </a:solidFill>
                <a:cs typeface="Times New Roman" panose="02020603050405020304" pitchFamily="18" charset="0"/>
              </a:rPr>
              <a:t>2.</a:t>
            </a:r>
            <a:r>
              <a:rPr lang="ru-RU" altLang="ru-RU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 </a:t>
            </a:r>
            <a:r>
              <a:rPr lang="ru-RU" altLang="ru-RU" sz="2800">
                <a:solidFill>
                  <a:schemeClr val="tx2"/>
                </a:solidFill>
                <a:latin typeface="Times New Roman" panose="02020603050405020304" pitchFamily="18" charset="0"/>
              </a:rPr>
              <a:t>   И</a:t>
            </a:r>
            <a:r>
              <a:rPr lang="ru-RU" altLang="ru-RU" sz="2800">
                <a:solidFill>
                  <a:schemeClr val="tx2"/>
                </a:solidFill>
                <a:cs typeface="Times New Roman" panose="02020603050405020304" pitchFamily="18" charset="0"/>
              </a:rPr>
              <a:t>стерический невроз (истерия);</a:t>
            </a:r>
          </a:p>
          <a:p>
            <a:pPr marL="190500" indent="95250"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chemeClr val="tx2"/>
                </a:solidFill>
              </a:rPr>
              <a:t>3.       Н</a:t>
            </a:r>
            <a:r>
              <a:rPr lang="ru-RU" altLang="ru-RU" sz="2800">
                <a:solidFill>
                  <a:schemeClr val="tx2"/>
                </a:solidFill>
                <a:cs typeface="Times New Roman" panose="02020603050405020304" pitchFamily="18" charset="0"/>
              </a:rPr>
              <a:t>евроз навязчивых состояний.</a:t>
            </a:r>
            <a:r>
              <a:rPr lang="ru-RU" altLang="ru-RU" sz="2800">
                <a:solidFill>
                  <a:schemeClr val="tx2"/>
                </a:solidFill>
              </a:rPr>
              <a:t> </a:t>
            </a:r>
          </a:p>
          <a:p>
            <a:pPr marL="190500" indent="95250" algn="just">
              <a:lnSpc>
                <a:spcPct val="90000"/>
              </a:lnSpc>
            </a:pPr>
            <a:endParaRPr lang="ru-RU" altLang="ru-RU" sz="2800">
              <a:solidFill>
                <a:schemeClr val="tx2"/>
              </a:solidFill>
            </a:endParaRPr>
          </a:p>
          <a:p>
            <a:pPr marL="190500" indent="95250"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chemeClr val="tx2"/>
                </a:solidFill>
              </a:rPr>
              <a:t> </a:t>
            </a:r>
            <a:r>
              <a:rPr lang="ru-RU" altLang="ru-RU" sz="2800">
                <a:solidFill>
                  <a:schemeClr val="tx2"/>
                </a:solidFill>
                <a:cs typeface="Times New Roman" panose="02020603050405020304" pitchFamily="18" charset="0"/>
              </a:rPr>
              <a:t>Современное синдромологическое деление невротических расстройств значительно отличается от традиционной модели и включает в себя семь однородных групп.</a:t>
            </a:r>
          </a:p>
          <a:p>
            <a:pPr marL="190500" indent="95250" algn="just">
              <a:lnSpc>
                <a:spcPct val="90000"/>
              </a:lnSpc>
            </a:pPr>
            <a:endParaRPr lang="en-US" altLang="ru-RU" sz="2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7784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848600" cy="609600"/>
          </a:xfrm>
        </p:spPr>
        <p:txBody>
          <a:bodyPr/>
          <a:lstStyle/>
          <a:p>
            <a:pPr algn="ctr"/>
            <a:r>
              <a:rPr lang="ru-RU" altLang="ru-RU" sz="2800">
                <a:latin typeface="Times New Roman" panose="02020603050405020304" pitchFamily="18" charset="0"/>
              </a:rPr>
              <a:t>Таблица соответствия диагностических заключений</a:t>
            </a:r>
            <a:endParaRPr lang="en-US" altLang="ru-RU" sz="2800">
              <a:latin typeface="Times New Roman" panose="02020603050405020304" pitchFamily="18" charset="0"/>
            </a:endParaRPr>
          </a:p>
        </p:txBody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3352800"/>
          </a:xfrm>
        </p:spPr>
        <p:txBody>
          <a:bodyPr/>
          <a:lstStyle/>
          <a:p>
            <a:endParaRPr lang="ru-RU" altLang="ru-RU" sz="2400"/>
          </a:p>
        </p:txBody>
      </p:sp>
      <p:graphicFrame>
        <p:nvGraphicFramePr>
          <p:cNvPr id="637081" name="Group 153"/>
          <p:cNvGraphicFramePr>
            <a:graphicFrameLocks noGrp="1"/>
          </p:cNvGraphicFramePr>
          <p:nvPr/>
        </p:nvGraphicFramePr>
        <p:xfrm>
          <a:off x="0" y="1219200"/>
          <a:ext cx="9144000" cy="5522913"/>
        </p:xfrm>
        <a:graphic>
          <a:graphicData uri="http://schemas.openxmlformats.org/drawingml/2006/table">
            <a:tbl>
              <a:tblPr/>
              <a:tblGrid>
                <a:gridCol w="4527550">
                  <a:extLst>
                    <a:ext uri="{9D8B030D-6E8A-4147-A177-3AD203B41FA5}">
                      <a16:colId xmlns:a16="http://schemas.microsoft.com/office/drawing/2014/main" val="2994610751"/>
                    </a:ext>
                  </a:extLst>
                </a:gridCol>
                <a:gridCol w="1157288">
                  <a:extLst>
                    <a:ext uri="{9D8B030D-6E8A-4147-A177-3AD203B41FA5}">
                      <a16:colId xmlns:a16="http://schemas.microsoft.com/office/drawing/2014/main" val="3396956125"/>
                    </a:ext>
                  </a:extLst>
                </a:gridCol>
                <a:gridCol w="3459162">
                  <a:extLst>
                    <a:ext uri="{9D8B030D-6E8A-4147-A177-3AD203B41FA5}">
                      <a16:colId xmlns:a16="http://schemas.microsoft.com/office/drawing/2014/main" val="3564606569"/>
                    </a:ext>
                  </a:extLst>
                </a:gridCol>
              </a:tblGrid>
              <a:tr h="962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Диагностическое заключение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По МКБ-10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 МКБ-10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Традиционное диагностическое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заключение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1434096"/>
                  </a:ext>
                </a:extLst>
              </a:tr>
              <a:tr h="617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Тревожно-фобические расстройства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F</a:t>
                      </a: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Невроз навязчивых состояний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63899536"/>
                  </a:ext>
                </a:extLst>
              </a:tr>
              <a:tr h="461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Другие тревожные расстройства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F</a:t>
                      </a: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Невроз навязчивых состояний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41218798"/>
                  </a:ext>
                </a:extLst>
              </a:tr>
              <a:tr h="600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Обсессивно-компульсивныое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расстройство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F</a:t>
                      </a: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Невроз навязчивых состояний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67138118"/>
                  </a:ext>
                </a:extLst>
              </a:tr>
              <a:tr h="698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Реакция на тяжелый стресс и нарушения адаптации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F</a:t>
                      </a: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Психологические стрессовые реакции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7200960"/>
                  </a:ext>
                </a:extLst>
              </a:tr>
              <a:tr h="700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Диссоциативные (конверсионные) расстройства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F</a:t>
                      </a: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Истерический невроз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8377664"/>
                  </a:ext>
                </a:extLst>
              </a:tr>
              <a:tr h="395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Соматоформные расстройства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F</a:t>
                      </a: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Ипохондрический</a:t>
                      </a:r>
                      <a:r>
                        <a:rPr kumimoji="0" lang="ru-RU" alt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невроз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01746038"/>
                  </a:ext>
                </a:extLst>
              </a:tr>
              <a:tr h="493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Неврастения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F</a:t>
                      </a: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48.0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Неврастения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  <a:gs pos="50000">
                          <a:schemeClr val="bg2"/>
                        </a:gs>
                        <a:gs pos="100000">
                          <a:schemeClr val="bg2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21034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08161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748712" cy="1917700"/>
          </a:xfrm>
        </p:spPr>
        <p:txBody>
          <a:bodyPr/>
          <a:lstStyle/>
          <a:p>
            <a:pPr algn="ctr"/>
            <a:r>
              <a:rPr lang="ru-RU" altLang="ru-RU" sz="3200">
                <a:latin typeface="Times New Roman" panose="02020603050405020304" pitchFamily="18" charset="0"/>
              </a:rPr>
              <a:t>Классификация тревожно-фобических расстройств по МКБ – 10</a:t>
            </a:r>
            <a:r>
              <a:rPr lang="ru-RU" altLang="ru-RU" sz="4000"/>
              <a:t> </a:t>
            </a:r>
          </a:p>
        </p:txBody>
      </p:sp>
      <p:sp>
        <p:nvSpPr>
          <p:cNvPr id="76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89138"/>
            <a:ext cx="8497887" cy="4868862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ru-RU" sz="2800" b="1">
                <a:latin typeface="Times New Roman" panose="02020603050405020304" pitchFamily="18" charset="0"/>
              </a:rPr>
              <a:t>F 40</a:t>
            </a:r>
            <a:r>
              <a:rPr lang="ru-RU" altLang="ru-RU" sz="2800" b="1">
                <a:latin typeface="Times New Roman" panose="02020603050405020304" pitchFamily="18" charset="0"/>
              </a:rPr>
              <a:t>.0</a:t>
            </a:r>
            <a:r>
              <a:rPr lang="ru-RU" altLang="ru-RU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ru-RU" sz="2800" b="1">
                <a:solidFill>
                  <a:srgbClr val="FFFF00"/>
                </a:solidFill>
                <a:latin typeface="Times New Roman" panose="02020603050405020304" pitchFamily="18" charset="0"/>
              </a:rPr>
              <a:t>– 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</a:rPr>
              <a:t>Агорафобия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ru-RU" sz="2800" b="1">
                <a:latin typeface="Times New Roman" panose="02020603050405020304" pitchFamily="18" charset="0"/>
              </a:rPr>
              <a:t>F 40.0</a:t>
            </a:r>
            <a:r>
              <a:rPr lang="ru-RU" altLang="ru-RU" sz="2800" b="1">
                <a:latin typeface="Times New Roman" panose="02020603050405020304" pitchFamily="18" charset="0"/>
              </a:rPr>
              <a:t>0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</a:rPr>
              <a:t> … без панического расстройства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ru-RU" sz="2800" b="1">
                <a:latin typeface="Times New Roman" panose="02020603050405020304" pitchFamily="18" charset="0"/>
              </a:rPr>
              <a:t>F 40.01</a:t>
            </a:r>
            <a:r>
              <a:rPr lang="ru-RU" altLang="ru-RU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</a:rPr>
              <a:t>… с паническим расстройством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ru-RU" sz="2800" b="1">
                <a:latin typeface="Times New Roman" panose="02020603050405020304" pitchFamily="18" charset="0"/>
              </a:rPr>
              <a:t>F </a:t>
            </a:r>
            <a:r>
              <a:rPr lang="ru-RU" altLang="ru-RU" sz="2800" b="1">
                <a:latin typeface="Times New Roman" panose="02020603050405020304" pitchFamily="18" charset="0"/>
              </a:rPr>
              <a:t>40.1</a:t>
            </a:r>
            <a:r>
              <a:rPr lang="ru-RU" altLang="ru-RU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</a:rPr>
              <a:t>– Социальные фобии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ru-RU" sz="2800" b="1">
                <a:latin typeface="Times New Roman" panose="02020603050405020304" pitchFamily="18" charset="0"/>
              </a:rPr>
              <a:t>F </a:t>
            </a:r>
            <a:r>
              <a:rPr lang="ru-RU" altLang="ru-RU" sz="2800" b="1">
                <a:latin typeface="Times New Roman" panose="02020603050405020304" pitchFamily="18" charset="0"/>
              </a:rPr>
              <a:t>40.2</a:t>
            </a:r>
            <a:r>
              <a:rPr lang="ru-RU" altLang="ru-RU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</a:rPr>
              <a:t>– Специфические (изолированные) фобии</a:t>
            </a:r>
            <a:r>
              <a:rPr lang="ru-RU" altLang="ru-RU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ru-RU" sz="2800" b="1">
                <a:latin typeface="Times New Roman" panose="02020603050405020304" pitchFamily="18" charset="0"/>
              </a:rPr>
              <a:t>F </a:t>
            </a:r>
            <a:r>
              <a:rPr lang="ru-RU" altLang="ru-RU" sz="2800" b="1">
                <a:latin typeface="Times New Roman" panose="02020603050405020304" pitchFamily="18" charset="0"/>
              </a:rPr>
              <a:t>41.0</a:t>
            </a:r>
            <a:r>
              <a:rPr lang="ru-RU" altLang="ru-RU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</a:rPr>
              <a:t>– Паническое расстройство (эпизодическая пароксизмальная тревога)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ru-RU" sz="2800" b="1">
                <a:latin typeface="Times New Roman" panose="02020603050405020304" pitchFamily="18" charset="0"/>
              </a:rPr>
              <a:t>F </a:t>
            </a:r>
            <a:r>
              <a:rPr lang="ru-RU" altLang="ru-RU" sz="2800" b="1">
                <a:latin typeface="Times New Roman" panose="02020603050405020304" pitchFamily="18" charset="0"/>
              </a:rPr>
              <a:t>41.1</a:t>
            </a:r>
            <a:r>
              <a:rPr lang="ru-RU" altLang="ru-RU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800" b="1">
                <a:solidFill>
                  <a:srgbClr val="FFFF00"/>
                </a:solidFill>
                <a:latin typeface="Times New Roman" panose="02020603050405020304" pitchFamily="18" charset="0"/>
              </a:rPr>
              <a:t>– Генерализованное тревожное расстройство</a:t>
            </a:r>
          </a:p>
        </p:txBody>
      </p:sp>
    </p:spTree>
    <p:extLst>
      <p:ext uri="{BB962C8B-B14F-4D97-AF65-F5344CB8AC3E}">
        <p14:creationId xmlns:p14="http://schemas.microsoft.com/office/powerpoint/2010/main" val="1577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ru-RU" sz="3200">
                <a:cs typeface="Times New Roman" panose="02020603050405020304" pitchFamily="18" charset="0"/>
              </a:rPr>
              <a:t>F</a:t>
            </a:r>
            <a:r>
              <a:rPr lang="ru-RU" altLang="ru-RU" sz="3200">
                <a:cs typeface="Times New Roman" panose="02020603050405020304" pitchFamily="18" charset="0"/>
              </a:rPr>
              <a:t>40. Тревожно-фобические расстройства</a:t>
            </a:r>
            <a:r>
              <a:rPr lang="ru-RU" altLang="ru-RU">
                <a:cs typeface="Times New Roman" panose="02020603050405020304" pitchFamily="18" charset="0"/>
              </a:rPr>
              <a:t/>
            </a:r>
            <a:br>
              <a:rPr lang="ru-RU" altLang="ru-RU">
                <a:cs typeface="Times New Roman" panose="02020603050405020304" pitchFamily="18" charset="0"/>
              </a:rPr>
            </a:br>
            <a:endParaRPr lang="ru-RU" altLang="ru-RU">
              <a:cs typeface="Times New Roman" panose="02020603050405020304" pitchFamily="18" charset="0"/>
            </a:endParaRPr>
          </a:p>
        </p:txBody>
      </p:sp>
      <p:sp>
        <p:nvSpPr>
          <p:cNvPr id="72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5486400"/>
          </a:xfrm>
        </p:spPr>
        <p:txBody>
          <a:bodyPr/>
          <a:lstStyle/>
          <a:p>
            <a:pPr algn="just"/>
            <a:r>
              <a:rPr lang="ru-RU" altLang="ru-RU" sz="2000" b="1" u="sng" dirty="0">
                <a:solidFill>
                  <a:srgbClr val="FFFF00"/>
                </a:solidFill>
                <a:cs typeface="Times New Roman" panose="02020603050405020304" pitchFamily="18" charset="0"/>
              </a:rPr>
              <a:t>Фобия</a:t>
            </a:r>
            <a:r>
              <a:rPr lang="ru-RU" alt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 – комплекс эмоционально-поведенческих расстройств, включающих</a:t>
            </a:r>
            <a:r>
              <a:rPr lang="ru-RU" altLang="ru-RU" sz="2000" b="1" dirty="0">
                <a:solidFill>
                  <a:srgbClr val="FFFF00"/>
                </a:solidFill>
              </a:rPr>
              <a:t>:</a:t>
            </a:r>
            <a:r>
              <a:rPr lang="ru-RU" alt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 патологический страх какой-либо жизненной ситуации или объекта окружающего мира</a:t>
            </a:r>
            <a:r>
              <a:rPr lang="ru-RU" altLang="ru-RU" sz="2000" b="1" dirty="0">
                <a:solidFill>
                  <a:srgbClr val="FFFF00"/>
                </a:solidFill>
              </a:rPr>
              <a:t>;</a:t>
            </a:r>
            <a:r>
              <a:rPr lang="ru-RU" alt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endParaRPr lang="ru-RU" altLang="ru-RU" sz="2000" b="1" dirty="0">
              <a:solidFill>
                <a:srgbClr val="FFFF00"/>
              </a:solidFill>
            </a:endParaRPr>
          </a:p>
          <a:p>
            <a:pPr algn="just"/>
            <a:r>
              <a:rPr lang="ru-RU" altLang="ru-RU" sz="2000" b="1" dirty="0">
                <a:solidFill>
                  <a:srgbClr val="FFFF00"/>
                </a:solidFill>
              </a:rPr>
              <a:t>включает: </a:t>
            </a:r>
            <a:r>
              <a:rPr lang="ru-RU" alt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тревогу ожидания</a:t>
            </a:r>
            <a:r>
              <a:rPr lang="ru-RU" altLang="ru-RU" sz="2000" b="1" dirty="0">
                <a:solidFill>
                  <a:srgbClr val="FFFF00"/>
                </a:solidFill>
              </a:rPr>
              <a:t>;</a:t>
            </a:r>
            <a:r>
              <a:rPr lang="ru-RU" alt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 избегающее поведение</a:t>
            </a:r>
            <a:r>
              <a:rPr lang="ru-RU" altLang="ru-RU" sz="20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altLang="ru-RU" sz="2000" b="1" dirty="0">
              <a:solidFill>
                <a:srgbClr val="FFFF00"/>
              </a:solidFill>
            </a:endParaRPr>
          </a:p>
          <a:p>
            <a:pPr algn="just"/>
            <a:r>
              <a:rPr lang="ru-RU" altLang="ru-RU" sz="2000" b="1" u="sng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Тревога </a:t>
            </a:r>
            <a:r>
              <a:rPr lang="ru-RU" altLang="ru-RU" sz="2000" b="1" u="sng" dirty="0">
                <a:solidFill>
                  <a:srgbClr val="FFFF00"/>
                </a:solidFill>
                <a:cs typeface="Times New Roman" panose="02020603050405020304" pitchFamily="18" charset="0"/>
              </a:rPr>
              <a:t>ожидания</a:t>
            </a:r>
            <a:r>
              <a:rPr lang="ru-RU" alt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 – тягостное аффективное напр</a:t>
            </a:r>
            <a:r>
              <a:rPr lang="ru-RU" altLang="ru-RU" sz="2000" b="1" dirty="0">
                <a:solidFill>
                  <a:srgbClr val="FFFF00"/>
                </a:solidFill>
              </a:rPr>
              <a:t>яжение</a:t>
            </a:r>
            <a:r>
              <a:rPr lang="ru-RU" alt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 неопределенного характера, возникающее в предчувствии возможного появления </a:t>
            </a:r>
            <a:r>
              <a:rPr lang="ru-RU" altLang="ru-RU" sz="2000" b="1" dirty="0" err="1">
                <a:solidFill>
                  <a:srgbClr val="FFFF00"/>
                </a:solidFill>
                <a:cs typeface="Times New Roman" panose="02020603050405020304" pitchFamily="18" charset="0"/>
              </a:rPr>
              <a:t>фобического</a:t>
            </a:r>
            <a:r>
              <a:rPr lang="ru-RU" alt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 стимула. Не является тревогой как таковой, т.к. имеет объект, на который направлена. </a:t>
            </a:r>
            <a:endParaRPr lang="ru-RU" altLang="ru-RU" sz="2000" b="1" dirty="0">
              <a:solidFill>
                <a:srgbClr val="FFFF00"/>
              </a:solidFill>
            </a:endParaRPr>
          </a:p>
          <a:p>
            <a:pPr algn="just"/>
            <a:r>
              <a:rPr lang="ru-RU" alt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Признак длительно существующего </a:t>
            </a:r>
            <a:r>
              <a:rPr lang="ru-RU" altLang="ru-RU" sz="2000" b="1" dirty="0" err="1">
                <a:solidFill>
                  <a:srgbClr val="FFFF00"/>
                </a:solidFill>
                <a:cs typeface="Times New Roman" panose="02020603050405020304" pitchFamily="18" charset="0"/>
              </a:rPr>
              <a:t>фобического</a:t>
            </a:r>
            <a:r>
              <a:rPr lang="ru-RU" altLang="ru-RU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 расстройства формирование </a:t>
            </a:r>
            <a:r>
              <a:rPr lang="ru-RU" altLang="ru-RU" sz="2000" b="1" u="sng" dirty="0">
                <a:solidFill>
                  <a:srgbClr val="FFFF00"/>
                </a:solidFill>
                <a:cs typeface="Times New Roman" panose="02020603050405020304" pitchFamily="18" charset="0"/>
              </a:rPr>
              <a:t>избегающего поведения.</a:t>
            </a:r>
            <a:r>
              <a:rPr lang="ru-RU" altLang="ru-RU" sz="2000" u="sng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endParaRPr lang="ru-RU" altLang="ru-RU" sz="2000" u="sng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2127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умерки">
  <a:themeElements>
    <a:clrScheme name="Сумерки 10">
      <a:dk1>
        <a:srgbClr val="000099"/>
      </a:dk1>
      <a:lt1>
        <a:srgbClr val="FFFF99"/>
      </a:lt1>
      <a:dk2>
        <a:srgbClr val="000066"/>
      </a:dk2>
      <a:lt2>
        <a:srgbClr val="FFFF00"/>
      </a:lt2>
      <a:accent1>
        <a:srgbClr val="66CCFF"/>
      </a:accent1>
      <a:accent2>
        <a:srgbClr val="0066FF"/>
      </a:accent2>
      <a:accent3>
        <a:srgbClr val="AAAAB8"/>
      </a:accent3>
      <a:accent4>
        <a:srgbClr val="DADA82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10">
        <a:dk1>
          <a:srgbClr val="000099"/>
        </a:dk1>
        <a:lt1>
          <a:srgbClr val="FFFF99"/>
        </a:lt1>
        <a:dk2>
          <a:srgbClr val="000066"/>
        </a:dk2>
        <a:lt2>
          <a:srgbClr val="FFFF00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82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11">
        <a:dk1>
          <a:srgbClr val="000099"/>
        </a:dk1>
        <a:lt1>
          <a:srgbClr val="FFFF99"/>
        </a:lt1>
        <a:dk2>
          <a:srgbClr val="000066"/>
        </a:dk2>
        <a:lt2>
          <a:srgbClr val="FFFF00"/>
        </a:lt2>
        <a:accent1>
          <a:srgbClr val="800000"/>
        </a:accent1>
        <a:accent2>
          <a:srgbClr val="0066FF"/>
        </a:accent2>
        <a:accent3>
          <a:srgbClr val="AAAAB8"/>
        </a:accent3>
        <a:accent4>
          <a:srgbClr val="DADA82"/>
        </a:accent4>
        <a:accent5>
          <a:srgbClr val="C0AAAA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2149</Words>
  <Application>Microsoft Office PowerPoint</Application>
  <PresentationFormat>Экран (4:3)</PresentationFormat>
  <Paragraphs>239</Paragraphs>
  <Slides>43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9" baseType="lpstr">
      <vt:lpstr>Arial</vt:lpstr>
      <vt:lpstr>Calibri</vt:lpstr>
      <vt:lpstr>Tahoma</vt:lpstr>
      <vt:lpstr>Times New Roman</vt:lpstr>
      <vt:lpstr>Wingdings</vt:lpstr>
      <vt:lpstr>Сумерки</vt:lpstr>
      <vt:lpstr>НЕВРОТИЧЕСКИЕ  РАССТРОЙСТВА</vt:lpstr>
      <vt:lpstr>  Что такое невроз?</vt:lpstr>
      <vt:lpstr>Клинические критерии невротических расстройств  (по В.М. Мясищеву)  </vt:lpstr>
      <vt:lpstr>Презентация PowerPoint</vt:lpstr>
      <vt:lpstr>Значимые факторы неврозогенеза </vt:lpstr>
      <vt:lpstr>Презентация PowerPoint</vt:lpstr>
      <vt:lpstr>Таблица соответствия диагностических заключений</vt:lpstr>
      <vt:lpstr>Классификация тревожно-фобических расстройств по МКБ – 10 </vt:lpstr>
      <vt:lpstr>F40. Тревожно-фобические расстройства </vt:lpstr>
      <vt:lpstr> </vt:lpstr>
      <vt:lpstr>F40.0 Агорафобия – тревожно-фобический синдром, центральным симптомом которого является страх открытых пространств, толпы, крупных универмагов, рынков и других общественных мест, из которых затруднен мгновенный выход.   Причиной страха является спонтанно возникающее вегетативные синдромы и  панические атаки. </vt:lpstr>
      <vt:lpstr>Презентация PowerPoint</vt:lpstr>
      <vt:lpstr> F40.1 Социофобии </vt:lpstr>
      <vt:lpstr>Презентация PowerPoint</vt:lpstr>
      <vt:lpstr>F40.2 Специфические (изолированные) фобии </vt:lpstr>
      <vt:lpstr>Презентация PowerPoint</vt:lpstr>
      <vt:lpstr>Презентация PowerPoint</vt:lpstr>
      <vt:lpstr>F41. Другие тревожные расстройства – расстройства, при которых проявления тревоги являются главными симптомами, а не ограничиваются особой ситуацией. </vt:lpstr>
      <vt:lpstr>F41.0 Паническое расстройство (эпизодическая пароксизмальная тревога). </vt:lpstr>
      <vt:lpstr>Презентация PowerPoint</vt:lpstr>
      <vt:lpstr>Презентация PowerPoint</vt:lpstr>
      <vt:lpstr>F41.1 Генерализованное тревожное расстройство. </vt:lpstr>
      <vt:lpstr>Презентация PowerPoint</vt:lpstr>
      <vt:lpstr>Презентация PowerPoint</vt:lpstr>
      <vt:lpstr>F42 Обессивно-компульсивное расстройство </vt:lpstr>
      <vt:lpstr>Классификация обсессивно-компульсивных расстройств по  МКБ – 10 </vt:lpstr>
      <vt:lpstr>Презентация PowerPoint</vt:lpstr>
      <vt:lpstr>Презентация PowerPoint</vt:lpstr>
      <vt:lpstr>Презентация PowerPoint</vt:lpstr>
      <vt:lpstr>F44. Диссоциативные (конверсионные) расстройства раньше рассматривались как истерический невроз. </vt:lpstr>
      <vt:lpstr>Презентация PowerPoint</vt:lpstr>
      <vt:lpstr>F45.0 Соматизированное расстройство </vt:lpstr>
      <vt:lpstr>Презентация PowerPoint</vt:lpstr>
      <vt:lpstr>F 45.2 Ипохондрическое расстройство. </vt:lpstr>
      <vt:lpstr>Презентация PowerPoint</vt:lpstr>
      <vt:lpstr>Презентация PowerPoint</vt:lpstr>
      <vt:lpstr>Презентация PowerPoint</vt:lpstr>
      <vt:lpstr>Презентация PowerPoint</vt:lpstr>
      <vt:lpstr>НЕВРАСТЕНИЯ  </vt:lpstr>
      <vt:lpstr>ОСНОВНЫЕ ПРИЧИНЫ РАЗВИТИЯ НЕВРАСТЕНИИ</vt:lpstr>
      <vt:lpstr>Основные соматовегетативные клинические проявления неврастении</vt:lpstr>
      <vt:lpstr>Основные психические клинические проявления неврастении</vt:lpstr>
      <vt:lpstr>Спасибо за внимание 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Дизайнерские наркотики.</dc:title>
  <dc:creator>Глеб</dc:creator>
  <cp:lastModifiedBy>Глеб</cp:lastModifiedBy>
  <cp:revision>19</cp:revision>
  <dcterms:created xsi:type="dcterms:W3CDTF">2017-06-04T20:33:53Z</dcterms:created>
  <dcterms:modified xsi:type="dcterms:W3CDTF">2018-09-28T07:50:01Z</dcterms:modified>
</cp:coreProperties>
</file>