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256" r:id="rId2"/>
    <p:sldId id="385" r:id="rId3"/>
    <p:sldId id="386" r:id="rId4"/>
    <p:sldId id="388" r:id="rId5"/>
    <p:sldId id="350" r:id="rId6"/>
    <p:sldId id="358" r:id="rId7"/>
    <p:sldId id="351" r:id="rId8"/>
    <p:sldId id="396" r:id="rId9"/>
    <p:sldId id="384" r:id="rId10"/>
    <p:sldId id="352" r:id="rId11"/>
    <p:sldId id="353" r:id="rId12"/>
    <p:sldId id="359" r:id="rId13"/>
    <p:sldId id="401" r:id="rId14"/>
    <p:sldId id="360" r:id="rId15"/>
    <p:sldId id="354" r:id="rId16"/>
    <p:sldId id="405" r:id="rId17"/>
    <p:sldId id="410" r:id="rId18"/>
    <p:sldId id="370" r:id="rId19"/>
    <p:sldId id="402" r:id="rId20"/>
    <p:sldId id="371" r:id="rId21"/>
    <p:sldId id="372" r:id="rId22"/>
    <p:sldId id="355" r:id="rId23"/>
    <p:sldId id="357" r:id="rId24"/>
    <p:sldId id="373" r:id="rId25"/>
    <p:sldId id="374" r:id="rId26"/>
    <p:sldId id="397" r:id="rId27"/>
    <p:sldId id="375" r:id="rId28"/>
    <p:sldId id="403" r:id="rId29"/>
    <p:sldId id="412" r:id="rId30"/>
    <p:sldId id="376" r:id="rId31"/>
    <p:sldId id="381" r:id="rId32"/>
    <p:sldId id="377" r:id="rId33"/>
    <p:sldId id="378" r:id="rId34"/>
    <p:sldId id="411" r:id="rId35"/>
    <p:sldId id="391" r:id="rId36"/>
    <p:sldId id="404" r:id="rId37"/>
    <p:sldId id="379" r:id="rId38"/>
    <p:sldId id="380" r:id="rId39"/>
    <p:sldId id="276" r:id="rId40"/>
    <p:sldId id="340" r:id="rId41"/>
    <p:sldId id="392" r:id="rId42"/>
    <p:sldId id="407" r:id="rId43"/>
    <p:sldId id="347" r:id="rId44"/>
    <p:sldId id="345" r:id="rId45"/>
    <p:sldId id="278" r:id="rId46"/>
    <p:sldId id="393" r:id="rId47"/>
    <p:sldId id="279" r:id="rId48"/>
    <p:sldId id="346" r:id="rId49"/>
    <p:sldId id="280" r:id="rId50"/>
    <p:sldId id="408" r:id="rId51"/>
    <p:sldId id="281" r:id="rId52"/>
    <p:sldId id="395" r:id="rId53"/>
    <p:sldId id="282" r:id="rId54"/>
    <p:sldId id="283" r:id="rId55"/>
    <p:sldId id="349" r:id="rId56"/>
    <p:sldId id="348" r:id="rId57"/>
    <p:sldId id="322" r:id="rId58"/>
    <p:sldId id="342" r:id="rId59"/>
    <p:sldId id="398" r:id="rId60"/>
    <p:sldId id="323" r:id="rId61"/>
    <p:sldId id="368" r:id="rId62"/>
    <p:sldId id="324" r:id="rId63"/>
    <p:sldId id="367" r:id="rId64"/>
    <p:sldId id="325" r:id="rId65"/>
    <p:sldId id="327" r:id="rId66"/>
    <p:sldId id="383" r:id="rId67"/>
    <p:sldId id="328" r:id="rId68"/>
    <p:sldId id="329" r:id="rId69"/>
    <p:sldId id="330" r:id="rId70"/>
    <p:sldId id="331" r:id="rId71"/>
    <p:sldId id="406" r:id="rId72"/>
    <p:sldId id="332" r:id="rId73"/>
    <p:sldId id="333" r:id="rId74"/>
    <p:sldId id="335" r:id="rId75"/>
    <p:sldId id="334" r:id="rId76"/>
    <p:sldId id="399" r:id="rId77"/>
    <p:sldId id="382" r:id="rId78"/>
    <p:sldId id="409" r:id="rId79"/>
    <p:sldId id="389" r:id="rId80"/>
    <p:sldId id="390" r:id="rId81"/>
    <p:sldId id="400" r:id="rId82"/>
    <p:sldId id="336" r:id="rId8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0033"/>
    <a:srgbClr val="FF3300"/>
    <a:srgbClr val="FF9900"/>
    <a:srgbClr val="FF0000"/>
    <a:srgbClr val="CC00FF"/>
    <a:srgbClr val="CC66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6" autoAdjust="0"/>
    <p:restoredTop sz="94660"/>
  </p:normalViewPr>
  <p:slideViewPr>
    <p:cSldViewPr>
      <p:cViewPr varScale="1">
        <p:scale>
          <a:sx n="67" d="100"/>
          <a:sy n="67" d="100"/>
        </p:scale>
        <p:origin x="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EA24F-AF93-45AE-82C0-D63990C9D7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11631F5-A0F2-429D-B83F-70553450EF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rPr>
            <a:t>В течении истинной акантолитической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rPr>
            <a:t>пузырчатки выделяют 4 стадии:</a:t>
          </a:r>
          <a:endParaRPr kumimoji="0" lang="ru-RU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/>
              </a:outerShdw>
            </a:effectLst>
            <a:latin typeface="Arial" panose="020B0604020202020204" pitchFamily="34" charset="0"/>
          </a:endParaRPr>
        </a:p>
      </dgm:t>
    </dgm:pt>
    <dgm:pt modelId="{4C55D4F3-0C46-448B-B350-7591C2638019}" type="parTrans" cxnId="{FB97D759-0622-483B-92D2-5BD4D8F4F3FE}">
      <dgm:prSet/>
      <dgm:spPr/>
    </dgm:pt>
    <dgm:pt modelId="{377FFD64-40AC-43B1-89A0-7214462E479C}" type="sibTrans" cxnId="{FB97D759-0622-483B-92D2-5BD4D8F4F3FE}">
      <dgm:prSet/>
      <dgm:spPr/>
    </dgm:pt>
    <dgm:pt modelId="{3294C5EA-29BD-4035-BB0B-47AA01FBB4E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начальную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6AAF040-4D23-4C47-9BF9-16342BF03974}" type="parTrans" cxnId="{3287635C-D25A-4AD2-A3B5-B2371AC2E582}">
      <dgm:prSet/>
      <dgm:spPr/>
    </dgm:pt>
    <dgm:pt modelId="{523D884A-61F9-4FD5-8745-0BBC880C11E9}" type="sibTrans" cxnId="{3287635C-D25A-4AD2-A3B5-B2371AC2E582}">
      <dgm:prSet/>
      <dgm:spPr/>
    </dgm:pt>
    <dgm:pt modelId="{65DE60CA-09F8-43E0-8B61-F302B6EFB5A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генерализации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ED5BE10-3BD9-4740-968A-215FFE83E192}" type="parTrans" cxnId="{3E3555A5-9B61-48E2-BE50-170E2A00106A}">
      <dgm:prSet/>
      <dgm:spPr/>
    </dgm:pt>
    <dgm:pt modelId="{8BD6CCA3-2BE8-4A05-B056-41FBA93CF067}" type="sibTrans" cxnId="{3E3555A5-9B61-48E2-BE50-170E2A00106A}">
      <dgm:prSet/>
      <dgm:spPr/>
    </dgm:pt>
    <dgm:pt modelId="{EB8B3CD8-BB40-4628-8ECF-9E329FE3C3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рецидива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628056F-72EF-42F9-A5CA-C243AFA31F8C}" type="parTrans" cxnId="{B21B885F-207D-4B2D-B095-8019EE11DC49}">
      <dgm:prSet/>
      <dgm:spPr/>
    </dgm:pt>
    <dgm:pt modelId="{24771EE9-2133-4865-A359-FD4C5FD24D82}" type="sibTrans" cxnId="{B21B885F-207D-4B2D-B095-8019EE11DC49}">
      <dgm:prSet/>
      <dgm:spPr/>
    </dgm:pt>
    <dgm:pt modelId="{80AF4A8D-338A-45F4-B146-6B8145E3D24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ремиссии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F88D5B8-117B-4B82-96B1-5CD7DFA1C823}" type="parTrans" cxnId="{92A4B689-D768-4F20-B35E-F6B8C5DCA4C0}">
      <dgm:prSet/>
      <dgm:spPr/>
    </dgm:pt>
    <dgm:pt modelId="{9FD2980A-AA7F-4A19-B19E-F68EC826555F}" type="sibTrans" cxnId="{92A4B689-D768-4F20-B35E-F6B8C5DCA4C0}">
      <dgm:prSet/>
      <dgm:spPr/>
    </dgm:pt>
    <dgm:pt modelId="{DAB6BB14-128D-4715-8DD0-6D29047C1748}" type="pres">
      <dgm:prSet presAssocID="{E41EA24F-AF93-45AE-82C0-D63990C9D7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5A9E46-3223-419F-86CC-C36686A6ADE5}" type="pres">
      <dgm:prSet presAssocID="{311631F5-A0F2-429D-B83F-70553450EF0C}" presName="hierRoot1" presStyleCnt="0">
        <dgm:presLayoutVars>
          <dgm:hierBranch val="r"/>
        </dgm:presLayoutVars>
      </dgm:prSet>
      <dgm:spPr/>
    </dgm:pt>
    <dgm:pt modelId="{572897F0-D73F-40B1-88A5-07FDDEE5778D}" type="pres">
      <dgm:prSet presAssocID="{311631F5-A0F2-429D-B83F-70553450EF0C}" presName="rootComposite1" presStyleCnt="0"/>
      <dgm:spPr/>
    </dgm:pt>
    <dgm:pt modelId="{4926B571-7823-4F20-ADAE-4F3E91A34241}" type="pres">
      <dgm:prSet presAssocID="{311631F5-A0F2-429D-B83F-70553450EF0C}" presName="rootText1" presStyleLbl="node0" presStyleIdx="0" presStyleCnt="1">
        <dgm:presLayoutVars>
          <dgm:chPref val="3"/>
        </dgm:presLayoutVars>
      </dgm:prSet>
      <dgm:spPr/>
    </dgm:pt>
    <dgm:pt modelId="{BDF53B82-0690-4C36-BB82-C4E8C2BFD64C}" type="pres">
      <dgm:prSet presAssocID="{311631F5-A0F2-429D-B83F-70553450EF0C}" presName="rootConnector1" presStyleLbl="node1" presStyleIdx="0" presStyleCnt="0"/>
      <dgm:spPr/>
    </dgm:pt>
    <dgm:pt modelId="{3932347E-00A9-43FB-9C3B-78E9CCD30AD4}" type="pres">
      <dgm:prSet presAssocID="{311631F5-A0F2-429D-B83F-70553450EF0C}" presName="hierChild2" presStyleCnt="0"/>
      <dgm:spPr/>
    </dgm:pt>
    <dgm:pt modelId="{C8C2E843-065C-474D-AFE4-3AE4F504086C}" type="pres">
      <dgm:prSet presAssocID="{06AAF040-4D23-4C47-9BF9-16342BF03974}" presName="Name50" presStyleLbl="parChTrans1D2" presStyleIdx="0" presStyleCnt="4"/>
      <dgm:spPr/>
    </dgm:pt>
    <dgm:pt modelId="{C647AE82-CDEF-4AB5-BC91-9DD76DA3EAA0}" type="pres">
      <dgm:prSet presAssocID="{3294C5EA-29BD-4035-BB0B-47AA01FBB4E8}" presName="hierRoot2" presStyleCnt="0">
        <dgm:presLayoutVars>
          <dgm:hierBranch/>
        </dgm:presLayoutVars>
      </dgm:prSet>
      <dgm:spPr/>
    </dgm:pt>
    <dgm:pt modelId="{52D810D2-BC45-4674-B83A-E8B119FE564D}" type="pres">
      <dgm:prSet presAssocID="{3294C5EA-29BD-4035-BB0B-47AA01FBB4E8}" presName="rootComposite" presStyleCnt="0"/>
      <dgm:spPr/>
    </dgm:pt>
    <dgm:pt modelId="{BC60EAFC-6024-4C33-9CD0-722D7A9B2372}" type="pres">
      <dgm:prSet presAssocID="{3294C5EA-29BD-4035-BB0B-47AA01FBB4E8}" presName="rootText" presStyleLbl="node2" presStyleIdx="0" presStyleCnt="4">
        <dgm:presLayoutVars>
          <dgm:chPref val="3"/>
        </dgm:presLayoutVars>
      </dgm:prSet>
      <dgm:spPr/>
    </dgm:pt>
    <dgm:pt modelId="{D79310D1-E63E-4ACF-B802-8914908431CA}" type="pres">
      <dgm:prSet presAssocID="{3294C5EA-29BD-4035-BB0B-47AA01FBB4E8}" presName="rootConnector" presStyleLbl="node2" presStyleIdx="0" presStyleCnt="4"/>
      <dgm:spPr/>
    </dgm:pt>
    <dgm:pt modelId="{F2883F4C-C231-4BBC-B41F-474B32C6D94F}" type="pres">
      <dgm:prSet presAssocID="{3294C5EA-29BD-4035-BB0B-47AA01FBB4E8}" presName="hierChild4" presStyleCnt="0"/>
      <dgm:spPr/>
    </dgm:pt>
    <dgm:pt modelId="{E14B6AFD-714B-4CEA-8848-EA4243BCBFBD}" type="pres">
      <dgm:prSet presAssocID="{3294C5EA-29BD-4035-BB0B-47AA01FBB4E8}" presName="hierChild5" presStyleCnt="0"/>
      <dgm:spPr/>
    </dgm:pt>
    <dgm:pt modelId="{DE08C24F-29D5-4CBD-AC60-C9AE191DA739}" type="pres">
      <dgm:prSet presAssocID="{AED5BE10-3BD9-4740-968A-215FFE83E192}" presName="Name50" presStyleLbl="parChTrans1D2" presStyleIdx="1" presStyleCnt="4"/>
      <dgm:spPr/>
    </dgm:pt>
    <dgm:pt modelId="{7BD927BF-C949-484C-84CA-8ACB45DDBE2F}" type="pres">
      <dgm:prSet presAssocID="{65DE60CA-09F8-43E0-8B61-F302B6EFB5A1}" presName="hierRoot2" presStyleCnt="0">
        <dgm:presLayoutVars>
          <dgm:hierBranch/>
        </dgm:presLayoutVars>
      </dgm:prSet>
      <dgm:spPr/>
    </dgm:pt>
    <dgm:pt modelId="{B7B8F5FB-61C3-4884-8DB1-8D0782E828A9}" type="pres">
      <dgm:prSet presAssocID="{65DE60CA-09F8-43E0-8B61-F302B6EFB5A1}" presName="rootComposite" presStyleCnt="0"/>
      <dgm:spPr/>
    </dgm:pt>
    <dgm:pt modelId="{3A65B1C9-4C13-4B1B-80D8-4BBA4134B6A4}" type="pres">
      <dgm:prSet presAssocID="{65DE60CA-09F8-43E0-8B61-F302B6EFB5A1}" presName="rootText" presStyleLbl="node2" presStyleIdx="1" presStyleCnt="4">
        <dgm:presLayoutVars>
          <dgm:chPref val="3"/>
        </dgm:presLayoutVars>
      </dgm:prSet>
      <dgm:spPr/>
    </dgm:pt>
    <dgm:pt modelId="{14CED2B2-DE91-4BBA-ABC5-695C787CEA57}" type="pres">
      <dgm:prSet presAssocID="{65DE60CA-09F8-43E0-8B61-F302B6EFB5A1}" presName="rootConnector" presStyleLbl="node2" presStyleIdx="1" presStyleCnt="4"/>
      <dgm:spPr/>
    </dgm:pt>
    <dgm:pt modelId="{DED5C9B4-A0A4-4B19-99D9-DDD15C034894}" type="pres">
      <dgm:prSet presAssocID="{65DE60CA-09F8-43E0-8B61-F302B6EFB5A1}" presName="hierChild4" presStyleCnt="0"/>
      <dgm:spPr/>
    </dgm:pt>
    <dgm:pt modelId="{4C294327-171F-482D-9D9B-EA796FB7DEB3}" type="pres">
      <dgm:prSet presAssocID="{65DE60CA-09F8-43E0-8B61-F302B6EFB5A1}" presName="hierChild5" presStyleCnt="0"/>
      <dgm:spPr/>
    </dgm:pt>
    <dgm:pt modelId="{B9538A1B-FA99-492D-9C88-89A685A9BC68}" type="pres">
      <dgm:prSet presAssocID="{C628056F-72EF-42F9-A5CA-C243AFA31F8C}" presName="Name50" presStyleLbl="parChTrans1D2" presStyleIdx="2" presStyleCnt="4"/>
      <dgm:spPr/>
    </dgm:pt>
    <dgm:pt modelId="{607D3F2E-1592-4E41-A094-C7C5A7432ACC}" type="pres">
      <dgm:prSet presAssocID="{EB8B3CD8-BB40-4628-8ECF-9E329FE3C31A}" presName="hierRoot2" presStyleCnt="0">
        <dgm:presLayoutVars>
          <dgm:hierBranch/>
        </dgm:presLayoutVars>
      </dgm:prSet>
      <dgm:spPr/>
    </dgm:pt>
    <dgm:pt modelId="{E56CB088-6CEF-4E87-939F-7FC2CB60AAB0}" type="pres">
      <dgm:prSet presAssocID="{EB8B3CD8-BB40-4628-8ECF-9E329FE3C31A}" presName="rootComposite" presStyleCnt="0"/>
      <dgm:spPr/>
    </dgm:pt>
    <dgm:pt modelId="{D358DDB2-A5D9-4268-8BB6-0C9C98EE10EF}" type="pres">
      <dgm:prSet presAssocID="{EB8B3CD8-BB40-4628-8ECF-9E329FE3C31A}" presName="rootText" presStyleLbl="node2" presStyleIdx="2" presStyleCnt="4">
        <dgm:presLayoutVars>
          <dgm:chPref val="3"/>
        </dgm:presLayoutVars>
      </dgm:prSet>
      <dgm:spPr/>
    </dgm:pt>
    <dgm:pt modelId="{1E509DAB-9EE9-4437-90DB-0240F9D439B9}" type="pres">
      <dgm:prSet presAssocID="{EB8B3CD8-BB40-4628-8ECF-9E329FE3C31A}" presName="rootConnector" presStyleLbl="node2" presStyleIdx="2" presStyleCnt="4"/>
      <dgm:spPr/>
    </dgm:pt>
    <dgm:pt modelId="{94C324D2-CC11-4D29-A8E4-6BA7B587DB8E}" type="pres">
      <dgm:prSet presAssocID="{EB8B3CD8-BB40-4628-8ECF-9E329FE3C31A}" presName="hierChild4" presStyleCnt="0"/>
      <dgm:spPr/>
    </dgm:pt>
    <dgm:pt modelId="{81531FB3-3790-4F3A-9F66-C78B67886382}" type="pres">
      <dgm:prSet presAssocID="{EB8B3CD8-BB40-4628-8ECF-9E329FE3C31A}" presName="hierChild5" presStyleCnt="0"/>
      <dgm:spPr/>
    </dgm:pt>
    <dgm:pt modelId="{49B93C49-A31C-40F5-81A9-6EC28FB6A425}" type="pres">
      <dgm:prSet presAssocID="{2F88D5B8-117B-4B82-96B1-5CD7DFA1C823}" presName="Name50" presStyleLbl="parChTrans1D2" presStyleIdx="3" presStyleCnt="4"/>
      <dgm:spPr/>
    </dgm:pt>
    <dgm:pt modelId="{B66A30E6-CF7E-48B1-9AEB-E0CC876003A1}" type="pres">
      <dgm:prSet presAssocID="{80AF4A8D-338A-45F4-B146-6B8145E3D24B}" presName="hierRoot2" presStyleCnt="0">
        <dgm:presLayoutVars>
          <dgm:hierBranch/>
        </dgm:presLayoutVars>
      </dgm:prSet>
      <dgm:spPr/>
    </dgm:pt>
    <dgm:pt modelId="{6B392692-D60C-4A78-88D0-D481363B8970}" type="pres">
      <dgm:prSet presAssocID="{80AF4A8D-338A-45F4-B146-6B8145E3D24B}" presName="rootComposite" presStyleCnt="0"/>
      <dgm:spPr/>
    </dgm:pt>
    <dgm:pt modelId="{8A079202-0D84-439F-87B5-01B7E92C1ED5}" type="pres">
      <dgm:prSet presAssocID="{80AF4A8D-338A-45F4-B146-6B8145E3D24B}" presName="rootText" presStyleLbl="node2" presStyleIdx="3" presStyleCnt="4">
        <dgm:presLayoutVars>
          <dgm:chPref val="3"/>
        </dgm:presLayoutVars>
      </dgm:prSet>
      <dgm:spPr/>
    </dgm:pt>
    <dgm:pt modelId="{7F541812-3224-467E-B678-CBFA543529CB}" type="pres">
      <dgm:prSet presAssocID="{80AF4A8D-338A-45F4-B146-6B8145E3D24B}" presName="rootConnector" presStyleLbl="node2" presStyleIdx="3" presStyleCnt="4"/>
      <dgm:spPr/>
    </dgm:pt>
    <dgm:pt modelId="{892D81CF-E69B-4257-95AB-CC54815EBC96}" type="pres">
      <dgm:prSet presAssocID="{80AF4A8D-338A-45F4-B146-6B8145E3D24B}" presName="hierChild4" presStyleCnt="0"/>
      <dgm:spPr/>
    </dgm:pt>
    <dgm:pt modelId="{1CF97B0E-7462-483A-9AFA-2B8595475D0B}" type="pres">
      <dgm:prSet presAssocID="{80AF4A8D-338A-45F4-B146-6B8145E3D24B}" presName="hierChild5" presStyleCnt="0"/>
      <dgm:spPr/>
    </dgm:pt>
    <dgm:pt modelId="{CA6DF4A0-C5B8-4164-986A-338FD62208E4}" type="pres">
      <dgm:prSet presAssocID="{311631F5-A0F2-429D-B83F-70553450EF0C}" presName="hierChild3" presStyleCnt="0"/>
      <dgm:spPr/>
    </dgm:pt>
  </dgm:ptLst>
  <dgm:cxnLst>
    <dgm:cxn modelId="{7CFBC10F-7E23-4F06-A5C8-255A99899FED}" type="presOf" srcId="{06AAF040-4D23-4C47-9BF9-16342BF03974}" destId="{C8C2E843-065C-474D-AFE4-3AE4F504086C}" srcOrd="0" destOrd="0" presId="urn:microsoft.com/office/officeart/2005/8/layout/orgChart1"/>
    <dgm:cxn modelId="{81A5B73C-687B-414B-929C-51E81CBDCFFF}" type="presOf" srcId="{EB8B3CD8-BB40-4628-8ECF-9E329FE3C31A}" destId="{D358DDB2-A5D9-4268-8BB6-0C9C98EE10EF}" srcOrd="0" destOrd="0" presId="urn:microsoft.com/office/officeart/2005/8/layout/orgChart1"/>
    <dgm:cxn modelId="{E4ED3AC3-BC0F-4D37-B2A3-C38D3CA7D8EA}" type="presOf" srcId="{80AF4A8D-338A-45F4-B146-6B8145E3D24B}" destId="{8A079202-0D84-439F-87B5-01B7E92C1ED5}" srcOrd="0" destOrd="0" presId="urn:microsoft.com/office/officeart/2005/8/layout/orgChart1"/>
    <dgm:cxn modelId="{B21B885F-207D-4B2D-B095-8019EE11DC49}" srcId="{311631F5-A0F2-429D-B83F-70553450EF0C}" destId="{EB8B3CD8-BB40-4628-8ECF-9E329FE3C31A}" srcOrd="2" destOrd="0" parTransId="{C628056F-72EF-42F9-A5CA-C243AFA31F8C}" sibTransId="{24771EE9-2133-4865-A359-FD4C5FD24D82}"/>
    <dgm:cxn modelId="{B7953258-79AA-4CA6-B265-C40A60B9403A}" type="presOf" srcId="{311631F5-A0F2-429D-B83F-70553450EF0C}" destId="{BDF53B82-0690-4C36-BB82-C4E8C2BFD64C}" srcOrd="1" destOrd="0" presId="urn:microsoft.com/office/officeart/2005/8/layout/orgChart1"/>
    <dgm:cxn modelId="{6BEAB70D-417B-4213-AF01-E6C2131D9613}" type="presOf" srcId="{3294C5EA-29BD-4035-BB0B-47AA01FBB4E8}" destId="{BC60EAFC-6024-4C33-9CD0-722D7A9B2372}" srcOrd="0" destOrd="0" presId="urn:microsoft.com/office/officeart/2005/8/layout/orgChart1"/>
    <dgm:cxn modelId="{185EBCCE-7426-4CFD-8917-90A10DCC7165}" type="presOf" srcId="{311631F5-A0F2-429D-B83F-70553450EF0C}" destId="{4926B571-7823-4F20-ADAE-4F3E91A34241}" srcOrd="0" destOrd="0" presId="urn:microsoft.com/office/officeart/2005/8/layout/orgChart1"/>
    <dgm:cxn modelId="{92A4B689-D768-4F20-B35E-F6B8C5DCA4C0}" srcId="{311631F5-A0F2-429D-B83F-70553450EF0C}" destId="{80AF4A8D-338A-45F4-B146-6B8145E3D24B}" srcOrd="3" destOrd="0" parTransId="{2F88D5B8-117B-4B82-96B1-5CD7DFA1C823}" sibTransId="{9FD2980A-AA7F-4A19-B19E-F68EC826555F}"/>
    <dgm:cxn modelId="{98226E58-E092-4741-B7F8-580B97B2ABBA}" type="presOf" srcId="{AED5BE10-3BD9-4740-968A-215FFE83E192}" destId="{DE08C24F-29D5-4CBD-AC60-C9AE191DA739}" srcOrd="0" destOrd="0" presId="urn:microsoft.com/office/officeart/2005/8/layout/orgChart1"/>
    <dgm:cxn modelId="{A0871C97-A9E5-40C0-8E95-23ED3B81FDDB}" type="presOf" srcId="{3294C5EA-29BD-4035-BB0B-47AA01FBB4E8}" destId="{D79310D1-E63E-4ACF-B802-8914908431CA}" srcOrd="1" destOrd="0" presId="urn:microsoft.com/office/officeart/2005/8/layout/orgChart1"/>
    <dgm:cxn modelId="{8FBABB2B-26EE-4B7B-B322-4F22090EE476}" type="presOf" srcId="{65DE60CA-09F8-43E0-8B61-F302B6EFB5A1}" destId="{14CED2B2-DE91-4BBA-ABC5-695C787CEA57}" srcOrd="1" destOrd="0" presId="urn:microsoft.com/office/officeart/2005/8/layout/orgChart1"/>
    <dgm:cxn modelId="{F171870A-5703-44B4-8770-1BF8C60DBD76}" type="presOf" srcId="{2F88D5B8-117B-4B82-96B1-5CD7DFA1C823}" destId="{49B93C49-A31C-40F5-81A9-6EC28FB6A425}" srcOrd="0" destOrd="0" presId="urn:microsoft.com/office/officeart/2005/8/layout/orgChart1"/>
    <dgm:cxn modelId="{EA18160D-4408-44C4-B30A-C123298A7D8C}" type="presOf" srcId="{E41EA24F-AF93-45AE-82C0-D63990C9D7BF}" destId="{DAB6BB14-128D-4715-8DD0-6D29047C1748}" srcOrd="0" destOrd="0" presId="urn:microsoft.com/office/officeart/2005/8/layout/orgChart1"/>
    <dgm:cxn modelId="{6728A27B-8A97-4D20-BB51-EC97317934B6}" type="presOf" srcId="{80AF4A8D-338A-45F4-B146-6B8145E3D24B}" destId="{7F541812-3224-467E-B678-CBFA543529CB}" srcOrd="1" destOrd="0" presId="urn:microsoft.com/office/officeart/2005/8/layout/orgChart1"/>
    <dgm:cxn modelId="{3E3555A5-9B61-48E2-BE50-170E2A00106A}" srcId="{311631F5-A0F2-429D-B83F-70553450EF0C}" destId="{65DE60CA-09F8-43E0-8B61-F302B6EFB5A1}" srcOrd="1" destOrd="0" parTransId="{AED5BE10-3BD9-4740-968A-215FFE83E192}" sibTransId="{8BD6CCA3-2BE8-4A05-B056-41FBA93CF067}"/>
    <dgm:cxn modelId="{0E4CF722-29C6-4B43-A1C9-2020EBCF86BD}" type="presOf" srcId="{EB8B3CD8-BB40-4628-8ECF-9E329FE3C31A}" destId="{1E509DAB-9EE9-4437-90DB-0240F9D439B9}" srcOrd="1" destOrd="0" presId="urn:microsoft.com/office/officeart/2005/8/layout/orgChart1"/>
    <dgm:cxn modelId="{C6E305F1-E09F-4320-BAEA-34E7AA26C75E}" type="presOf" srcId="{65DE60CA-09F8-43E0-8B61-F302B6EFB5A1}" destId="{3A65B1C9-4C13-4B1B-80D8-4BBA4134B6A4}" srcOrd="0" destOrd="0" presId="urn:microsoft.com/office/officeart/2005/8/layout/orgChart1"/>
    <dgm:cxn modelId="{3287635C-D25A-4AD2-A3B5-B2371AC2E582}" srcId="{311631F5-A0F2-429D-B83F-70553450EF0C}" destId="{3294C5EA-29BD-4035-BB0B-47AA01FBB4E8}" srcOrd="0" destOrd="0" parTransId="{06AAF040-4D23-4C47-9BF9-16342BF03974}" sibTransId="{523D884A-61F9-4FD5-8745-0BBC880C11E9}"/>
    <dgm:cxn modelId="{FB97D759-0622-483B-92D2-5BD4D8F4F3FE}" srcId="{E41EA24F-AF93-45AE-82C0-D63990C9D7BF}" destId="{311631F5-A0F2-429D-B83F-70553450EF0C}" srcOrd="0" destOrd="0" parTransId="{4C55D4F3-0C46-448B-B350-7591C2638019}" sibTransId="{377FFD64-40AC-43B1-89A0-7214462E479C}"/>
    <dgm:cxn modelId="{82AD78C6-BAF8-4BFA-8212-859CB1762992}" type="presOf" srcId="{C628056F-72EF-42F9-A5CA-C243AFA31F8C}" destId="{B9538A1B-FA99-492D-9C88-89A685A9BC68}" srcOrd="0" destOrd="0" presId="urn:microsoft.com/office/officeart/2005/8/layout/orgChart1"/>
    <dgm:cxn modelId="{6C6F9E85-35F6-4542-B427-A9279A2987DA}" type="presParOf" srcId="{DAB6BB14-128D-4715-8DD0-6D29047C1748}" destId="{095A9E46-3223-419F-86CC-C36686A6ADE5}" srcOrd="0" destOrd="0" presId="urn:microsoft.com/office/officeart/2005/8/layout/orgChart1"/>
    <dgm:cxn modelId="{60FDAB57-58DA-4C57-A011-B3CD388D66E1}" type="presParOf" srcId="{095A9E46-3223-419F-86CC-C36686A6ADE5}" destId="{572897F0-D73F-40B1-88A5-07FDDEE5778D}" srcOrd="0" destOrd="0" presId="urn:microsoft.com/office/officeart/2005/8/layout/orgChart1"/>
    <dgm:cxn modelId="{F332A227-8AF9-4E30-8EA0-B69BC7E8306A}" type="presParOf" srcId="{572897F0-D73F-40B1-88A5-07FDDEE5778D}" destId="{4926B571-7823-4F20-ADAE-4F3E91A34241}" srcOrd="0" destOrd="0" presId="urn:microsoft.com/office/officeart/2005/8/layout/orgChart1"/>
    <dgm:cxn modelId="{FE49910B-9679-43BF-833E-FB9199B86A73}" type="presParOf" srcId="{572897F0-D73F-40B1-88A5-07FDDEE5778D}" destId="{BDF53B82-0690-4C36-BB82-C4E8C2BFD64C}" srcOrd="1" destOrd="0" presId="urn:microsoft.com/office/officeart/2005/8/layout/orgChart1"/>
    <dgm:cxn modelId="{5394C79F-D089-4417-AD38-0689755F8AD5}" type="presParOf" srcId="{095A9E46-3223-419F-86CC-C36686A6ADE5}" destId="{3932347E-00A9-43FB-9C3B-78E9CCD30AD4}" srcOrd="1" destOrd="0" presId="urn:microsoft.com/office/officeart/2005/8/layout/orgChart1"/>
    <dgm:cxn modelId="{470183CD-CD56-4553-9A81-E5D83D0BE37D}" type="presParOf" srcId="{3932347E-00A9-43FB-9C3B-78E9CCD30AD4}" destId="{C8C2E843-065C-474D-AFE4-3AE4F504086C}" srcOrd="0" destOrd="0" presId="urn:microsoft.com/office/officeart/2005/8/layout/orgChart1"/>
    <dgm:cxn modelId="{8EB42923-1210-4EAE-A080-9125797EA1E9}" type="presParOf" srcId="{3932347E-00A9-43FB-9C3B-78E9CCD30AD4}" destId="{C647AE82-CDEF-4AB5-BC91-9DD76DA3EAA0}" srcOrd="1" destOrd="0" presId="urn:microsoft.com/office/officeart/2005/8/layout/orgChart1"/>
    <dgm:cxn modelId="{D6D77EFC-3059-4551-B754-4897BD07E36E}" type="presParOf" srcId="{C647AE82-CDEF-4AB5-BC91-9DD76DA3EAA0}" destId="{52D810D2-BC45-4674-B83A-E8B119FE564D}" srcOrd="0" destOrd="0" presId="urn:microsoft.com/office/officeart/2005/8/layout/orgChart1"/>
    <dgm:cxn modelId="{D4AF54AF-A5DD-4902-9923-B5B5BAF78646}" type="presParOf" srcId="{52D810D2-BC45-4674-B83A-E8B119FE564D}" destId="{BC60EAFC-6024-4C33-9CD0-722D7A9B2372}" srcOrd="0" destOrd="0" presId="urn:microsoft.com/office/officeart/2005/8/layout/orgChart1"/>
    <dgm:cxn modelId="{028CCB03-DCB8-4790-98F3-57917609787E}" type="presParOf" srcId="{52D810D2-BC45-4674-B83A-E8B119FE564D}" destId="{D79310D1-E63E-4ACF-B802-8914908431CA}" srcOrd="1" destOrd="0" presId="urn:microsoft.com/office/officeart/2005/8/layout/orgChart1"/>
    <dgm:cxn modelId="{C8F7910B-AB18-4218-A99E-ACFDA031593B}" type="presParOf" srcId="{C647AE82-CDEF-4AB5-BC91-9DD76DA3EAA0}" destId="{F2883F4C-C231-4BBC-B41F-474B32C6D94F}" srcOrd="1" destOrd="0" presId="urn:microsoft.com/office/officeart/2005/8/layout/orgChart1"/>
    <dgm:cxn modelId="{EE7633FD-E757-4892-9E42-B30665E8D850}" type="presParOf" srcId="{C647AE82-CDEF-4AB5-BC91-9DD76DA3EAA0}" destId="{E14B6AFD-714B-4CEA-8848-EA4243BCBFBD}" srcOrd="2" destOrd="0" presId="urn:microsoft.com/office/officeart/2005/8/layout/orgChart1"/>
    <dgm:cxn modelId="{0D6F788C-685A-4267-BA4D-6D61D4712265}" type="presParOf" srcId="{3932347E-00A9-43FB-9C3B-78E9CCD30AD4}" destId="{DE08C24F-29D5-4CBD-AC60-C9AE191DA739}" srcOrd="2" destOrd="0" presId="urn:microsoft.com/office/officeart/2005/8/layout/orgChart1"/>
    <dgm:cxn modelId="{A505A383-BB9F-413D-8157-A9EC2E3373DF}" type="presParOf" srcId="{3932347E-00A9-43FB-9C3B-78E9CCD30AD4}" destId="{7BD927BF-C949-484C-84CA-8ACB45DDBE2F}" srcOrd="3" destOrd="0" presId="urn:microsoft.com/office/officeart/2005/8/layout/orgChart1"/>
    <dgm:cxn modelId="{EEB14F94-8F21-4866-96CC-BEA88D27E7CA}" type="presParOf" srcId="{7BD927BF-C949-484C-84CA-8ACB45DDBE2F}" destId="{B7B8F5FB-61C3-4884-8DB1-8D0782E828A9}" srcOrd="0" destOrd="0" presId="urn:microsoft.com/office/officeart/2005/8/layout/orgChart1"/>
    <dgm:cxn modelId="{13F21F99-5410-4EEA-9E66-3629AF867F72}" type="presParOf" srcId="{B7B8F5FB-61C3-4884-8DB1-8D0782E828A9}" destId="{3A65B1C9-4C13-4B1B-80D8-4BBA4134B6A4}" srcOrd="0" destOrd="0" presId="urn:microsoft.com/office/officeart/2005/8/layout/orgChart1"/>
    <dgm:cxn modelId="{46781FBA-07CC-4001-9C70-A43D4029942B}" type="presParOf" srcId="{B7B8F5FB-61C3-4884-8DB1-8D0782E828A9}" destId="{14CED2B2-DE91-4BBA-ABC5-695C787CEA57}" srcOrd="1" destOrd="0" presId="urn:microsoft.com/office/officeart/2005/8/layout/orgChart1"/>
    <dgm:cxn modelId="{F4B9CC70-3981-4696-9E5C-8A676C6D1B8D}" type="presParOf" srcId="{7BD927BF-C949-484C-84CA-8ACB45DDBE2F}" destId="{DED5C9B4-A0A4-4B19-99D9-DDD15C034894}" srcOrd="1" destOrd="0" presId="urn:microsoft.com/office/officeart/2005/8/layout/orgChart1"/>
    <dgm:cxn modelId="{8BEACEE9-BCFC-40F2-BA42-9663FF6317E6}" type="presParOf" srcId="{7BD927BF-C949-484C-84CA-8ACB45DDBE2F}" destId="{4C294327-171F-482D-9D9B-EA796FB7DEB3}" srcOrd="2" destOrd="0" presId="urn:microsoft.com/office/officeart/2005/8/layout/orgChart1"/>
    <dgm:cxn modelId="{A59E5AA7-1A69-45B3-9D0C-F34779E91F93}" type="presParOf" srcId="{3932347E-00A9-43FB-9C3B-78E9CCD30AD4}" destId="{B9538A1B-FA99-492D-9C88-89A685A9BC68}" srcOrd="4" destOrd="0" presId="urn:microsoft.com/office/officeart/2005/8/layout/orgChart1"/>
    <dgm:cxn modelId="{2CDF36C9-8F47-4B7A-AA92-5A45EBBFB002}" type="presParOf" srcId="{3932347E-00A9-43FB-9C3B-78E9CCD30AD4}" destId="{607D3F2E-1592-4E41-A094-C7C5A7432ACC}" srcOrd="5" destOrd="0" presId="urn:microsoft.com/office/officeart/2005/8/layout/orgChart1"/>
    <dgm:cxn modelId="{5F6965AD-6C70-4267-A7C8-ED69CFC96665}" type="presParOf" srcId="{607D3F2E-1592-4E41-A094-C7C5A7432ACC}" destId="{E56CB088-6CEF-4E87-939F-7FC2CB60AAB0}" srcOrd="0" destOrd="0" presId="urn:microsoft.com/office/officeart/2005/8/layout/orgChart1"/>
    <dgm:cxn modelId="{ADB45A13-012E-4EC1-AFF7-4E8DF610A606}" type="presParOf" srcId="{E56CB088-6CEF-4E87-939F-7FC2CB60AAB0}" destId="{D358DDB2-A5D9-4268-8BB6-0C9C98EE10EF}" srcOrd="0" destOrd="0" presId="urn:microsoft.com/office/officeart/2005/8/layout/orgChart1"/>
    <dgm:cxn modelId="{64D6C3E5-4232-496D-BA95-F2E742E3461B}" type="presParOf" srcId="{E56CB088-6CEF-4E87-939F-7FC2CB60AAB0}" destId="{1E509DAB-9EE9-4437-90DB-0240F9D439B9}" srcOrd="1" destOrd="0" presId="urn:microsoft.com/office/officeart/2005/8/layout/orgChart1"/>
    <dgm:cxn modelId="{A7A404A0-F799-4C83-9915-3984E9CECE50}" type="presParOf" srcId="{607D3F2E-1592-4E41-A094-C7C5A7432ACC}" destId="{94C324D2-CC11-4D29-A8E4-6BA7B587DB8E}" srcOrd="1" destOrd="0" presId="urn:microsoft.com/office/officeart/2005/8/layout/orgChart1"/>
    <dgm:cxn modelId="{32B3ED34-4341-4A70-BF4A-666AA6D70E93}" type="presParOf" srcId="{607D3F2E-1592-4E41-A094-C7C5A7432ACC}" destId="{81531FB3-3790-4F3A-9F66-C78B67886382}" srcOrd="2" destOrd="0" presId="urn:microsoft.com/office/officeart/2005/8/layout/orgChart1"/>
    <dgm:cxn modelId="{F19A0166-B860-4EBC-A01F-6B37FDFC9BEF}" type="presParOf" srcId="{3932347E-00A9-43FB-9C3B-78E9CCD30AD4}" destId="{49B93C49-A31C-40F5-81A9-6EC28FB6A425}" srcOrd="6" destOrd="0" presId="urn:microsoft.com/office/officeart/2005/8/layout/orgChart1"/>
    <dgm:cxn modelId="{F6040123-91F4-4CE7-9CD3-21F96E95D7BD}" type="presParOf" srcId="{3932347E-00A9-43FB-9C3B-78E9CCD30AD4}" destId="{B66A30E6-CF7E-48B1-9AEB-E0CC876003A1}" srcOrd="7" destOrd="0" presId="urn:microsoft.com/office/officeart/2005/8/layout/orgChart1"/>
    <dgm:cxn modelId="{6438F945-727E-4DBB-A9A7-9E224E08C038}" type="presParOf" srcId="{B66A30E6-CF7E-48B1-9AEB-E0CC876003A1}" destId="{6B392692-D60C-4A78-88D0-D481363B8970}" srcOrd="0" destOrd="0" presId="urn:microsoft.com/office/officeart/2005/8/layout/orgChart1"/>
    <dgm:cxn modelId="{C2E604EB-BB10-4554-858F-D1D763B78595}" type="presParOf" srcId="{6B392692-D60C-4A78-88D0-D481363B8970}" destId="{8A079202-0D84-439F-87B5-01B7E92C1ED5}" srcOrd="0" destOrd="0" presId="urn:microsoft.com/office/officeart/2005/8/layout/orgChart1"/>
    <dgm:cxn modelId="{7F5A4D0B-3FF7-4C86-81C6-42A64DAE8CAE}" type="presParOf" srcId="{6B392692-D60C-4A78-88D0-D481363B8970}" destId="{7F541812-3224-467E-B678-CBFA543529CB}" srcOrd="1" destOrd="0" presId="urn:microsoft.com/office/officeart/2005/8/layout/orgChart1"/>
    <dgm:cxn modelId="{9FFFBB74-2B03-4C75-942A-AF8A91749C4F}" type="presParOf" srcId="{B66A30E6-CF7E-48B1-9AEB-E0CC876003A1}" destId="{892D81CF-E69B-4257-95AB-CC54815EBC96}" srcOrd="1" destOrd="0" presId="urn:microsoft.com/office/officeart/2005/8/layout/orgChart1"/>
    <dgm:cxn modelId="{0E11C823-43B4-4A5F-A50E-3EF05D4E4CB5}" type="presParOf" srcId="{B66A30E6-CF7E-48B1-9AEB-E0CC876003A1}" destId="{1CF97B0E-7462-483A-9AFA-2B8595475D0B}" srcOrd="2" destOrd="0" presId="urn:microsoft.com/office/officeart/2005/8/layout/orgChart1"/>
    <dgm:cxn modelId="{A2D7A7AF-0069-4B58-8672-3A837AEEC172}" type="presParOf" srcId="{095A9E46-3223-419F-86CC-C36686A6ADE5}" destId="{CA6DF4A0-C5B8-4164-986A-338FD62208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A5135A-54CD-4ABB-9477-442679A4579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D031E7A-5124-4799-A7AF-8D2AF22711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rgbClr val="A50021"/>
              </a:solidFill>
              <a:effectLst/>
              <a:latin typeface="Book Antiqua" panose="02040602050305030304" pitchFamily="18" charset="0"/>
            </a:rPr>
            <a:t>Формы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rgbClr val="A50021"/>
              </a:solidFill>
              <a:effectLst/>
              <a:latin typeface="Book Antiqua" panose="02040602050305030304" pitchFamily="18" charset="0"/>
            </a:rPr>
            <a:t>экссудативной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rgbClr val="A50021"/>
              </a:solidFill>
              <a:effectLst/>
              <a:latin typeface="Book Antiqua" panose="02040602050305030304" pitchFamily="18" charset="0"/>
            </a:rPr>
            <a:t>эритемы</a:t>
          </a:r>
          <a:endParaRPr kumimoji="0" lang="ru-RU" b="0" i="0" u="none" strike="noStrike" cap="none" normalizeH="0" baseline="0" smtClean="0">
            <a:ln>
              <a:noFill/>
            </a:ln>
            <a:solidFill>
              <a:srgbClr val="A50021"/>
            </a:solidFill>
            <a:effectLst/>
            <a:latin typeface="Book Antiqua" panose="02040602050305030304" pitchFamily="18" charset="0"/>
          </a:endParaRPr>
        </a:p>
      </dgm:t>
    </dgm:pt>
    <dgm:pt modelId="{FD1106AE-56BA-4CB6-AAE3-0375ED308EEC}" type="parTrans" cxnId="{DD5AC202-18D5-4797-86CF-12746657C7EF}">
      <dgm:prSet/>
      <dgm:spPr/>
    </dgm:pt>
    <dgm:pt modelId="{0DF24170-2C93-48A1-949F-CAB831204E2C}" type="sibTrans" cxnId="{DD5AC202-18D5-4797-86CF-12746657C7EF}">
      <dgm:prSet/>
      <dgm:spPr/>
    </dgm:pt>
    <dgm:pt modelId="{CA09D59F-9D49-48C8-8737-D70D6FF3757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Инфекционно-</a:t>
          </a:r>
        </a:p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аллергическая </a:t>
          </a:r>
        </a:p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(истинная, </a:t>
          </a:r>
        </a:p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идиопатическая)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endParaRPr>
        </a:p>
      </dgm:t>
    </dgm:pt>
    <dgm:pt modelId="{931DD2D4-308D-4733-9296-5194811B7D28}" type="parTrans" cxnId="{93C70120-75A6-4964-9937-273867DAE37C}">
      <dgm:prSet/>
      <dgm:spPr/>
    </dgm:pt>
    <dgm:pt modelId="{F96849FF-49AC-4F16-B7FC-5D820A13AD65}" type="sibTrans" cxnId="{93C70120-75A6-4964-9937-273867DAE37C}">
      <dgm:prSet/>
      <dgm:spPr/>
    </dgm:pt>
    <dgm:pt modelId="{255A99F5-7D4D-42E9-877E-1C8F6F174D5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Токсико-аллергическая </a:t>
          </a:r>
        </a:p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(симптоматическая), </a:t>
          </a:r>
        </a:p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в основе, которой лежит </a:t>
          </a:r>
        </a:p>
        <a:p>
          <a:pPr marL="0" marR="0" lvl="0" indent="0" algn="ctr" defTabSz="914400" rtl="0" eaLnBrk="1" fontAlgn="base" latinLnBrk="0" hangingPunct="1">
            <a:lnSpc>
              <a:spcPts val="24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rPr>
            <a:t>аллергия к медикаментам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endParaRPr>
        </a:p>
      </dgm:t>
    </dgm:pt>
    <dgm:pt modelId="{B0529053-FD11-4333-981D-74632895B7B2}" type="parTrans" cxnId="{3DF341E9-8DBD-4814-9474-CADCB3BBF28B}">
      <dgm:prSet/>
      <dgm:spPr/>
    </dgm:pt>
    <dgm:pt modelId="{04E27AB5-0766-4735-BA83-769B191D73D4}" type="sibTrans" cxnId="{3DF341E9-8DBD-4814-9474-CADCB3BBF28B}">
      <dgm:prSet/>
      <dgm:spPr/>
    </dgm:pt>
    <dgm:pt modelId="{3F63D82E-18E0-40A3-8558-1AA1C1D44FDF}" type="pres">
      <dgm:prSet presAssocID="{C1A5135A-54CD-4ABB-9477-442679A457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80D1F99-A6AA-456C-90B7-7D2BE69F3E4F}" type="pres">
      <dgm:prSet presAssocID="{FD031E7A-5124-4799-A7AF-8D2AF227113B}" presName="hierRoot1" presStyleCnt="0">
        <dgm:presLayoutVars>
          <dgm:hierBranch/>
        </dgm:presLayoutVars>
      </dgm:prSet>
      <dgm:spPr/>
    </dgm:pt>
    <dgm:pt modelId="{C24A3F6A-B4D9-4F4C-B325-7B8B44CA77EA}" type="pres">
      <dgm:prSet presAssocID="{FD031E7A-5124-4799-A7AF-8D2AF227113B}" presName="rootComposite1" presStyleCnt="0"/>
      <dgm:spPr/>
    </dgm:pt>
    <dgm:pt modelId="{8E3A6FCF-6F7C-4449-922A-47CCFD3A48CB}" type="pres">
      <dgm:prSet presAssocID="{FD031E7A-5124-4799-A7AF-8D2AF227113B}" presName="rootText1" presStyleLbl="node0" presStyleIdx="0" presStyleCnt="1">
        <dgm:presLayoutVars>
          <dgm:chPref val="3"/>
        </dgm:presLayoutVars>
      </dgm:prSet>
      <dgm:spPr/>
    </dgm:pt>
    <dgm:pt modelId="{9912972F-68FE-481A-924D-06454608A96F}" type="pres">
      <dgm:prSet presAssocID="{FD031E7A-5124-4799-A7AF-8D2AF227113B}" presName="rootConnector1" presStyleLbl="node1" presStyleIdx="0" presStyleCnt="0"/>
      <dgm:spPr/>
    </dgm:pt>
    <dgm:pt modelId="{78871A0A-32EE-42D2-BAA7-CD4AA4E49C21}" type="pres">
      <dgm:prSet presAssocID="{FD031E7A-5124-4799-A7AF-8D2AF227113B}" presName="hierChild2" presStyleCnt="0"/>
      <dgm:spPr/>
    </dgm:pt>
    <dgm:pt modelId="{0BC05CA9-E92F-4343-B12F-E75C1CED53BF}" type="pres">
      <dgm:prSet presAssocID="{931DD2D4-308D-4733-9296-5194811B7D28}" presName="Name35" presStyleLbl="parChTrans1D2" presStyleIdx="0" presStyleCnt="2"/>
      <dgm:spPr/>
    </dgm:pt>
    <dgm:pt modelId="{23A80FDA-B46E-4328-8964-8A2E946E1831}" type="pres">
      <dgm:prSet presAssocID="{CA09D59F-9D49-48C8-8737-D70D6FF37579}" presName="hierRoot2" presStyleCnt="0">
        <dgm:presLayoutVars>
          <dgm:hierBranch/>
        </dgm:presLayoutVars>
      </dgm:prSet>
      <dgm:spPr/>
    </dgm:pt>
    <dgm:pt modelId="{B0C2EF00-3441-48C5-B5D1-F70779F89ED3}" type="pres">
      <dgm:prSet presAssocID="{CA09D59F-9D49-48C8-8737-D70D6FF37579}" presName="rootComposite" presStyleCnt="0"/>
      <dgm:spPr/>
    </dgm:pt>
    <dgm:pt modelId="{1E190893-870E-4D3B-B93A-B379238CDD80}" type="pres">
      <dgm:prSet presAssocID="{CA09D59F-9D49-48C8-8737-D70D6FF37579}" presName="rootText" presStyleLbl="node2" presStyleIdx="0" presStyleCnt="2">
        <dgm:presLayoutVars>
          <dgm:chPref val="3"/>
        </dgm:presLayoutVars>
      </dgm:prSet>
      <dgm:spPr/>
    </dgm:pt>
    <dgm:pt modelId="{5272822E-6157-41D9-BAA2-6ADD553B9734}" type="pres">
      <dgm:prSet presAssocID="{CA09D59F-9D49-48C8-8737-D70D6FF37579}" presName="rootConnector" presStyleLbl="node2" presStyleIdx="0" presStyleCnt="2"/>
      <dgm:spPr/>
    </dgm:pt>
    <dgm:pt modelId="{9A3C5AE3-5E95-4FCD-8CEA-490B90FF6258}" type="pres">
      <dgm:prSet presAssocID="{CA09D59F-9D49-48C8-8737-D70D6FF37579}" presName="hierChild4" presStyleCnt="0"/>
      <dgm:spPr/>
    </dgm:pt>
    <dgm:pt modelId="{3920D40C-0502-493A-95C2-7668051777CC}" type="pres">
      <dgm:prSet presAssocID="{CA09D59F-9D49-48C8-8737-D70D6FF37579}" presName="hierChild5" presStyleCnt="0"/>
      <dgm:spPr/>
    </dgm:pt>
    <dgm:pt modelId="{C5C3CD8E-1C45-44F8-A9C0-071ADAF67EDC}" type="pres">
      <dgm:prSet presAssocID="{B0529053-FD11-4333-981D-74632895B7B2}" presName="Name35" presStyleLbl="parChTrans1D2" presStyleIdx="1" presStyleCnt="2"/>
      <dgm:spPr/>
    </dgm:pt>
    <dgm:pt modelId="{D4AF086E-F18B-49BE-8554-63F51293220C}" type="pres">
      <dgm:prSet presAssocID="{255A99F5-7D4D-42E9-877E-1C8F6F174D5F}" presName="hierRoot2" presStyleCnt="0">
        <dgm:presLayoutVars>
          <dgm:hierBranch/>
        </dgm:presLayoutVars>
      </dgm:prSet>
      <dgm:spPr/>
    </dgm:pt>
    <dgm:pt modelId="{B694CFA1-F899-48D1-A166-70D0EE375C06}" type="pres">
      <dgm:prSet presAssocID="{255A99F5-7D4D-42E9-877E-1C8F6F174D5F}" presName="rootComposite" presStyleCnt="0"/>
      <dgm:spPr/>
    </dgm:pt>
    <dgm:pt modelId="{39F8D2BE-57A8-4846-9586-84680566FCF3}" type="pres">
      <dgm:prSet presAssocID="{255A99F5-7D4D-42E9-877E-1C8F6F174D5F}" presName="rootText" presStyleLbl="node2" presStyleIdx="1" presStyleCnt="2">
        <dgm:presLayoutVars>
          <dgm:chPref val="3"/>
        </dgm:presLayoutVars>
      </dgm:prSet>
      <dgm:spPr/>
    </dgm:pt>
    <dgm:pt modelId="{B1EA0962-68DD-4BF5-91A4-D2BE32EBEA94}" type="pres">
      <dgm:prSet presAssocID="{255A99F5-7D4D-42E9-877E-1C8F6F174D5F}" presName="rootConnector" presStyleLbl="node2" presStyleIdx="1" presStyleCnt="2"/>
      <dgm:spPr/>
    </dgm:pt>
    <dgm:pt modelId="{598BDA12-1E52-40A6-B0C5-FD12687A483E}" type="pres">
      <dgm:prSet presAssocID="{255A99F5-7D4D-42E9-877E-1C8F6F174D5F}" presName="hierChild4" presStyleCnt="0"/>
      <dgm:spPr/>
    </dgm:pt>
    <dgm:pt modelId="{58BD223F-36D2-476F-BBC2-515C7B642B41}" type="pres">
      <dgm:prSet presAssocID="{255A99F5-7D4D-42E9-877E-1C8F6F174D5F}" presName="hierChild5" presStyleCnt="0"/>
      <dgm:spPr/>
    </dgm:pt>
    <dgm:pt modelId="{BFB8960C-C97E-46C3-9B50-72457960107E}" type="pres">
      <dgm:prSet presAssocID="{FD031E7A-5124-4799-A7AF-8D2AF227113B}" presName="hierChild3" presStyleCnt="0"/>
      <dgm:spPr/>
    </dgm:pt>
  </dgm:ptLst>
  <dgm:cxnLst>
    <dgm:cxn modelId="{B7F82E69-E758-4407-A7D0-B8255C217626}" type="presOf" srcId="{FD031E7A-5124-4799-A7AF-8D2AF227113B}" destId="{8E3A6FCF-6F7C-4449-922A-47CCFD3A48CB}" srcOrd="0" destOrd="0" presId="urn:microsoft.com/office/officeart/2005/8/layout/orgChart1"/>
    <dgm:cxn modelId="{53318BEE-DB95-424B-8BAA-E851DF276A47}" type="presOf" srcId="{255A99F5-7D4D-42E9-877E-1C8F6F174D5F}" destId="{39F8D2BE-57A8-4846-9586-84680566FCF3}" srcOrd="0" destOrd="0" presId="urn:microsoft.com/office/officeart/2005/8/layout/orgChart1"/>
    <dgm:cxn modelId="{797C409A-C9C9-4385-8D83-EBDFA4AF38CF}" type="presOf" srcId="{CA09D59F-9D49-48C8-8737-D70D6FF37579}" destId="{1E190893-870E-4D3B-B93A-B379238CDD80}" srcOrd="0" destOrd="0" presId="urn:microsoft.com/office/officeart/2005/8/layout/orgChart1"/>
    <dgm:cxn modelId="{29CEFF8C-E45F-49AC-8EEA-A6ADD08334A3}" type="presOf" srcId="{931DD2D4-308D-4733-9296-5194811B7D28}" destId="{0BC05CA9-E92F-4343-B12F-E75C1CED53BF}" srcOrd="0" destOrd="0" presId="urn:microsoft.com/office/officeart/2005/8/layout/orgChart1"/>
    <dgm:cxn modelId="{3B849A11-1468-412D-9D93-6B8B16D99444}" type="presOf" srcId="{C1A5135A-54CD-4ABB-9477-442679A45793}" destId="{3F63D82E-18E0-40A3-8558-1AA1C1D44FDF}" srcOrd="0" destOrd="0" presId="urn:microsoft.com/office/officeart/2005/8/layout/orgChart1"/>
    <dgm:cxn modelId="{9C8A8AC5-AD6C-4F15-86ED-6B8453AFB3FE}" type="presOf" srcId="{B0529053-FD11-4333-981D-74632895B7B2}" destId="{C5C3CD8E-1C45-44F8-A9C0-071ADAF67EDC}" srcOrd="0" destOrd="0" presId="urn:microsoft.com/office/officeart/2005/8/layout/orgChart1"/>
    <dgm:cxn modelId="{1F9C4F68-82BA-417A-B398-577E78D7D97C}" type="presOf" srcId="{CA09D59F-9D49-48C8-8737-D70D6FF37579}" destId="{5272822E-6157-41D9-BAA2-6ADD553B9734}" srcOrd="1" destOrd="0" presId="urn:microsoft.com/office/officeart/2005/8/layout/orgChart1"/>
    <dgm:cxn modelId="{4EB61E4B-DCFD-412C-A796-68EF462418AD}" type="presOf" srcId="{255A99F5-7D4D-42E9-877E-1C8F6F174D5F}" destId="{B1EA0962-68DD-4BF5-91A4-D2BE32EBEA94}" srcOrd="1" destOrd="0" presId="urn:microsoft.com/office/officeart/2005/8/layout/orgChart1"/>
    <dgm:cxn modelId="{93C70120-75A6-4964-9937-273867DAE37C}" srcId="{FD031E7A-5124-4799-A7AF-8D2AF227113B}" destId="{CA09D59F-9D49-48C8-8737-D70D6FF37579}" srcOrd="0" destOrd="0" parTransId="{931DD2D4-308D-4733-9296-5194811B7D28}" sibTransId="{F96849FF-49AC-4F16-B7FC-5D820A13AD65}"/>
    <dgm:cxn modelId="{3DF341E9-8DBD-4814-9474-CADCB3BBF28B}" srcId="{FD031E7A-5124-4799-A7AF-8D2AF227113B}" destId="{255A99F5-7D4D-42E9-877E-1C8F6F174D5F}" srcOrd="1" destOrd="0" parTransId="{B0529053-FD11-4333-981D-74632895B7B2}" sibTransId="{04E27AB5-0766-4735-BA83-769B191D73D4}"/>
    <dgm:cxn modelId="{DD5AC202-18D5-4797-86CF-12746657C7EF}" srcId="{C1A5135A-54CD-4ABB-9477-442679A45793}" destId="{FD031E7A-5124-4799-A7AF-8D2AF227113B}" srcOrd="0" destOrd="0" parTransId="{FD1106AE-56BA-4CB6-AAE3-0375ED308EEC}" sibTransId="{0DF24170-2C93-48A1-949F-CAB831204E2C}"/>
    <dgm:cxn modelId="{C239AC17-AA5D-483E-AA06-0750E00A60EB}" type="presOf" srcId="{FD031E7A-5124-4799-A7AF-8D2AF227113B}" destId="{9912972F-68FE-481A-924D-06454608A96F}" srcOrd="1" destOrd="0" presId="urn:microsoft.com/office/officeart/2005/8/layout/orgChart1"/>
    <dgm:cxn modelId="{E77DCF72-046E-4FAB-AD2B-3100B3A2AE9A}" type="presParOf" srcId="{3F63D82E-18E0-40A3-8558-1AA1C1D44FDF}" destId="{E80D1F99-A6AA-456C-90B7-7D2BE69F3E4F}" srcOrd="0" destOrd="0" presId="urn:microsoft.com/office/officeart/2005/8/layout/orgChart1"/>
    <dgm:cxn modelId="{3B7538A5-C4F6-465D-81E1-6CADCAE9BABD}" type="presParOf" srcId="{E80D1F99-A6AA-456C-90B7-7D2BE69F3E4F}" destId="{C24A3F6A-B4D9-4F4C-B325-7B8B44CA77EA}" srcOrd="0" destOrd="0" presId="urn:microsoft.com/office/officeart/2005/8/layout/orgChart1"/>
    <dgm:cxn modelId="{2FB3AFCF-4480-4D0B-A980-7A447D823AB4}" type="presParOf" srcId="{C24A3F6A-B4D9-4F4C-B325-7B8B44CA77EA}" destId="{8E3A6FCF-6F7C-4449-922A-47CCFD3A48CB}" srcOrd="0" destOrd="0" presId="urn:microsoft.com/office/officeart/2005/8/layout/orgChart1"/>
    <dgm:cxn modelId="{45BF93E5-7D6B-4AEC-B21B-CE4989714EC5}" type="presParOf" srcId="{C24A3F6A-B4D9-4F4C-B325-7B8B44CA77EA}" destId="{9912972F-68FE-481A-924D-06454608A96F}" srcOrd="1" destOrd="0" presId="urn:microsoft.com/office/officeart/2005/8/layout/orgChart1"/>
    <dgm:cxn modelId="{00871F0A-5A28-45F6-8DB3-C7F26934C17B}" type="presParOf" srcId="{E80D1F99-A6AA-456C-90B7-7D2BE69F3E4F}" destId="{78871A0A-32EE-42D2-BAA7-CD4AA4E49C21}" srcOrd="1" destOrd="0" presId="urn:microsoft.com/office/officeart/2005/8/layout/orgChart1"/>
    <dgm:cxn modelId="{B432635B-197A-42B2-8B15-6845A0E30AEF}" type="presParOf" srcId="{78871A0A-32EE-42D2-BAA7-CD4AA4E49C21}" destId="{0BC05CA9-E92F-4343-B12F-E75C1CED53BF}" srcOrd="0" destOrd="0" presId="urn:microsoft.com/office/officeart/2005/8/layout/orgChart1"/>
    <dgm:cxn modelId="{BB1D722A-8A30-4786-8F30-521AB7DC1A19}" type="presParOf" srcId="{78871A0A-32EE-42D2-BAA7-CD4AA4E49C21}" destId="{23A80FDA-B46E-4328-8964-8A2E946E1831}" srcOrd="1" destOrd="0" presId="urn:microsoft.com/office/officeart/2005/8/layout/orgChart1"/>
    <dgm:cxn modelId="{A9B6241A-6541-4F83-96B2-D62A8983EFAB}" type="presParOf" srcId="{23A80FDA-B46E-4328-8964-8A2E946E1831}" destId="{B0C2EF00-3441-48C5-B5D1-F70779F89ED3}" srcOrd="0" destOrd="0" presId="urn:microsoft.com/office/officeart/2005/8/layout/orgChart1"/>
    <dgm:cxn modelId="{037620A3-3607-432A-8DD8-B6032379355B}" type="presParOf" srcId="{B0C2EF00-3441-48C5-B5D1-F70779F89ED3}" destId="{1E190893-870E-4D3B-B93A-B379238CDD80}" srcOrd="0" destOrd="0" presId="urn:microsoft.com/office/officeart/2005/8/layout/orgChart1"/>
    <dgm:cxn modelId="{EC4C8CDA-E214-40D3-A216-551CCB59F1F8}" type="presParOf" srcId="{B0C2EF00-3441-48C5-B5D1-F70779F89ED3}" destId="{5272822E-6157-41D9-BAA2-6ADD553B9734}" srcOrd="1" destOrd="0" presId="urn:microsoft.com/office/officeart/2005/8/layout/orgChart1"/>
    <dgm:cxn modelId="{F686277B-F891-4C05-9B8C-0F728A712F75}" type="presParOf" srcId="{23A80FDA-B46E-4328-8964-8A2E946E1831}" destId="{9A3C5AE3-5E95-4FCD-8CEA-490B90FF6258}" srcOrd="1" destOrd="0" presId="urn:microsoft.com/office/officeart/2005/8/layout/orgChart1"/>
    <dgm:cxn modelId="{D66988F4-0481-42D2-8616-B109DE3CCF5E}" type="presParOf" srcId="{23A80FDA-B46E-4328-8964-8A2E946E1831}" destId="{3920D40C-0502-493A-95C2-7668051777CC}" srcOrd="2" destOrd="0" presId="urn:microsoft.com/office/officeart/2005/8/layout/orgChart1"/>
    <dgm:cxn modelId="{A9C1B55D-F6CB-45FE-B323-1A8970F33F74}" type="presParOf" srcId="{78871A0A-32EE-42D2-BAA7-CD4AA4E49C21}" destId="{C5C3CD8E-1C45-44F8-A9C0-071ADAF67EDC}" srcOrd="2" destOrd="0" presId="urn:microsoft.com/office/officeart/2005/8/layout/orgChart1"/>
    <dgm:cxn modelId="{DBA7CD06-DC0C-44EC-94C6-5A748C7F2546}" type="presParOf" srcId="{78871A0A-32EE-42D2-BAA7-CD4AA4E49C21}" destId="{D4AF086E-F18B-49BE-8554-63F51293220C}" srcOrd="3" destOrd="0" presId="urn:microsoft.com/office/officeart/2005/8/layout/orgChart1"/>
    <dgm:cxn modelId="{AE59FB40-69FA-4E65-A4A3-DA7B13A0FBFC}" type="presParOf" srcId="{D4AF086E-F18B-49BE-8554-63F51293220C}" destId="{B694CFA1-F899-48D1-A166-70D0EE375C06}" srcOrd="0" destOrd="0" presId="urn:microsoft.com/office/officeart/2005/8/layout/orgChart1"/>
    <dgm:cxn modelId="{C7BD7D69-AB85-4A81-8976-1109B81BB2B5}" type="presParOf" srcId="{B694CFA1-F899-48D1-A166-70D0EE375C06}" destId="{39F8D2BE-57A8-4846-9586-84680566FCF3}" srcOrd="0" destOrd="0" presId="urn:microsoft.com/office/officeart/2005/8/layout/orgChart1"/>
    <dgm:cxn modelId="{38860D62-00DB-4DFB-A929-3FE5CC52645D}" type="presParOf" srcId="{B694CFA1-F899-48D1-A166-70D0EE375C06}" destId="{B1EA0962-68DD-4BF5-91A4-D2BE32EBEA94}" srcOrd="1" destOrd="0" presId="urn:microsoft.com/office/officeart/2005/8/layout/orgChart1"/>
    <dgm:cxn modelId="{990406C9-4F9C-4A48-8CBF-0597012AA1C5}" type="presParOf" srcId="{D4AF086E-F18B-49BE-8554-63F51293220C}" destId="{598BDA12-1E52-40A6-B0C5-FD12687A483E}" srcOrd="1" destOrd="0" presId="urn:microsoft.com/office/officeart/2005/8/layout/orgChart1"/>
    <dgm:cxn modelId="{383D9CB0-C5CC-4E9B-ADCC-698C784754C7}" type="presParOf" srcId="{D4AF086E-F18B-49BE-8554-63F51293220C}" destId="{58BD223F-36D2-476F-BBC2-515C7B642B41}" srcOrd="2" destOrd="0" presId="urn:microsoft.com/office/officeart/2005/8/layout/orgChart1"/>
    <dgm:cxn modelId="{5CA36F18-A9E5-4FE9-9C2C-09CEE05AFDF9}" type="presParOf" srcId="{E80D1F99-A6AA-456C-90B7-7D2BE69F3E4F}" destId="{BFB8960C-C97E-46C3-9B50-7245796010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CDFD08-3C3A-4105-9CA3-504CB0E8334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DF0B8CD-C4B5-4960-98A4-DE5A59D989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660033"/>
              </a:solidFill>
              <a:effectLst/>
              <a:latin typeface="Arial" panose="020B0604020202020204" pitchFamily="34" charset="0"/>
            </a:rPr>
            <a:t>Схема эволюции элементов поражения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660033"/>
            </a:solidFill>
            <a:effectLst/>
            <a:latin typeface="Arial" panose="020B0604020202020204" pitchFamily="34" charset="0"/>
          </a:endParaRPr>
        </a:p>
      </dgm:t>
    </dgm:pt>
    <dgm:pt modelId="{643D7922-162E-4821-A010-1CB2636796EB}" type="parTrans" cxnId="{BE3D8E5D-5E05-4107-8C12-AD5CF0593845}">
      <dgm:prSet/>
      <dgm:spPr/>
    </dgm:pt>
    <dgm:pt modelId="{D8F6E447-4995-405D-A45C-FABD3E72F24A}" type="sibTrans" cxnId="{BE3D8E5D-5E05-4107-8C12-AD5CF0593845}">
      <dgm:prSet/>
      <dgm:spPr/>
    </dgm:pt>
    <dgm:pt modelId="{5B1F0F0F-8C9C-436E-84E4-D4B351B4E4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Пятно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C084F27-1707-4071-9503-5B1CEDB476A1}" type="parTrans" cxnId="{7E7B05D7-4D9B-497C-8294-1E2DD8542FC1}">
      <dgm:prSet/>
      <dgm:spPr/>
    </dgm:pt>
    <dgm:pt modelId="{737B7240-6B23-48E4-93C8-BDD77208D719}" type="sibTrans" cxnId="{7E7B05D7-4D9B-497C-8294-1E2DD8542FC1}">
      <dgm:prSet/>
      <dgm:spPr/>
    </dgm:pt>
    <dgm:pt modelId="{CF53F5BE-0C71-477B-84F4-7E054FB073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пузырек 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</a:t>
          </a: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прозрачным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(серозным) содержанием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9A41B857-06A8-424A-9434-61C1AEBBD13D}" type="parTrans" cxnId="{24587C93-3339-4927-AC00-0BF57639D66C}">
      <dgm:prSet/>
      <dgm:spPr/>
    </dgm:pt>
    <dgm:pt modelId="{73D23541-31FC-4DC2-8149-F8C360069A82}" type="sibTrans" cxnId="{24587C93-3339-4927-AC00-0BF57639D66C}">
      <dgm:prSet/>
      <dgm:spPr/>
    </dgm:pt>
    <dgm:pt modelId="{A501D198-0104-48EA-8951-3A2293100D4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пузырек с мутным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(фибринозным) содержанием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A26068C-0D7B-45BB-BC26-82B07C5B8A46}" type="parTrans" cxnId="{77FE25D8-4C61-48A1-B78B-2950AEED406A}">
      <dgm:prSet/>
      <dgm:spPr/>
    </dgm:pt>
    <dgm:pt modelId="{BB818B74-13FD-4EE3-AD1B-DFCE6831F4F1}" type="sibTrans" cxnId="{77FE25D8-4C61-48A1-B78B-2950AEED406A}">
      <dgm:prSet/>
      <dgm:spPr/>
    </dgm:pt>
    <dgm:pt modelId="{D5CC6B45-9D27-439F-A328-368314D839D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участок некроза эпителия эрозии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A0F25EFC-E005-4E2F-8843-3A390DAFDD76}" type="parTrans" cxnId="{E2C191C5-F0B1-4E34-BA36-7CA149D71B28}">
      <dgm:prSet/>
      <dgm:spPr/>
    </dgm:pt>
    <dgm:pt modelId="{B62AF1B8-75EB-408E-AC49-70975B7A39C6}" type="sibTrans" cxnId="{E2C191C5-F0B1-4E34-BA36-7CA149D71B28}">
      <dgm:prSet/>
      <dgm:spPr/>
    </dgm:pt>
    <dgm:pt modelId="{AD0D626A-EB2F-48FD-914F-81BC2D61E34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афта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4CA2B815-F877-4C1D-9C0F-6B1950BFB93E}" type="parTrans" cxnId="{4CD17381-33D5-48A2-A638-8462F0AFC400}">
      <dgm:prSet/>
      <dgm:spPr/>
    </dgm:pt>
    <dgm:pt modelId="{FD38BBCE-8665-4505-89A6-EBC7B9F57476}" type="sibTrans" cxnId="{4CD17381-33D5-48A2-A638-8462F0AFC400}">
      <dgm:prSet/>
      <dgm:spPr/>
    </dgm:pt>
    <dgm:pt modelId="{FB454F44-F814-4136-BD3B-9F33D427C0D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пятно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E4488F9-A5EA-466A-8479-669CDB32873E}" type="parTrans" cxnId="{8DD959AA-1FEE-405F-9B53-FF9E3C418F79}">
      <dgm:prSet/>
      <dgm:spPr/>
    </dgm:pt>
    <dgm:pt modelId="{5B75B136-C8A9-4E98-B44A-9CDBC77D837E}" type="sibTrans" cxnId="{8DD959AA-1FEE-405F-9B53-FF9E3C418F79}">
      <dgm:prSet/>
      <dgm:spPr/>
    </dgm:pt>
    <dgm:pt modelId="{0812CED7-7B1C-4D6C-9C65-B301401E0186}" type="pres">
      <dgm:prSet presAssocID="{93CDFD08-3C3A-4105-9CA3-504CB0E833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91943CC-A471-4CC2-951A-BC612B0B2448}" type="pres">
      <dgm:prSet presAssocID="{1DF0B8CD-C4B5-4960-98A4-DE5A59D98994}" presName="hierRoot1" presStyleCnt="0">
        <dgm:presLayoutVars>
          <dgm:hierBranch val="r"/>
        </dgm:presLayoutVars>
      </dgm:prSet>
      <dgm:spPr/>
    </dgm:pt>
    <dgm:pt modelId="{D45C3428-0104-4F51-8D23-E8AB0144D65C}" type="pres">
      <dgm:prSet presAssocID="{1DF0B8CD-C4B5-4960-98A4-DE5A59D98994}" presName="rootComposite1" presStyleCnt="0"/>
      <dgm:spPr/>
    </dgm:pt>
    <dgm:pt modelId="{513F2583-A0E6-4B2B-BA29-4A96A720F75E}" type="pres">
      <dgm:prSet presAssocID="{1DF0B8CD-C4B5-4960-98A4-DE5A59D98994}" presName="rootText1" presStyleLbl="node0" presStyleIdx="0" presStyleCnt="1">
        <dgm:presLayoutVars>
          <dgm:chPref val="3"/>
        </dgm:presLayoutVars>
      </dgm:prSet>
      <dgm:spPr/>
    </dgm:pt>
    <dgm:pt modelId="{FD3ADB04-B1AC-425B-8D37-8F32D2C85513}" type="pres">
      <dgm:prSet presAssocID="{1DF0B8CD-C4B5-4960-98A4-DE5A59D98994}" presName="rootConnector1" presStyleLbl="node1" presStyleIdx="0" presStyleCnt="0"/>
      <dgm:spPr/>
    </dgm:pt>
    <dgm:pt modelId="{57DA2F6F-129F-4E41-A170-829153E7F8ED}" type="pres">
      <dgm:prSet presAssocID="{1DF0B8CD-C4B5-4960-98A4-DE5A59D98994}" presName="hierChild2" presStyleCnt="0"/>
      <dgm:spPr/>
    </dgm:pt>
    <dgm:pt modelId="{7328FC6F-09A5-4C82-951D-EF136D54435A}" type="pres">
      <dgm:prSet presAssocID="{1C084F27-1707-4071-9503-5B1CEDB476A1}" presName="Name50" presStyleLbl="parChTrans1D2" presStyleIdx="0" presStyleCnt="6"/>
      <dgm:spPr/>
    </dgm:pt>
    <dgm:pt modelId="{3B62DCFB-EFCE-4BDF-B6C5-994020E5C6EB}" type="pres">
      <dgm:prSet presAssocID="{5B1F0F0F-8C9C-436E-84E4-D4B351B4E421}" presName="hierRoot2" presStyleCnt="0">
        <dgm:presLayoutVars>
          <dgm:hierBranch/>
        </dgm:presLayoutVars>
      </dgm:prSet>
      <dgm:spPr/>
    </dgm:pt>
    <dgm:pt modelId="{9FB11E79-0024-4743-AC7C-BA0D40D6FC9B}" type="pres">
      <dgm:prSet presAssocID="{5B1F0F0F-8C9C-436E-84E4-D4B351B4E421}" presName="rootComposite" presStyleCnt="0"/>
      <dgm:spPr/>
    </dgm:pt>
    <dgm:pt modelId="{937D8FFF-5912-46A1-B775-31A3214AE30A}" type="pres">
      <dgm:prSet presAssocID="{5B1F0F0F-8C9C-436E-84E4-D4B351B4E421}" presName="rootText" presStyleLbl="node2" presStyleIdx="0" presStyleCnt="6">
        <dgm:presLayoutVars>
          <dgm:chPref val="3"/>
        </dgm:presLayoutVars>
      </dgm:prSet>
      <dgm:spPr/>
    </dgm:pt>
    <dgm:pt modelId="{4C977483-C9F7-4DCA-B7BD-6756E22D5CB8}" type="pres">
      <dgm:prSet presAssocID="{5B1F0F0F-8C9C-436E-84E4-D4B351B4E421}" presName="rootConnector" presStyleLbl="node2" presStyleIdx="0" presStyleCnt="6"/>
      <dgm:spPr/>
    </dgm:pt>
    <dgm:pt modelId="{B426EC64-3F93-4EB7-AA02-9B5620C7816C}" type="pres">
      <dgm:prSet presAssocID="{5B1F0F0F-8C9C-436E-84E4-D4B351B4E421}" presName="hierChild4" presStyleCnt="0"/>
      <dgm:spPr/>
    </dgm:pt>
    <dgm:pt modelId="{B2BE7DD4-B540-40B0-B730-D33F5D5A5728}" type="pres">
      <dgm:prSet presAssocID="{5B1F0F0F-8C9C-436E-84E4-D4B351B4E421}" presName="hierChild5" presStyleCnt="0"/>
      <dgm:spPr/>
    </dgm:pt>
    <dgm:pt modelId="{7445BB6D-EB23-4594-AB52-6713B2FF1C12}" type="pres">
      <dgm:prSet presAssocID="{9A41B857-06A8-424A-9434-61C1AEBBD13D}" presName="Name50" presStyleLbl="parChTrans1D2" presStyleIdx="1" presStyleCnt="6"/>
      <dgm:spPr/>
    </dgm:pt>
    <dgm:pt modelId="{C49326E3-B9AC-45F5-A889-C37199252049}" type="pres">
      <dgm:prSet presAssocID="{CF53F5BE-0C71-477B-84F4-7E054FB07321}" presName="hierRoot2" presStyleCnt="0">
        <dgm:presLayoutVars>
          <dgm:hierBranch/>
        </dgm:presLayoutVars>
      </dgm:prSet>
      <dgm:spPr/>
    </dgm:pt>
    <dgm:pt modelId="{7B1D411E-6E66-444A-B0F0-DE9CC0CB2D59}" type="pres">
      <dgm:prSet presAssocID="{CF53F5BE-0C71-477B-84F4-7E054FB07321}" presName="rootComposite" presStyleCnt="0"/>
      <dgm:spPr/>
    </dgm:pt>
    <dgm:pt modelId="{BC2FEF1C-458B-4A16-AE82-F0B58DB5BC5C}" type="pres">
      <dgm:prSet presAssocID="{CF53F5BE-0C71-477B-84F4-7E054FB07321}" presName="rootText" presStyleLbl="node2" presStyleIdx="1" presStyleCnt="6">
        <dgm:presLayoutVars>
          <dgm:chPref val="3"/>
        </dgm:presLayoutVars>
      </dgm:prSet>
      <dgm:spPr/>
    </dgm:pt>
    <dgm:pt modelId="{7E882CEE-7794-413C-B6E0-507AF9A25CB5}" type="pres">
      <dgm:prSet presAssocID="{CF53F5BE-0C71-477B-84F4-7E054FB07321}" presName="rootConnector" presStyleLbl="node2" presStyleIdx="1" presStyleCnt="6"/>
      <dgm:spPr/>
    </dgm:pt>
    <dgm:pt modelId="{B008F845-539C-42BE-8BAF-514BB3C465AE}" type="pres">
      <dgm:prSet presAssocID="{CF53F5BE-0C71-477B-84F4-7E054FB07321}" presName="hierChild4" presStyleCnt="0"/>
      <dgm:spPr/>
    </dgm:pt>
    <dgm:pt modelId="{DF6CA6A0-0C6D-4B8A-A92A-B1A8C7B36AFA}" type="pres">
      <dgm:prSet presAssocID="{CF53F5BE-0C71-477B-84F4-7E054FB07321}" presName="hierChild5" presStyleCnt="0"/>
      <dgm:spPr/>
    </dgm:pt>
    <dgm:pt modelId="{59A74DC9-E39D-4032-883E-E8E750DC28BB}" type="pres">
      <dgm:prSet presAssocID="{BA26068C-0D7B-45BB-BC26-82B07C5B8A46}" presName="Name50" presStyleLbl="parChTrans1D2" presStyleIdx="2" presStyleCnt="6"/>
      <dgm:spPr/>
    </dgm:pt>
    <dgm:pt modelId="{D5572A4D-98ED-4FD8-A8F4-3351FC179697}" type="pres">
      <dgm:prSet presAssocID="{A501D198-0104-48EA-8951-3A2293100D4D}" presName="hierRoot2" presStyleCnt="0">
        <dgm:presLayoutVars>
          <dgm:hierBranch/>
        </dgm:presLayoutVars>
      </dgm:prSet>
      <dgm:spPr/>
    </dgm:pt>
    <dgm:pt modelId="{A73BE734-186D-4D4F-9F68-29DF9C3CDBBD}" type="pres">
      <dgm:prSet presAssocID="{A501D198-0104-48EA-8951-3A2293100D4D}" presName="rootComposite" presStyleCnt="0"/>
      <dgm:spPr/>
    </dgm:pt>
    <dgm:pt modelId="{7C893D24-D1F4-4477-8C69-2FD4913FEB8D}" type="pres">
      <dgm:prSet presAssocID="{A501D198-0104-48EA-8951-3A2293100D4D}" presName="rootText" presStyleLbl="node2" presStyleIdx="2" presStyleCnt="6">
        <dgm:presLayoutVars>
          <dgm:chPref val="3"/>
        </dgm:presLayoutVars>
      </dgm:prSet>
      <dgm:spPr/>
    </dgm:pt>
    <dgm:pt modelId="{A3EEF89B-FB90-4829-B586-4960A03D4896}" type="pres">
      <dgm:prSet presAssocID="{A501D198-0104-48EA-8951-3A2293100D4D}" presName="rootConnector" presStyleLbl="node2" presStyleIdx="2" presStyleCnt="6"/>
      <dgm:spPr/>
    </dgm:pt>
    <dgm:pt modelId="{0E5CF4A5-0940-40B3-9526-597DB38E409E}" type="pres">
      <dgm:prSet presAssocID="{A501D198-0104-48EA-8951-3A2293100D4D}" presName="hierChild4" presStyleCnt="0"/>
      <dgm:spPr/>
    </dgm:pt>
    <dgm:pt modelId="{2674C22C-5CD5-4E5C-8A22-35D31C3EB0D6}" type="pres">
      <dgm:prSet presAssocID="{A501D198-0104-48EA-8951-3A2293100D4D}" presName="hierChild5" presStyleCnt="0"/>
      <dgm:spPr/>
    </dgm:pt>
    <dgm:pt modelId="{007FE94B-AA11-41C3-869E-D5D03E80CA91}" type="pres">
      <dgm:prSet presAssocID="{A0F25EFC-E005-4E2F-8843-3A390DAFDD76}" presName="Name50" presStyleLbl="parChTrans1D2" presStyleIdx="3" presStyleCnt="6"/>
      <dgm:spPr/>
    </dgm:pt>
    <dgm:pt modelId="{8E1EDA01-A8DA-45A7-951C-0645279E9238}" type="pres">
      <dgm:prSet presAssocID="{D5CC6B45-9D27-439F-A328-368314D839D8}" presName="hierRoot2" presStyleCnt="0">
        <dgm:presLayoutVars>
          <dgm:hierBranch/>
        </dgm:presLayoutVars>
      </dgm:prSet>
      <dgm:spPr/>
    </dgm:pt>
    <dgm:pt modelId="{B63530F9-1BD4-4E60-B7D0-E7CF75B44B61}" type="pres">
      <dgm:prSet presAssocID="{D5CC6B45-9D27-439F-A328-368314D839D8}" presName="rootComposite" presStyleCnt="0"/>
      <dgm:spPr/>
    </dgm:pt>
    <dgm:pt modelId="{63B9F79D-3A1C-432C-9D6D-A80EF4B70F7B}" type="pres">
      <dgm:prSet presAssocID="{D5CC6B45-9D27-439F-A328-368314D839D8}" presName="rootText" presStyleLbl="node2" presStyleIdx="3" presStyleCnt="6">
        <dgm:presLayoutVars>
          <dgm:chPref val="3"/>
        </dgm:presLayoutVars>
      </dgm:prSet>
      <dgm:spPr/>
    </dgm:pt>
    <dgm:pt modelId="{FC1D6982-2923-4D4A-9734-FC7A6A4DA6CA}" type="pres">
      <dgm:prSet presAssocID="{D5CC6B45-9D27-439F-A328-368314D839D8}" presName="rootConnector" presStyleLbl="node2" presStyleIdx="3" presStyleCnt="6"/>
      <dgm:spPr/>
    </dgm:pt>
    <dgm:pt modelId="{3334AA27-6792-4715-BAE9-6049B002DC92}" type="pres">
      <dgm:prSet presAssocID="{D5CC6B45-9D27-439F-A328-368314D839D8}" presName="hierChild4" presStyleCnt="0"/>
      <dgm:spPr/>
    </dgm:pt>
    <dgm:pt modelId="{D503D042-127B-4436-89AF-6997AFA00557}" type="pres">
      <dgm:prSet presAssocID="{D5CC6B45-9D27-439F-A328-368314D839D8}" presName="hierChild5" presStyleCnt="0"/>
      <dgm:spPr/>
    </dgm:pt>
    <dgm:pt modelId="{CC23B09D-AC76-4DB0-8B95-C4236B8BC1AD}" type="pres">
      <dgm:prSet presAssocID="{4CA2B815-F877-4C1D-9C0F-6B1950BFB93E}" presName="Name50" presStyleLbl="parChTrans1D2" presStyleIdx="4" presStyleCnt="6"/>
      <dgm:spPr/>
    </dgm:pt>
    <dgm:pt modelId="{F521E39D-4C5D-48A3-9C05-B9DC657CE52A}" type="pres">
      <dgm:prSet presAssocID="{AD0D626A-EB2F-48FD-914F-81BC2D61E34D}" presName="hierRoot2" presStyleCnt="0">
        <dgm:presLayoutVars>
          <dgm:hierBranch/>
        </dgm:presLayoutVars>
      </dgm:prSet>
      <dgm:spPr/>
    </dgm:pt>
    <dgm:pt modelId="{AEAACC2D-3E16-4EA6-85C1-612E6760CDC0}" type="pres">
      <dgm:prSet presAssocID="{AD0D626A-EB2F-48FD-914F-81BC2D61E34D}" presName="rootComposite" presStyleCnt="0"/>
      <dgm:spPr/>
    </dgm:pt>
    <dgm:pt modelId="{68FAA4A6-4838-4A0F-BA0D-CA2EDC914916}" type="pres">
      <dgm:prSet presAssocID="{AD0D626A-EB2F-48FD-914F-81BC2D61E34D}" presName="rootText" presStyleLbl="node2" presStyleIdx="4" presStyleCnt="6">
        <dgm:presLayoutVars>
          <dgm:chPref val="3"/>
        </dgm:presLayoutVars>
      </dgm:prSet>
      <dgm:spPr/>
    </dgm:pt>
    <dgm:pt modelId="{2E4513D8-5BF6-4E6D-BB01-DE37814FC9D4}" type="pres">
      <dgm:prSet presAssocID="{AD0D626A-EB2F-48FD-914F-81BC2D61E34D}" presName="rootConnector" presStyleLbl="node2" presStyleIdx="4" presStyleCnt="6"/>
      <dgm:spPr/>
    </dgm:pt>
    <dgm:pt modelId="{930AED39-D9AE-4386-A78C-8944A9C3894B}" type="pres">
      <dgm:prSet presAssocID="{AD0D626A-EB2F-48FD-914F-81BC2D61E34D}" presName="hierChild4" presStyleCnt="0"/>
      <dgm:spPr/>
    </dgm:pt>
    <dgm:pt modelId="{2C16538C-4A73-4988-98DB-04B55E1D7AF4}" type="pres">
      <dgm:prSet presAssocID="{AD0D626A-EB2F-48FD-914F-81BC2D61E34D}" presName="hierChild5" presStyleCnt="0"/>
      <dgm:spPr/>
    </dgm:pt>
    <dgm:pt modelId="{56E3CED5-4EDC-478C-A3CC-A0F8C78CC964}" type="pres">
      <dgm:prSet presAssocID="{5E4488F9-A5EA-466A-8479-669CDB32873E}" presName="Name50" presStyleLbl="parChTrans1D2" presStyleIdx="5" presStyleCnt="6"/>
      <dgm:spPr/>
    </dgm:pt>
    <dgm:pt modelId="{E2CC9D5D-EE16-4451-98E4-B4C2620FA069}" type="pres">
      <dgm:prSet presAssocID="{FB454F44-F814-4136-BD3B-9F33D427C0D0}" presName="hierRoot2" presStyleCnt="0">
        <dgm:presLayoutVars>
          <dgm:hierBranch/>
        </dgm:presLayoutVars>
      </dgm:prSet>
      <dgm:spPr/>
    </dgm:pt>
    <dgm:pt modelId="{AAFF7884-ECB6-4BCA-A64E-0A664F16C25A}" type="pres">
      <dgm:prSet presAssocID="{FB454F44-F814-4136-BD3B-9F33D427C0D0}" presName="rootComposite" presStyleCnt="0"/>
      <dgm:spPr/>
    </dgm:pt>
    <dgm:pt modelId="{C0313941-A92B-40F9-BC5D-0E0CB26DC250}" type="pres">
      <dgm:prSet presAssocID="{FB454F44-F814-4136-BD3B-9F33D427C0D0}" presName="rootText" presStyleLbl="node2" presStyleIdx="5" presStyleCnt="6">
        <dgm:presLayoutVars>
          <dgm:chPref val="3"/>
        </dgm:presLayoutVars>
      </dgm:prSet>
      <dgm:spPr/>
    </dgm:pt>
    <dgm:pt modelId="{B3724C6F-23FD-431B-9459-EA0D5BFB57FB}" type="pres">
      <dgm:prSet presAssocID="{FB454F44-F814-4136-BD3B-9F33D427C0D0}" presName="rootConnector" presStyleLbl="node2" presStyleIdx="5" presStyleCnt="6"/>
      <dgm:spPr/>
    </dgm:pt>
    <dgm:pt modelId="{FCFC4509-7113-4A4E-AAD5-5C153CFA0119}" type="pres">
      <dgm:prSet presAssocID="{FB454F44-F814-4136-BD3B-9F33D427C0D0}" presName="hierChild4" presStyleCnt="0"/>
      <dgm:spPr/>
    </dgm:pt>
    <dgm:pt modelId="{5A776663-4ECF-4791-800B-DA57F5EDE48B}" type="pres">
      <dgm:prSet presAssocID="{FB454F44-F814-4136-BD3B-9F33D427C0D0}" presName="hierChild5" presStyleCnt="0"/>
      <dgm:spPr/>
    </dgm:pt>
    <dgm:pt modelId="{E9476429-A178-4C93-9865-A63FA4A5545D}" type="pres">
      <dgm:prSet presAssocID="{1DF0B8CD-C4B5-4960-98A4-DE5A59D98994}" presName="hierChild3" presStyleCnt="0"/>
      <dgm:spPr/>
    </dgm:pt>
  </dgm:ptLst>
  <dgm:cxnLst>
    <dgm:cxn modelId="{3E47EE41-92B0-4087-9D2D-43EEDB1E077B}" type="presOf" srcId="{A0F25EFC-E005-4E2F-8843-3A390DAFDD76}" destId="{007FE94B-AA11-41C3-869E-D5D03E80CA91}" srcOrd="0" destOrd="0" presId="urn:microsoft.com/office/officeart/2005/8/layout/orgChart1"/>
    <dgm:cxn modelId="{ACE8FCB6-2389-46B7-BABD-3F9FDF81BB51}" type="presOf" srcId="{5E4488F9-A5EA-466A-8479-669CDB32873E}" destId="{56E3CED5-4EDC-478C-A3CC-A0F8C78CC964}" srcOrd="0" destOrd="0" presId="urn:microsoft.com/office/officeart/2005/8/layout/orgChart1"/>
    <dgm:cxn modelId="{5F4DF4C4-CB98-4B37-9476-7D4200731DA0}" type="presOf" srcId="{9A41B857-06A8-424A-9434-61C1AEBBD13D}" destId="{7445BB6D-EB23-4594-AB52-6713B2FF1C12}" srcOrd="0" destOrd="0" presId="urn:microsoft.com/office/officeart/2005/8/layout/orgChart1"/>
    <dgm:cxn modelId="{0E4CD3AC-9B0A-467F-8F06-7C5989755629}" type="presOf" srcId="{4CA2B815-F877-4C1D-9C0F-6B1950BFB93E}" destId="{CC23B09D-AC76-4DB0-8B95-C4236B8BC1AD}" srcOrd="0" destOrd="0" presId="urn:microsoft.com/office/officeart/2005/8/layout/orgChart1"/>
    <dgm:cxn modelId="{DB5D61C1-2DBC-4F5C-86D1-AB0AF63CA265}" type="presOf" srcId="{93CDFD08-3C3A-4105-9CA3-504CB0E83342}" destId="{0812CED7-7B1C-4D6C-9C65-B301401E0186}" srcOrd="0" destOrd="0" presId="urn:microsoft.com/office/officeart/2005/8/layout/orgChart1"/>
    <dgm:cxn modelId="{4CD17381-33D5-48A2-A638-8462F0AFC400}" srcId="{1DF0B8CD-C4B5-4960-98A4-DE5A59D98994}" destId="{AD0D626A-EB2F-48FD-914F-81BC2D61E34D}" srcOrd="4" destOrd="0" parTransId="{4CA2B815-F877-4C1D-9C0F-6B1950BFB93E}" sibTransId="{FD38BBCE-8665-4505-89A6-EBC7B9F57476}"/>
    <dgm:cxn modelId="{893745E4-A4AB-4450-AA37-7C1DC5F3BBF7}" type="presOf" srcId="{FB454F44-F814-4136-BD3B-9F33D427C0D0}" destId="{B3724C6F-23FD-431B-9459-EA0D5BFB57FB}" srcOrd="1" destOrd="0" presId="urn:microsoft.com/office/officeart/2005/8/layout/orgChart1"/>
    <dgm:cxn modelId="{CE069799-AFB3-4F9C-9107-3B0E45E3ADB1}" type="presOf" srcId="{AD0D626A-EB2F-48FD-914F-81BC2D61E34D}" destId="{2E4513D8-5BF6-4E6D-BB01-DE37814FC9D4}" srcOrd="1" destOrd="0" presId="urn:microsoft.com/office/officeart/2005/8/layout/orgChart1"/>
    <dgm:cxn modelId="{F162F747-213E-41BC-8A7C-C9A0B2829DB3}" type="presOf" srcId="{CF53F5BE-0C71-477B-84F4-7E054FB07321}" destId="{7E882CEE-7794-413C-B6E0-507AF9A25CB5}" srcOrd="1" destOrd="0" presId="urn:microsoft.com/office/officeart/2005/8/layout/orgChart1"/>
    <dgm:cxn modelId="{BE3D8E5D-5E05-4107-8C12-AD5CF0593845}" srcId="{93CDFD08-3C3A-4105-9CA3-504CB0E83342}" destId="{1DF0B8CD-C4B5-4960-98A4-DE5A59D98994}" srcOrd="0" destOrd="0" parTransId="{643D7922-162E-4821-A010-1CB2636796EB}" sibTransId="{D8F6E447-4995-405D-A45C-FABD3E72F24A}"/>
    <dgm:cxn modelId="{3EA291F0-E2E0-4B71-8375-1CD07F9EB7F7}" type="presOf" srcId="{FB454F44-F814-4136-BD3B-9F33D427C0D0}" destId="{C0313941-A92B-40F9-BC5D-0E0CB26DC250}" srcOrd="0" destOrd="0" presId="urn:microsoft.com/office/officeart/2005/8/layout/orgChart1"/>
    <dgm:cxn modelId="{DC092D63-3140-44DE-9A04-3A9A71CE3F81}" type="presOf" srcId="{BA26068C-0D7B-45BB-BC26-82B07C5B8A46}" destId="{59A74DC9-E39D-4032-883E-E8E750DC28BB}" srcOrd="0" destOrd="0" presId="urn:microsoft.com/office/officeart/2005/8/layout/orgChart1"/>
    <dgm:cxn modelId="{D5451575-D35F-4854-BA23-206273770821}" type="presOf" srcId="{A501D198-0104-48EA-8951-3A2293100D4D}" destId="{7C893D24-D1F4-4477-8C69-2FD4913FEB8D}" srcOrd="0" destOrd="0" presId="urn:microsoft.com/office/officeart/2005/8/layout/orgChart1"/>
    <dgm:cxn modelId="{E2C191C5-F0B1-4E34-BA36-7CA149D71B28}" srcId="{1DF0B8CD-C4B5-4960-98A4-DE5A59D98994}" destId="{D5CC6B45-9D27-439F-A328-368314D839D8}" srcOrd="3" destOrd="0" parTransId="{A0F25EFC-E005-4E2F-8843-3A390DAFDD76}" sibTransId="{B62AF1B8-75EB-408E-AC49-70975B7A39C6}"/>
    <dgm:cxn modelId="{6250F14D-D42D-48CB-A609-F0F7CC15886C}" type="presOf" srcId="{5B1F0F0F-8C9C-436E-84E4-D4B351B4E421}" destId="{937D8FFF-5912-46A1-B775-31A3214AE30A}" srcOrd="0" destOrd="0" presId="urn:microsoft.com/office/officeart/2005/8/layout/orgChart1"/>
    <dgm:cxn modelId="{F1755BC4-243A-4A6F-8B1C-867D14E751E4}" type="presOf" srcId="{CF53F5BE-0C71-477B-84F4-7E054FB07321}" destId="{BC2FEF1C-458B-4A16-AE82-F0B58DB5BC5C}" srcOrd="0" destOrd="0" presId="urn:microsoft.com/office/officeart/2005/8/layout/orgChart1"/>
    <dgm:cxn modelId="{835D49C2-3752-4CBF-ADE7-7EB1EF007795}" type="presOf" srcId="{1DF0B8CD-C4B5-4960-98A4-DE5A59D98994}" destId="{FD3ADB04-B1AC-425B-8D37-8F32D2C85513}" srcOrd="1" destOrd="0" presId="urn:microsoft.com/office/officeart/2005/8/layout/orgChart1"/>
    <dgm:cxn modelId="{7E7B05D7-4D9B-497C-8294-1E2DD8542FC1}" srcId="{1DF0B8CD-C4B5-4960-98A4-DE5A59D98994}" destId="{5B1F0F0F-8C9C-436E-84E4-D4B351B4E421}" srcOrd="0" destOrd="0" parTransId="{1C084F27-1707-4071-9503-5B1CEDB476A1}" sibTransId="{737B7240-6B23-48E4-93C8-BDD77208D719}"/>
    <dgm:cxn modelId="{24587C93-3339-4927-AC00-0BF57639D66C}" srcId="{1DF0B8CD-C4B5-4960-98A4-DE5A59D98994}" destId="{CF53F5BE-0C71-477B-84F4-7E054FB07321}" srcOrd="1" destOrd="0" parTransId="{9A41B857-06A8-424A-9434-61C1AEBBD13D}" sibTransId="{73D23541-31FC-4DC2-8149-F8C360069A82}"/>
    <dgm:cxn modelId="{47E42074-BFB7-42D8-97FF-4FA9776DAB18}" type="presOf" srcId="{AD0D626A-EB2F-48FD-914F-81BC2D61E34D}" destId="{68FAA4A6-4838-4A0F-BA0D-CA2EDC914916}" srcOrd="0" destOrd="0" presId="urn:microsoft.com/office/officeart/2005/8/layout/orgChart1"/>
    <dgm:cxn modelId="{FECC44FD-6E30-4D2F-B654-18F964EEFB55}" type="presOf" srcId="{1C084F27-1707-4071-9503-5B1CEDB476A1}" destId="{7328FC6F-09A5-4C82-951D-EF136D54435A}" srcOrd="0" destOrd="0" presId="urn:microsoft.com/office/officeart/2005/8/layout/orgChart1"/>
    <dgm:cxn modelId="{F658BE88-36E4-4210-9ACA-8DD2209302C1}" type="presOf" srcId="{D5CC6B45-9D27-439F-A328-368314D839D8}" destId="{FC1D6982-2923-4D4A-9734-FC7A6A4DA6CA}" srcOrd="1" destOrd="0" presId="urn:microsoft.com/office/officeart/2005/8/layout/orgChart1"/>
    <dgm:cxn modelId="{EB251642-621E-4B52-969B-3EACF316F0A6}" type="presOf" srcId="{1DF0B8CD-C4B5-4960-98A4-DE5A59D98994}" destId="{513F2583-A0E6-4B2B-BA29-4A96A720F75E}" srcOrd="0" destOrd="0" presId="urn:microsoft.com/office/officeart/2005/8/layout/orgChart1"/>
    <dgm:cxn modelId="{77FE25D8-4C61-48A1-B78B-2950AEED406A}" srcId="{1DF0B8CD-C4B5-4960-98A4-DE5A59D98994}" destId="{A501D198-0104-48EA-8951-3A2293100D4D}" srcOrd="2" destOrd="0" parTransId="{BA26068C-0D7B-45BB-BC26-82B07C5B8A46}" sibTransId="{BB818B74-13FD-4EE3-AD1B-DFCE6831F4F1}"/>
    <dgm:cxn modelId="{1C65276D-C206-415A-8647-64EC7A676FAA}" type="presOf" srcId="{5B1F0F0F-8C9C-436E-84E4-D4B351B4E421}" destId="{4C977483-C9F7-4DCA-B7BD-6756E22D5CB8}" srcOrd="1" destOrd="0" presId="urn:microsoft.com/office/officeart/2005/8/layout/orgChart1"/>
    <dgm:cxn modelId="{0319F66A-1010-4CE0-B182-F97639B8DF13}" type="presOf" srcId="{D5CC6B45-9D27-439F-A328-368314D839D8}" destId="{63B9F79D-3A1C-432C-9D6D-A80EF4B70F7B}" srcOrd="0" destOrd="0" presId="urn:microsoft.com/office/officeart/2005/8/layout/orgChart1"/>
    <dgm:cxn modelId="{9DB151A9-5726-4E7B-BB86-9113CA211AEE}" type="presOf" srcId="{A501D198-0104-48EA-8951-3A2293100D4D}" destId="{A3EEF89B-FB90-4829-B586-4960A03D4896}" srcOrd="1" destOrd="0" presId="urn:microsoft.com/office/officeart/2005/8/layout/orgChart1"/>
    <dgm:cxn modelId="{8DD959AA-1FEE-405F-9B53-FF9E3C418F79}" srcId="{1DF0B8CD-C4B5-4960-98A4-DE5A59D98994}" destId="{FB454F44-F814-4136-BD3B-9F33D427C0D0}" srcOrd="5" destOrd="0" parTransId="{5E4488F9-A5EA-466A-8479-669CDB32873E}" sibTransId="{5B75B136-C8A9-4E98-B44A-9CDBC77D837E}"/>
    <dgm:cxn modelId="{3D7187D7-E3BA-470C-8B5C-5079EF1F0323}" type="presParOf" srcId="{0812CED7-7B1C-4D6C-9C65-B301401E0186}" destId="{E91943CC-A471-4CC2-951A-BC612B0B2448}" srcOrd="0" destOrd="0" presId="urn:microsoft.com/office/officeart/2005/8/layout/orgChart1"/>
    <dgm:cxn modelId="{F04F6047-E835-49BA-9ADD-6FF749F9F1F6}" type="presParOf" srcId="{E91943CC-A471-4CC2-951A-BC612B0B2448}" destId="{D45C3428-0104-4F51-8D23-E8AB0144D65C}" srcOrd="0" destOrd="0" presId="urn:microsoft.com/office/officeart/2005/8/layout/orgChart1"/>
    <dgm:cxn modelId="{CB44C125-1656-4D0F-BBEE-C7739CD96ED0}" type="presParOf" srcId="{D45C3428-0104-4F51-8D23-E8AB0144D65C}" destId="{513F2583-A0E6-4B2B-BA29-4A96A720F75E}" srcOrd="0" destOrd="0" presId="urn:microsoft.com/office/officeart/2005/8/layout/orgChart1"/>
    <dgm:cxn modelId="{29BFEAA3-1CB8-4F43-AA33-AA402A8E0468}" type="presParOf" srcId="{D45C3428-0104-4F51-8D23-E8AB0144D65C}" destId="{FD3ADB04-B1AC-425B-8D37-8F32D2C85513}" srcOrd="1" destOrd="0" presId="urn:microsoft.com/office/officeart/2005/8/layout/orgChart1"/>
    <dgm:cxn modelId="{1540A111-D473-4948-86FE-7C2BA269C05D}" type="presParOf" srcId="{E91943CC-A471-4CC2-951A-BC612B0B2448}" destId="{57DA2F6F-129F-4E41-A170-829153E7F8ED}" srcOrd="1" destOrd="0" presId="urn:microsoft.com/office/officeart/2005/8/layout/orgChart1"/>
    <dgm:cxn modelId="{8C15BDD2-1C4E-4651-99B3-0F42033F8570}" type="presParOf" srcId="{57DA2F6F-129F-4E41-A170-829153E7F8ED}" destId="{7328FC6F-09A5-4C82-951D-EF136D54435A}" srcOrd="0" destOrd="0" presId="urn:microsoft.com/office/officeart/2005/8/layout/orgChart1"/>
    <dgm:cxn modelId="{759603DA-B303-4C40-AF1C-CA27377A6F5F}" type="presParOf" srcId="{57DA2F6F-129F-4E41-A170-829153E7F8ED}" destId="{3B62DCFB-EFCE-4BDF-B6C5-994020E5C6EB}" srcOrd="1" destOrd="0" presId="urn:microsoft.com/office/officeart/2005/8/layout/orgChart1"/>
    <dgm:cxn modelId="{3F475E77-AA53-4DBE-894F-03E3718FE847}" type="presParOf" srcId="{3B62DCFB-EFCE-4BDF-B6C5-994020E5C6EB}" destId="{9FB11E79-0024-4743-AC7C-BA0D40D6FC9B}" srcOrd="0" destOrd="0" presId="urn:microsoft.com/office/officeart/2005/8/layout/orgChart1"/>
    <dgm:cxn modelId="{0F25F754-C966-4DF1-B27F-4F5F8CE92749}" type="presParOf" srcId="{9FB11E79-0024-4743-AC7C-BA0D40D6FC9B}" destId="{937D8FFF-5912-46A1-B775-31A3214AE30A}" srcOrd="0" destOrd="0" presId="urn:microsoft.com/office/officeart/2005/8/layout/orgChart1"/>
    <dgm:cxn modelId="{BDA119FF-2DC2-4287-8DE6-78C9D4C189F0}" type="presParOf" srcId="{9FB11E79-0024-4743-AC7C-BA0D40D6FC9B}" destId="{4C977483-C9F7-4DCA-B7BD-6756E22D5CB8}" srcOrd="1" destOrd="0" presId="urn:microsoft.com/office/officeart/2005/8/layout/orgChart1"/>
    <dgm:cxn modelId="{4C242660-3665-4AE3-8EC4-78DD880CF767}" type="presParOf" srcId="{3B62DCFB-EFCE-4BDF-B6C5-994020E5C6EB}" destId="{B426EC64-3F93-4EB7-AA02-9B5620C7816C}" srcOrd="1" destOrd="0" presId="urn:microsoft.com/office/officeart/2005/8/layout/orgChart1"/>
    <dgm:cxn modelId="{02BF0CA1-AE6C-40FD-81BD-135C109E073A}" type="presParOf" srcId="{3B62DCFB-EFCE-4BDF-B6C5-994020E5C6EB}" destId="{B2BE7DD4-B540-40B0-B730-D33F5D5A5728}" srcOrd="2" destOrd="0" presId="urn:microsoft.com/office/officeart/2005/8/layout/orgChart1"/>
    <dgm:cxn modelId="{AA7F66DE-165D-459E-98F9-2CC1D5035B60}" type="presParOf" srcId="{57DA2F6F-129F-4E41-A170-829153E7F8ED}" destId="{7445BB6D-EB23-4594-AB52-6713B2FF1C12}" srcOrd="2" destOrd="0" presId="urn:microsoft.com/office/officeart/2005/8/layout/orgChart1"/>
    <dgm:cxn modelId="{055C5CB9-4CC6-4633-B9B2-C999A768D925}" type="presParOf" srcId="{57DA2F6F-129F-4E41-A170-829153E7F8ED}" destId="{C49326E3-B9AC-45F5-A889-C37199252049}" srcOrd="3" destOrd="0" presId="urn:microsoft.com/office/officeart/2005/8/layout/orgChart1"/>
    <dgm:cxn modelId="{66DB08C4-8484-4464-B8DF-7E88C89AABA8}" type="presParOf" srcId="{C49326E3-B9AC-45F5-A889-C37199252049}" destId="{7B1D411E-6E66-444A-B0F0-DE9CC0CB2D59}" srcOrd="0" destOrd="0" presId="urn:microsoft.com/office/officeart/2005/8/layout/orgChart1"/>
    <dgm:cxn modelId="{C861BD58-CA3D-4A84-B28C-C71025914675}" type="presParOf" srcId="{7B1D411E-6E66-444A-B0F0-DE9CC0CB2D59}" destId="{BC2FEF1C-458B-4A16-AE82-F0B58DB5BC5C}" srcOrd="0" destOrd="0" presId="urn:microsoft.com/office/officeart/2005/8/layout/orgChart1"/>
    <dgm:cxn modelId="{50D08F74-10AB-41C3-9FA1-EE21D25FB2F1}" type="presParOf" srcId="{7B1D411E-6E66-444A-B0F0-DE9CC0CB2D59}" destId="{7E882CEE-7794-413C-B6E0-507AF9A25CB5}" srcOrd="1" destOrd="0" presId="urn:microsoft.com/office/officeart/2005/8/layout/orgChart1"/>
    <dgm:cxn modelId="{6130F12A-7375-4053-90CF-C2F13755008C}" type="presParOf" srcId="{C49326E3-B9AC-45F5-A889-C37199252049}" destId="{B008F845-539C-42BE-8BAF-514BB3C465AE}" srcOrd="1" destOrd="0" presId="urn:microsoft.com/office/officeart/2005/8/layout/orgChart1"/>
    <dgm:cxn modelId="{8D337F6E-098E-42E6-B5F4-63E648F294D0}" type="presParOf" srcId="{C49326E3-B9AC-45F5-A889-C37199252049}" destId="{DF6CA6A0-0C6D-4B8A-A92A-B1A8C7B36AFA}" srcOrd="2" destOrd="0" presId="urn:microsoft.com/office/officeart/2005/8/layout/orgChart1"/>
    <dgm:cxn modelId="{9B5EA4D4-6187-44AD-BE85-47F36D31DDF9}" type="presParOf" srcId="{57DA2F6F-129F-4E41-A170-829153E7F8ED}" destId="{59A74DC9-E39D-4032-883E-E8E750DC28BB}" srcOrd="4" destOrd="0" presId="urn:microsoft.com/office/officeart/2005/8/layout/orgChart1"/>
    <dgm:cxn modelId="{28F356C0-4BF1-4C7B-98A4-D3B0D2E1F604}" type="presParOf" srcId="{57DA2F6F-129F-4E41-A170-829153E7F8ED}" destId="{D5572A4D-98ED-4FD8-A8F4-3351FC179697}" srcOrd="5" destOrd="0" presId="urn:microsoft.com/office/officeart/2005/8/layout/orgChart1"/>
    <dgm:cxn modelId="{D217EFC4-86A4-4088-944B-7B44F9125C18}" type="presParOf" srcId="{D5572A4D-98ED-4FD8-A8F4-3351FC179697}" destId="{A73BE734-186D-4D4F-9F68-29DF9C3CDBBD}" srcOrd="0" destOrd="0" presId="urn:microsoft.com/office/officeart/2005/8/layout/orgChart1"/>
    <dgm:cxn modelId="{99B127B1-8255-4350-B435-822580FB0DD8}" type="presParOf" srcId="{A73BE734-186D-4D4F-9F68-29DF9C3CDBBD}" destId="{7C893D24-D1F4-4477-8C69-2FD4913FEB8D}" srcOrd="0" destOrd="0" presId="urn:microsoft.com/office/officeart/2005/8/layout/orgChart1"/>
    <dgm:cxn modelId="{32FCEF08-C2DF-45B4-8C5F-B077C0FD586C}" type="presParOf" srcId="{A73BE734-186D-4D4F-9F68-29DF9C3CDBBD}" destId="{A3EEF89B-FB90-4829-B586-4960A03D4896}" srcOrd="1" destOrd="0" presId="urn:microsoft.com/office/officeart/2005/8/layout/orgChart1"/>
    <dgm:cxn modelId="{AE9AFDC7-E0E0-4042-AA63-94353F8543F0}" type="presParOf" srcId="{D5572A4D-98ED-4FD8-A8F4-3351FC179697}" destId="{0E5CF4A5-0940-40B3-9526-597DB38E409E}" srcOrd="1" destOrd="0" presId="urn:microsoft.com/office/officeart/2005/8/layout/orgChart1"/>
    <dgm:cxn modelId="{77DC739E-DC5F-4B90-9938-3CF5DAF43E8C}" type="presParOf" srcId="{D5572A4D-98ED-4FD8-A8F4-3351FC179697}" destId="{2674C22C-5CD5-4E5C-8A22-35D31C3EB0D6}" srcOrd="2" destOrd="0" presId="urn:microsoft.com/office/officeart/2005/8/layout/orgChart1"/>
    <dgm:cxn modelId="{81479787-2414-4540-BAE5-447C57063141}" type="presParOf" srcId="{57DA2F6F-129F-4E41-A170-829153E7F8ED}" destId="{007FE94B-AA11-41C3-869E-D5D03E80CA91}" srcOrd="6" destOrd="0" presId="urn:microsoft.com/office/officeart/2005/8/layout/orgChart1"/>
    <dgm:cxn modelId="{11A43D79-CA8B-4EAB-87B8-A0DC15A641F4}" type="presParOf" srcId="{57DA2F6F-129F-4E41-A170-829153E7F8ED}" destId="{8E1EDA01-A8DA-45A7-951C-0645279E9238}" srcOrd="7" destOrd="0" presId="urn:microsoft.com/office/officeart/2005/8/layout/orgChart1"/>
    <dgm:cxn modelId="{6C51E762-85C3-4D69-9C19-CC0511F7D9C3}" type="presParOf" srcId="{8E1EDA01-A8DA-45A7-951C-0645279E9238}" destId="{B63530F9-1BD4-4E60-B7D0-E7CF75B44B61}" srcOrd="0" destOrd="0" presId="urn:microsoft.com/office/officeart/2005/8/layout/orgChart1"/>
    <dgm:cxn modelId="{37ABD2DA-BA86-4D10-887B-968B9B0E324A}" type="presParOf" srcId="{B63530F9-1BD4-4E60-B7D0-E7CF75B44B61}" destId="{63B9F79D-3A1C-432C-9D6D-A80EF4B70F7B}" srcOrd="0" destOrd="0" presId="urn:microsoft.com/office/officeart/2005/8/layout/orgChart1"/>
    <dgm:cxn modelId="{0CC571EC-A356-4EB8-8D1E-F3323C2C6AD7}" type="presParOf" srcId="{B63530F9-1BD4-4E60-B7D0-E7CF75B44B61}" destId="{FC1D6982-2923-4D4A-9734-FC7A6A4DA6CA}" srcOrd="1" destOrd="0" presId="urn:microsoft.com/office/officeart/2005/8/layout/orgChart1"/>
    <dgm:cxn modelId="{A0CE6B32-AD07-42FB-9B73-907CFDA99F74}" type="presParOf" srcId="{8E1EDA01-A8DA-45A7-951C-0645279E9238}" destId="{3334AA27-6792-4715-BAE9-6049B002DC92}" srcOrd="1" destOrd="0" presId="urn:microsoft.com/office/officeart/2005/8/layout/orgChart1"/>
    <dgm:cxn modelId="{D87A58CA-3098-4C0B-B5D7-4167D22F5927}" type="presParOf" srcId="{8E1EDA01-A8DA-45A7-951C-0645279E9238}" destId="{D503D042-127B-4436-89AF-6997AFA00557}" srcOrd="2" destOrd="0" presId="urn:microsoft.com/office/officeart/2005/8/layout/orgChart1"/>
    <dgm:cxn modelId="{34B181F6-2FB8-418E-85A1-933530B3C70E}" type="presParOf" srcId="{57DA2F6F-129F-4E41-A170-829153E7F8ED}" destId="{CC23B09D-AC76-4DB0-8B95-C4236B8BC1AD}" srcOrd="8" destOrd="0" presId="urn:microsoft.com/office/officeart/2005/8/layout/orgChart1"/>
    <dgm:cxn modelId="{EAF5D259-8670-494F-8078-3362079A6709}" type="presParOf" srcId="{57DA2F6F-129F-4E41-A170-829153E7F8ED}" destId="{F521E39D-4C5D-48A3-9C05-B9DC657CE52A}" srcOrd="9" destOrd="0" presId="urn:microsoft.com/office/officeart/2005/8/layout/orgChart1"/>
    <dgm:cxn modelId="{7A29C073-FDEA-4C1A-A539-3AC606EBFA64}" type="presParOf" srcId="{F521E39D-4C5D-48A3-9C05-B9DC657CE52A}" destId="{AEAACC2D-3E16-4EA6-85C1-612E6760CDC0}" srcOrd="0" destOrd="0" presId="urn:microsoft.com/office/officeart/2005/8/layout/orgChart1"/>
    <dgm:cxn modelId="{AB40782D-BFF0-4AC3-872E-51209DB38505}" type="presParOf" srcId="{AEAACC2D-3E16-4EA6-85C1-612E6760CDC0}" destId="{68FAA4A6-4838-4A0F-BA0D-CA2EDC914916}" srcOrd="0" destOrd="0" presId="urn:microsoft.com/office/officeart/2005/8/layout/orgChart1"/>
    <dgm:cxn modelId="{2AAECE2B-58FE-4216-8E81-D1F838B5F87C}" type="presParOf" srcId="{AEAACC2D-3E16-4EA6-85C1-612E6760CDC0}" destId="{2E4513D8-5BF6-4E6D-BB01-DE37814FC9D4}" srcOrd="1" destOrd="0" presId="urn:microsoft.com/office/officeart/2005/8/layout/orgChart1"/>
    <dgm:cxn modelId="{F9996A76-DD87-487B-835C-779394DDB64D}" type="presParOf" srcId="{F521E39D-4C5D-48A3-9C05-B9DC657CE52A}" destId="{930AED39-D9AE-4386-A78C-8944A9C3894B}" srcOrd="1" destOrd="0" presId="urn:microsoft.com/office/officeart/2005/8/layout/orgChart1"/>
    <dgm:cxn modelId="{32278CF9-6CE8-4BF4-905D-B82496302BE4}" type="presParOf" srcId="{F521E39D-4C5D-48A3-9C05-B9DC657CE52A}" destId="{2C16538C-4A73-4988-98DB-04B55E1D7AF4}" srcOrd="2" destOrd="0" presId="urn:microsoft.com/office/officeart/2005/8/layout/orgChart1"/>
    <dgm:cxn modelId="{ACFC3C44-E9A5-4110-8280-FF9238D3DBEC}" type="presParOf" srcId="{57DA2F6F-129F-4E41-A170-829153E7F8ED}" destId="{56E3CED5-4EDC-478C-A3CC-A0F8C78CC964}" srcOrd="10" destOrd="0" presId="urn:microsoft.com/office/officeart/2005/8/layout/orgChart1"/>
    <dgm:cxn modelId="{92DACBF2-6A42-49BB-ADE3-994D42BD8BC7}" type="presParOf" srcId="{57DA2F6F-129F-4E41-A170-829153E7F8ED}" destId="{E2CC9D5D-EE16-4451-98E4-B4C2620FA069}" srcOrd="11" destOrd="0" presId="urn:microsoft.com/office/officeart/2005/8/layout/orgChart1"/>
    <dgm:cxn modelId="{BFC0E0CC-CAD0-4E6B-A7F7-31A6530098B8}" type="presParOf" srcId="{E2CC9D5D-EE16-4451-98E4-B4C2620FA069}" destId="{AAFF7884-ECB6-4BCA-A64E-0A664F16C25A}" srcOrd="0" destOrd="0" presId="urn:microsoft.com/office/officeart/2005/8/layout/orgChart1"/>
    <dgm:cxn modelId="{491F6D05-4149-4DAB-8AFB-07583C52857F}" type="presParOf" srcId="{AAFF7884-ECB6-4BCA-A64E-0A664F16C25A}" destId="{C0313941-A92B-40F9-BC5D-0E0CB26DC250}" srcOrd="0" destOrd="0" presId="urn:microsoft.com/office/officeart/2005/8/layout/orgChart1"/>
    <dgm:cxn modelId="{8E51F66A-2484-4083-BFB8-675DC7B5DF74}" type="presParOf" srcId="{AAFF7884-ECB6-4BCA-A64E-0A664F16C25A}" destId="{B3724C6F-23FD-431B-9459-EA0D5BFB57FB}" srcOrd="1" destOrd="0" presId="urn:microsoft.com/office/officeart/2005/8/layout/orgChart1"/>
    <dgm:cxn modelId="{D4611245-A100-410F-8790-9714686129DF}" type="presParOf" srcId="{E2CC9D5D-EE16-4451-98E4-B4C2620FA069}" destId="{FCFC4509-7113-4A4E-AAD5-5C153CFA0119}" srcOrd="1" destOrd="0" presId="urn:microsoft.com/office/officeart/2005/8/layout/orgChart1"/>
    <dgm:cxn modelId="{376F6364-AA04-4584-A7AC-BB0A67CDCE8D}" type="presParOf" srcId="{E2CC9D5D-EE16-4451-98E4-B4C2620FA069}" destId="{5A776663-4ECF-4791-800B-DA57F5EDE48B}" srcOrd="2" destOrd="0" presId="urn:microsoft.com/office/officeart/2005/8/layout/orgChart1"/>
    <dgm:cxn modelId="{BCCC02E9-4568-42AA-9CA3-8BE10761599E}" type="presParOf" srcId="{E91943CC-A471-4CC2-951A-BC612B0B2448}" destId="{E9476429-A178-4C93-9865-A63FA4A554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7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EC25E4-4394-4BB2-A505-12AE9F4E5E4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81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6F3C76-EF73-42CF-BE40-418BB64DF625}" type="slidenum">
              <a:rPr lang="ru-RU"/>
              <a:pPr eaLnBrk="1" hangingPunct="1"/>
              <a:t>1</a:t>
            </a:fld>
            <a:endParaRPr lang="ru-RU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20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E3AD9C1-994D-495E-976D-F5C1DB475C70}" type="slidenum">
              <a:rPr lang="ru-RU" sz="1200"/>
              <a:pPr algn="r" eaLnBrk="1" hangingPunct="1"/>
              <a:t>21</a:t>
            </a:fld>
            <a:endParaRPr lang="ru-RU" sz="120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770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21FE37B-B152-4925-96E2-CD099C645065}" type="slidenum">
              <a:rPr lang="ru-RU" sz="1200"/>
              <a:pPr algn="r" eaLnBrk="1" hangingPunct="1"/>
              <a:t>22</a:t>
            </a:fld>
            <a:endParaRPr lang="ru-RU" sz="120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609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22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A3FD7FF-7DFA-4E5A-A1AA-D394A126118B}" type="slidenum">
              <a:rPr lang="ru-RU" sz="1200"/>
              <a:pPr algn="r" eaLnBrk="1" hangingPunct="1"/>
              <a:t>24</a:t>
            </a:fld>
            <a:endParaRPr lang="ru-RU" sz="120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90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1FEF6F7-1B94-4236-9902-4FF639711833}" type="slidenum">
              <a:rPr lang="ru-RU" sz="1200"/>
              <a:pPr algn="r" eaLnBrk="1" hangingPunct="1"/>
              <a:t>25</a:t>
            </a:fld>
            <a:endParaRPr lang="ru-RU" sz="120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69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019FDD3-80D7-44D4-B3A0-6F9A3FE896B0}" type="slidenum">
              <a:rPr lang="ru-RU" sz="1200"/>
              <a:pPr algn="r" eaLnBrk="1" hangingPunct="1"/>
              <a:t>30</a:t>
            </a:fld>
            <a:endParaRPr lang="ru-RU" sz="120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1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E315D4D-29F9-4593-A5EB-F69678A546F4}" type="slidenum">
              <a:rPr lang="ru-RU" sz="1200"/>
              <a:pPr algn="r" eaLnBrk="1" hangingPunct="1"/>
              <a:t>32</a:t>
            </a:fld>
            <a:endParaRPr lang="ru-RU" sz="120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4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D11D541-5A4B-4AE8-AA73-1708FD4FB4E6}" type="slidenum">
              <a:rPr lang="ru-RU" sz="1200"/>
              <a:pPr algn="r" eaLnBrk="1" hangingPunct="1"/>
              <a:t>33</a:t>
            </a:fld>
            <a:endParaRPr lang="ru-RU" sz="120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456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BE2DAD8-3409-4133-8D53-6560996B2818}" type="slidenum">
              <a:rPr lang="ru-RU" sz="1200"/>
              <a:pPr algn="r" eaLnBrk="1" hangingPunct="1"/>
              <a:t>37</a:t>
            </a:fld>
            <a:endParaRPr lang="ru-RU" sz="120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633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7C43C0B-2C03-42DB-91EF-F0D1619F8630}" type="slidenum">
              <a:rPr lang="ru-RU" sz="1200"/>
              <a:pPr algn="r" eaLnBrk="1" hangingPunct="1"/>
              <a:t>38</a:t>
            </a:fld>
            <a:endParaRPr lang="ru-RU" sz="120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61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3F9F830-428C-45DB-BBF2-5AD53B07E6A7}" type="slidenum">
              <a:rPr lang="ru-RU" sz="1200"/>
              <a:pPr algn="r" eaLnBrk="1" hangingPunct="1"/>
              <a:t>5</a:t>
            </a:fld>
            <a:endParaRPr lang="ru-RU" sz="120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1542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76F377-E4CD-40FB-A130-C4EA34316C91}" type="slidenum">
              <a:rPr lang="ru-RU"/>
              <a:pPr eaLnBrk="1" hangingPunct="1"/>
              <a:t>39</a:t>
            </a:fld>
            <a:endParaRPr lang="ru-RU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0485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4151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701596B-7BEE-42AE-9433-FE96B26702AD}" type="slidenum">
              <a:rPr lang="ru-RU" sz="1200"/>
              <a:pPr algn="r" eaLnBrk="1" hangingPunct="1"/>
              <a:t>43</a:t>
            </a:fld>
            <a:endParaRPr lang="ru-RU" sz="120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046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0FC191-560C-451B-B044-0B2CCAE29F2A}" type="slidenum">
              <a:rPr lang="ru-RU" sz="1200"/>
              <a:pPr algn="r" eaLnBrk="1" hangingPunct="1"/>
              <a:t>44</a:t>
            </a:fld>
            <a:endParaRPr lang="ru-RU" sz="120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383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31D9C6-1C2A-4FE8-8B85-C77B93117679}" type="slidenum">
              <a:rPr lang="ru-RU"/>
              <a:pPr eaLnBrk="1" hangingPunct="1"/>
              <a:t>45</a:t>
            </a:fld>
            <a:endParaRPr lang="ru-RU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940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F8BEC0-B821-40EF-AA81-7D66C706B049}" type="slidenum">
              <a:rPr lang="ru-RU"/>
              <a:pPr eaLnBrk="1" hangingPunct="1"/>
              <a:t>47</a:t>
            </a:fld>
            <a:endParaRPr lang="ru-RU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944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6B2ACDE-B965-4049-A391-41805C45477E}" type="slidenum">
              <a:rPr lang="ru-RU" sz="1200"/>
              <a:pPr algn="r" eaLnBrk="1" hangingPunct="1"/>
              <a:t>48</a:t>
            </a:fld>
            <a:endParaRPr lang="ru-RU" sz="120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4702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467475-98C7-4AB9-81CD-E5B2E7A2CA8C}" type="slidenum">
              <a:rPr lang="ru-RU"/>
              <a:pPr eaLnBrk="1" hangingPunct="1"/>
              <a:t>49</a:t>
            </a:fld>
            <a:endParaRPr lang="ru-RU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1658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A68E4F-848F-48B4-A042-B5645A1A5E93}" type="slidenum">
              <a:rPr lang="ru-RU"/>
              <a:pPr eaLnBrk="1" hangingPunct="1"/>
              <a:t>51</a:t>
            </a:fld>
            <a:endParaRPr lang="ru-RU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9924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F0E64D-FB31-492E-BC68-40C3406E9A0B}" type="slidenum">
              <a:rPr lang="ru-RU"/>
              <a:pPr eaLnBrk="1" hangingPunct="1"/>
              <a:t>53</a:t>
            </a:fld>
            <a:endParaRPr lang="ru-RU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462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5522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EA1401-7C14-43C7-BECA-7160A144D901}" type="slidenum">
              <a:rPr lang="ru-RU"/>
              <a:pPr eaLnBrk="1" hangingPunct="1"/>
              <a:t>54</a:t>
            </a:fld>
            <a:endParaRPr lang="ru-RU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7615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30A0796-3FDA-4645-947F-13D1570E7F67}" type="slidenum">
              <a:rPr lang="ru-RU" sz="1200"/>
              <a:pPr algn="r" eaLnBrk="1" hangingPunct="1"/>
              <a:t>55</a:t>
            </a:fld>
            <a:endParaRPr lang="ru-RU" sz="120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1781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8A8AEE-0D1E-4303-9CAC-740B5E6F8DDD}" type="slidenum">
              <a:rPr lang="ru-RU"/>
              <a:pPr eaLnBrk="1" hangingPunct="1"/>
              <a:t>57</a:t>
            </a:fld>
            <a:endParaRPr lang="ru-RU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997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4458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582951-0AD6-416B-8FE1-B9F9CBC75AC1}" type="slidenum">
              <a:rPr lang="ru-RU"/>
              <a:pPr eaLnBrk="1" hangingPunct="1"/>
              <a:t>60</a:t>
            </a:fld>
            <a:endParaRPr lang="ru-RU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614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A4C25D6-43E8-4CE6-86B5-BB274D6FD418}" type="slidenum">
              <a:rPr lang="ru-RU" sz="1200"/>
              <a:pPr algn="r" eaLnBrk="1" hangingPunct="1"/>
              <a:t>61</a:t>
            </a:fld>
            <a:endParaRPr lang="ru-RU" sz="1200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9338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8C710A-46ED-49C8-803E-7E0300CA0304}" type="slidenum">
              <a:rPr lang="ru-RU"/>
              <a:pPr eaLnBrk="1" hangingPunct="1"/>
              <a:t>62</a:t>
            </a:fld>
            <a:endParaRPr lang="ru-RU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0943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B21992-B86A-4A67-AFFA-E461327738EC}" type="slidenum">
              <a:rPr lang="ru-RU"/>
              <a:pPr eaLnBrk="1" hangingPunct="1"/>
              <a:t>64</a:t>
            </a:fld>
            <a:endParaRPr lang="ru-RU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4818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2F29A1-ED6E-4938-BD05-AEB9EA055EDF}" type="slidenum">
              <a:rPr lang="ru-RU"/>
              <a:pPr eaLnBrk="1" hangingPunct="1"/>
              <a:t>65</a:t>
            </a:fld>
            <a:endParaRPr lang="ru-RU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4194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551D42-7D8B-4685-8A95-6190E7BFF179}" type="slidenum">
              <a:rPr lang="ru-RU"/>
              <a:pPr eaLnBrk="1" hangingPunct="1"/>
              <a:t>67</a:t>
            </a:fld>
            <a:endParaRPr lang="ru-RU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509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1498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1ADEBD-4DF7-47C7-95E3-B9E369269324}" type="slidenum">
              <a:rPr lang="ru-RU"/>
              <a:pPr eaLnBrk="1" hangingPunct="1"/>
              <a:t>68</a:t>
            </a:fld>
            <a:endParaRPr lang="ru-RU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590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5E6F1-742B-4AB5-8367-80444FCD75A3}" type="slidenum">
              <a:rPr lang="ru-RU"/>
              <a:pPr eaLnBrk="1" hangingPunct="1"/>
              <a:t>69</a:t>
            </a:fld>
            <a:endParaRPr lang="ru-RU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9193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50C03D6-1713-458A-B630-9E441F73DA30}" type="slidenum">
              <a:rPr lang="ru-RU"/>
              <a:pPr eaLnBrk="1" hangingPunct="1"/>
              <a:t>70</a:t>
            </a:fld>
            <a:endParaRPr lang="ru-RU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458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7EE91A-54D9-41E2-AC08-98D5D5327E4D}" type="slidenum">
              <a:rPr lang="ru-RU"/>
              <a:pPr eaLnBrk="1" hangingPunct="1"/>
              <a:t>72</a:t>
            </a:fld>
            <a:endParaRPr lang="ru-RU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3571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480A9D-7D0D-45D7-8A8E-C0EE31D0B27B}" type="slidenum">
              <a:rPr lang="ru-RU"/>
              <a:pPr eaLnBrk="1" hangingPunct="1"/>
              <a:t>73</a:t>
            </a:fld>
            <a:endParaRPr lang="ru-RU"/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8149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353900-09F5-4F62-B616-B2B2915E1A76}" type="slidenum">
              <a:rPr lang="ru-RU"/>
              <a:pPr eaLnBrk="1" hangingPunct="1"/>
              <a:t>74</a:t>
            </a:fld>
            <a:endParaRPr lang="ru-RU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818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AB170B-53B9-464D-A4E1-A514B87D062E}" type="slidenum">
              <a:rPr lang="ru-RU"/>
              <a:pPr eaLnBrk="1" hangingPunct="1"/>
              <a:t>75</a:t>
            </a:fld>
            <a:endParaRPr lang="ru-RU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1746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619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AA431A-0A40-48AE-BD4F-B7968AEA8BB1}" type="slidenum">
              <a:rPr lang="ru-RU"/>
              <a:pPr eaLnBrk="1" hangingPunct="1"/>
              <a:t>82</a:t>
            </a:fld>
            <a:endParaRPr lang="ru-RU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586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5D9BCDB-D645-49C7-9EE7-E9B094649397}" type="slidenum">
              <a:rPr lang="ru-RU" sz="1200"/>
              <a:pPr algn="r" eaLnBrk="1" hangingPunct="1"/>
              <a:t>10</a:t>
            </a:fld>
            <a:endParaRPr lang="ru-RU" sz="120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949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5A4B428-8C1E-4A74-B5EC-4C51A7DEB8C3}" type="slidenum">
              <a:rPr lang="ru-RU" sz="1200"/>
              <a:pPr algn="r" eaLnBrk="1" hangingPunct="1"/>
              <a:t>11</a:t>
            </a:fld>
            <a:endParaRPr lang="ru-RU" sz="120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158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D26FCC9-F910-43E4-B6CD-230D4A28027F}" type="slidenum">
              <a:rPr lang="ru-RU" sz="1200"/>
              <a:pPr algn="r" eaLnBrk="1" hangingPunct="1"/>
              <a:t>14</a:t>
            </a:fld>
            <a:endParaRPr lang="ru-RU" sz="120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449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1B8CF08-DBCA-40D1-93AB-FB2284D5F26C}" type="slidenum">
              <a:rPr lang="ru-RU" sz="1200"/>
              <a:pPr algn="r" eaLnBrk="1" hangingPunct="1"/>
              <a:t>15</a:t>
            </a:fld>
            <a:endParaRPr lang="ru-RU" sz="120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18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9DD68EC-4643-462F-A047-03C0F3AB8674}" type="slidenum">
              <a:rPr lang="ru-RU" sz="1200"/>
              <a:pPr algn="r" eaLnBrk="1" hangingPunct="1"/>
              <a:t>18</a:t>
            </a:fld>
            <a:endParaRPr lang="ru-RU" sz="120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1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07280-724D-469D-8822-049AE2083C1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51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A516BE-8ECF-4991-B2BC-34A4516E2F1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26D631-E1B0-4510-A83A-160E820495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734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501FAB-3D54-4EFA-83B7-5F3E42C373D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28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320DF-785C-4AD9-8316-870295B725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551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1103C-1E03-496F-9719-C2F9AD2E01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88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46358-0831-4F05-A290-1D9C4F51A31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34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8E318-E9CD-4A1C-9D71-62D1D725FA2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93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636B8-8A31-4BAC-8EB5-2AACAD12D9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29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BEECA-0B59-4CB5-9FD4-5BBEC0816E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245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79DC4-A33B-432D-B3A8-CBE8EE1353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76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B5E8D-F3FE-4E40-B086-1CFD2EE022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36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F5CF2D-4B30-4EB0-9A74-327D69DEE8E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9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3EDB6-28DC-4743-B712-3209C59FD6A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49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95B89EA-113D-49A2-8D10-262E82E5BBD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9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notesSlides/notesSlide21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16.jpeg" Type="http://schemas.openxmlformats.org/officeDocument/2006/relationships/image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9.jpeg" Type="http://schemas.openxmlformats.org/officeDocument/2006/relationships/image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 ?><Relationships xmlns="http://schemas.openxmlformats.org/package/2006/relationships"><Relationship Id="rId2" Target="../media/image2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notesSlides/notesSlide33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22.jpeg" Type="http://schemas.openxmlformats.org/officeDocument/2006/relationships/image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2.jpeg" Type="http://schemas.openxmlformats.org/officeDocument/2006/relationships/image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 ?><Relationships xmlns="http://schemas.openxmlformats.org/package/2006/relationships"><Relationship Id="rId2" Target="../media/image2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notesSlides/notesSlide47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78.xml.rels><?xml version="1.0" encoding="UTF-8" standalone="yes" ?><Relationships xmlns="http://schemas.openxmlformats.org/package/2006/relationships"><Relationship Id="rId2" Target="../media/image2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 ?><Relationships xmlns="http://schemas.openxmlformats.org/package/2006/relationships"><Relationship Id="rId3" Target="../media/image29.jpeg" Type="http://schemas.openxmlformats.org/officeDocument/2006/relationships/image"/><Relationship Id="rId2" Target="../notesSlides/notesSlide48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2438400"/>
          </a:xfrm>
        </p:spPr>
        <p:txBody>
          <a:bodyPr/>
          <a:lstStyle/>
          <a:p>
            <a:pPr eaLnBrk="1" hangingPunct="1">
              <a:defRPr/>
            </a:pPr>
            <a:r>
              <a:rPr lang="ru-RU" sz="4100" b="1" i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ЗАБОЛЕВАНИЯ СОР</a:t>
            </a:r>
            <a:r>
              <a:rPr lang="ru-RU" sz="4100" b="1" i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100" b="1" i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ПУЗЫРНЫЕ ПОРАЖЕНИЯ</a:t>
            </a:r>
            <a:r>
              <a:rPr lang="ru-RU" smtClean="0">
                <a:solidFill>
                  <a:srgbClr val="660033"/>
                </a:solidFill>
              </a:rPr>
              <a:t> </a:t>
            </a:r>
            <a:endParaRPr lang="ru-RU" i="1" smtClean="0">
              <a:solidFill>
                <a:srgbClr val="660033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962400"/>
            <a:ext cx="7848600" cy="2286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6600"/>
                </a:solidFill>
                <a:latin typeface="Book Antiqua" panose="02040602050305030304" pitchFamily="18" charset="0"/>
              </a:rPr>
              <a:t>Доцент кафедры </a:t>
            </a:r>
          </a:p>
          <a:p>
            <a:pPr eaLnBrk="1" hangingPunct="1"/>
            <a:r>
              <a:rPr lang="ru-RU" sz="3600" b="1" smtClean="0">
                <a:solidFill>
                  <a:srgbClr val="FF6600"/>
                </a:solidFill>
                <a:latin typeface="Book Antiqua" panose="02040602050305030304" pitchFamily="18" charset="0"/>
              </a:rPr>
              <a:t>терапевтической стоматологии</a:t>
            </a:r>
          </a:p>
          <a:p>
            <a:pPr eaLnBrk="1" hangingPunct="1"/>
            <a:r>
              <a:rPr lang="ru-RU" sz="3600" b="1" smtClean="0">
                <a:solidFill>
                  <a:srgbClr val="FF6600"/>
                </a:solidFill>
                <a:latin typeface="Book Antiqua" panose="02040602050305030304" pitchFamily="18" charset="0"/>
              </a:rPr>
              <a:t>Волкова Маргарита Николаевна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686800" cy="9906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CC0099"/>
                </a:solidFill>
                <a:latin typeface="Matura MT Script Capitals" panose="03020802060602070202" pitchFamily="66" charset="0"/>
              </a:rPr>
              <a:t>Клиническая картина </a:t>
            </a:r>
            <a:br>
              <a:rPr lang="ru-RU" sz="3600" b="1" smtClean="0">
                <a:solidFill>
                  <a:srgbClr val="CC0099"/>
                </a:solidFill>
                <a:latin typeface="Matura MT Script Capitals" panose="03020802060602070202" pitchFamily="66" charset="0"/>
              </a:rPr>
            </a:br>
            <a:r>
              <a:rPr lang="ru-RU" sz="3600" b="1" smtClean="0">
                <a:solidFill>
                  <a:srgbClr val="CC0099"/>
                </a:solidFill>
                <a:latin typeface="Matura MT Script Capitals" panose="03020802060602070202" pitchFamily="66" charset="0"/>
              </a:rPr>
              <a:t>пузырчатки в полости рта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ru-RU" smtClean="0">
                <a:latin typeface="Times New Roman" panose="02020603050405020304" pitchFamily="18" charset="0"/>
              </a:rPr>
              <a:t> Внезапное появление на СО однокамерных </a:t>
            </a:r>
            <a:r>
              <a:rPr lang="ru-RU" smtClean="0">
                <a:solidFill>
                  <a:srgbClr val="FF0066"/>
                </a:solidFill>
                <a:latin typeface="Times New Roman" panose="02020603050405020304" pitchFamily="18" charset="0"/>
              </a:rPr>
              <a:t>пузырей</a:t>
            </a:r>
            <a:r>
              <a:rPr lang="ru-RU" smtClean="0">
                <a:latin typeface="Times New Roman" panose="02020603050405020304" pitchFamily="18" charset="0"/>
              </a:rPr>
              <a:t> с тонкой покрышкой и прозрачным содержимым, пузыри очень быстро вскрываются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ru-RU" smtClean="0">
                <a:latin typeface="Times New Roman" panose="02020603050405020304" pitchFamily="18" charset="0"/>
              </a:rPr>
              <a:t> Появление болезненных </a:t>
            </a:r>
            <a:r>
              <a:rPr lang="ru-RU" smtClean="0">
                <a:solidFill>
                  <a:srgbClr val="FF0066"/>
                </a:solidFill>
                <a:latin typeface="Times New Roman" panose="02020603050405020304" pitchFamily="18" charset="0"/>
              </a:rPr>
              <a:t>эрозий</a:t>
            </a:r>
            <a:r>
              <a:rPr lang="ru-RU" smtClean="0">
                <a:latin typeface="Times New Roman" panose="02020603050405020304" pitchFamily="18" charset="0"/>
              </a:rPr>
              <a:t> с обрывками покрышки пузыря.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Размеры и количество пузырей варьирует в широких пределах.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b="1" i="1" smtClean="0">
                <a:solidFill>
                  <a:srgbClr val="FF0066"/>
                </a:solidFill>
                <a:latin typeface="Times New Roman" panose="02020603050405020304" pitchFamily="18" charset="0"/>
              </a:rPr>
              <a:t>Поражение СОР может представлять собой первое проявление заболевания.</a:t>
            </a:r>
            <a:r>
              <a:rPr lang="ru-RU" smtClean="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610600" cy="914400"/>
          </a:xfrm>
        </p:spPr>
        <p:txBody>
          <a:bodyPr/>
          <a:lstStyle/>
          <a:p>
            <a:pPr eaLnBrk="1" hangingPunct="1">
              <a:lnSpc>
                <a:spcPts val="3400"/>
              </a:lnSpc>
            </a:pPr>
            <a:r>
              <a:rPr lang="ru-RU" sz="3500" smtClean="0">
                <a:solidFill>
                  <a:srgbClr val="FF3300"/>
                </a:solidFill>
                <a:latin typeface="Arial Narrow" panose="020B0606020202030204" pitchFamily="34" charset="0"/>
              </a:rPr>
              <a:t> </a:t>
            </a:r>
            <a:r>
              <a:rPr lang="ru-RU" sz="3600" b="1" smtClean="0">
                <a:solidFill>
                  <a:srgbClr val="FF3300"/>
                </a:solidFill>
                <a:latin typeface="Algerian" panose="04020705040A02060702" pitchFamily="82" charset="0"/>
              </a:rPr>
              <a:t>Положительный симптом Никольского</a:t>
            </a:r>
            <a:endParaRPr lang="ru-RU" sz="3600" b="1" smtClean="0">
              <a:latin typeface="Algerian" panose="04020705040A02060702" pitchFamily="82" charset="0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371600"/>
            <a:ext cx="8686800" cy="5181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smtClean="0">
                <a:solidFill>
                  <a:srgbClr val="FF9900"/>
                </a:solidFill>
                <a:latin typeface="Times New Roman" panose="02020603050405020304" pitchFamily="18" charset="0"/>
              </a:rPr>
              <a:t>I</a:t>
            </a:r>
            <a:r>
              <a:rPr lang="ru-RU" sz="2800" b="1" smtClean="0">
                <a:solidFill>
                  <a:srgbClr val="FF9900"/>
                </a:solidFill>
                <a:latin typeface="Times New Roman" panose="02020603050405020304" pitchFamily="18" charset="0"/>
              </a:rPr>
              <a:t>-ый вариант</a:t>
            </a:r>
            <a:r>
              <a:rPr lang="ru-RU" sz="2800" smtClean="0">
                <a:latin typeface="Times New Roman" panose="02020603050405020304" pitchFamily="18" charset="0"/>
              </a:rPr>
              <a:t> – при потягивании за обрывок покрышки пузыря происходит отслойка эпителия в виде лент видимо здоровой слизистой.</a:t>
            </a:r>
            <a:endParaRPr lang="en-US" sz="280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smtClean="0">
                <a:solidFill>
                  <a:srgbClr val="FF9900"/>
                </a:solidFill>
                <a:latin typeface="Times New Roman" panose="02020603050405020304" pitchFamily="18" charset="0"/>
              </a:rPr>
              <a:t>II</a:t>
            </a:r>
            <a:r>
              <a:rPr lang="ru-RU" sz="2800" b="1" smtClean="0">
                <a:solidFill>
                  <a:srgbClr val="FF9900"/>
                </a:solidFill>
                <a:latin typeface="Times New Roman" panose="02020603050405020304" pitchFamily="18" charset="0"/>
              </a:rPr>
              <a:t>-ой вариант</a:t>
            </a:r>
            <a:r>
              <a:rPr lang="ru-RU" sz="2800" smtClean="0">
                <a:latin typeface="Times New Roman" panose="02020603050405020304" pitchFamily="18" charset="0"/>
              </a:rPr>
              <a:t> – трение на вид здоровой слизистой или ее поскабливание тупым предметом между пузырями и эрозией приводит к отторжению эпителия.</a:t>
            </a:r>
            <a:endParaRPr lang="en-US" sz="280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smtClean="0">
                <a:solidFill>
                  <a:srgbClr val="FF9900"/>
                </a:solidFill>
                <a:latin typeface="Times New Roman" panose="02020603050405020304" pitchFamily="18" charset="0"/>
              </a:rPr>
              <a:t>III</a:t>
            </a:r>
            <a:r>
              <a:rPr lang="ru-RU" sz="2800" b="1" smtClean="0">
                <a:solidFill>
                  <a:srgbClr val="FF9900"/>
                </a:solidFill>
                <a:latin typeface="Times New Roman" panose="02020603050405020304" pitchFamily="18" charset="0"/>
              </a:rPr>
              <a:t>-ий вариант</a:t>
            </a:r>
            <a:r>
              <a:rPr lang="ru-RU" sz="2800" smtClean="0">
                <a:latin typeface="Times New Roman" panose="02020603050405020304" pitchFamily="18" charset="0"/>
              </a:rPr>
              <a:t> – трение здоровых на вид участков слизистых, расположенных далеко от очагов, вызывает отслойку эпителия.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4000" b="1" smtClean="0">
                <a:solidFill>
                  <a:srgbClr val="FF3300"/>
                </a:solidFill>
                <a:latin typeface="Algerian" panose="04020705040A02060702" pitchFamily="82" charset="0"/>
              </a:rPr>
              <a:t>Симптом Никольского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600" smtClean="0">
                <a:solidFill>
                  <a:srgbClr val="FF3300"/>
                </a:solidFill>
                <a:latin typeface="Times New Roman" panose="02020603050405020304" pitchFamily="18" charset="0"/>
              </a:rPr>
              <a:t>Начальная стадия</a:t>
            </a:r>
            <a:r>
              <a:rPr lang="ru-RU" sz="3600" smtClean="0">
                <a:latin typeface="Times New Roman" panose="02020603050405020304" pitchFamily="18" charset="0"/>
              </a:rPr>
              <a:t> заболевания с-м Никольского положителен в очаге поражения (</a:t>
            </a:r>
            <a:r>
              <a:rPr lang="en-US" sz="3600" smtClean="0">
                <a:latin typeface="Times New Roman" panose="02020603050405020304" pitchFamily="18" charset="0"/>
              </a:rPr>
              <a:t>I</a:t>
            </a:r>
            <a:r>
              <a:rPr lang="ru-RU" sz="3600" smtClean="0">
                <a:latin typeface="Times New Roman" panose="02020603050405020304" pitchFamily="18" charset="0"/>
              </a:rPr>
              <a:t> вариант);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600" smtClean="0">
                <a:solidFill>
                  <a:srgbClr val="FF3300"/>
                </a:solidFill>
                <a:latin typeface="Times New Roman" panose="02020603050405020304" pitchFamily="18" charset="0"/>
              </a:rPr>
              <a:t>Стадия генерализации</a:t>
            </a:r>
            <a:r>
              <a:rPr lang="ru-RU" sz="3600" smtClean="0">
                <a:latin typeface="Times New Roman" panose="02020603050405020304" pitchFamily="18" charset="0"/>
              </a:rPr>
              <a:t> – положителен во всех трех вариантах;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600" smtClean="0">
                <a:solidFill>
                  <a:srgbClr val="FF3300"/>
                </a:solidFill>
                <a:latin typeface="Times New Roman" panose="02020603050405020304" pitchFamily="18" charset="0"/>
              </a:rPr>
              <a:t>Период ремиссии</a:t>
            </a:r>
            <a:r>
              <a:rPr lang="ru-RU" sz="3600" smtClean="0">
                <a:latin typeface="Times New Roman" panose="02020603050405020304" pitchFamily="18" charset="0"/>
              </a:rPr>
              <a:t> с-м Никольского отрицателен.</a:t>
            </a:r>
          </a:p>
          <a:p>
            <a:pPr marL="0" indent="0"/>
            <a:endParaRPr 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3300"/>
                </a:solidFill>
                <a:latin typeface="Book Antiqua" panose="02040602050305030304" pitchFamily="18" charset="0"/>
              </a:rPr>
              <a:t>ПУЗЫРЧАТКА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3300" smtClean="0">
                <a:latin typeface="Times New Roman" panose="02020603050405020304" pitchFamily="18" charset="0"/>
              </a:rPr>
              <a:t>	</a:t>
            </a:r>
          </a:p>
          <a:p>
            <a:pPr>
              <a:buFontTx/>
              <a:buNone/>
            </a:pPr>
            <a:endParaRPr lang="ru-RU" sz="330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sz="3300" smtClean="0">
                <a:latin typeface="Times New Roman" panose="02020603050405020304" pitchFamily="18" charset="0"/>
              </a:rPr>
              <a:t>	Кроме СОР в процесс могут вовлекаться слизистая оболочка носа, конъюнктивы, прямой кишки, гениталий.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r>
              <a:rPr lang="ru-RU" sz="4100" b="1" i="1" smtClean="0">
                <a:solidFill>
                  <a:srgbClr val="FF3300"/>
                </a:solidFill>
                <a:latin typeface="Algerian" panose="04020705040A02060702" pitchFamily="82" charset="0"/>
              </a:rPr>
              <a:t>Жалобы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638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300" smtClean="0">
                <a:latin typeface="Times New Roman" panose="02020603050405020304" pitchFamily="18" charset="0"/>
              </a:rPr>
              <a:t>Повышенная чувствительность и болезненность в очагах поражения слизистых оболочек. </a:t>
            </a:r>
          </a:p>
          <a:p>
            <a:pPr marL="0" indent="0" eaLnBrk="1" hangingPunct="1">
              <a:buFontTx/>
              <a:buNone/>
            </a:pPr>
            <a:r>
              <a:rPr lang="ru-RU" sz="3300" smtClean="0">
                <a:latin typeface="Times New Roman" panose="02020603050405020304" pitchFamily="18" charset="0"/>
              </a:rPr>
              <a:t>Выраженный болевой синдром - невозможно принимать пищу.</a:t>
            </a:r>
          </a:p>
          <a:p>
            <a:pPr marL="0" indent="0" eaLnBrk="1" hangingPunct="1">
              <a:buFontTx/>
              <a:buNone/>
            </a:pPr>
            <a:r>
              <a:rPr lang="ru-RU" sz="3300" smtClean="0">
                <a:latin typeface="Times New Roman" panose="02020603050405020304" pitchFamily="18" charset="0"/>
              </a:rPr>
              <a:t>При поражении гортани и глотки голос становиться хриплым.</a:t>
            </a:r>
          </a:p>
          <a:p>
            <a:pPr marL="0" indent="0" eaLnBrk="1" hangingPunct="1">
              <a:buFontTx/>
              <a:buNone/>
            </a:pPr>
            <a:r>
              <a:rPr lang="ru-RU" sz="3300" smtClean="0">
                <a:latin typeface="Times New Roman" panose="02020603050405020304" pitchFamily="18" charset="0"/>
              </a:rPr>
              <a:t>Зуд при пузырчатке отмечается не часто.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lnSpc>
                <a:spcPts val="3300"/>
              </a:lnSpc>
            </a:pPr>
            <a:r>
              <a:rPr lang="ru-RU" sz="4000" b="1" smtClean="0">
                <a:solidFill>
                  <a:srgbClr val="CC0099"/>
                </a:solidFill>
                <a:latin typeface="Book Antiqua" panose="02040602050305030304" pitchFamily="18" charset="0"/>
              </a:rPr>
              <a:t>Истинная акантолитическая пузырчатка</a:t>
            </a:r>
            <a:r>
              <a:rPr lang="ru-RU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Times New Roman" panose="02020603050405020304" pitchFamily="18" charset="0"/>
              </a:rPr>
              <a:t>обыкновенная (вульгарная)</a:t>
            </a:r>
          </a:p>
          <a:p>
            <a:pPr eaLnBrk="1" hangingPunct="1"/>
            <a:r>
              <a:rPr lang="ru-RU" sz="3600" smtClean="0">
                <a:latin typeface="Times New Roman" panose="02020603050405020304" pitchFamily="18" charset="0"/>
              </a:rPr>
              <a:t>листовидная </a:t>
            </a:r>
          </a:p>
          <a:p>
            <a:pPr eaLnBrk="1" hangingPunct="1"/>
            <a:r>
              <a:rPr lang="ru-RU" sz="3600" smtClean="0">
                <a:latin typeface="Times New Roman" panose="02020603050405020304" pitchFamily="18" charset="0"/>
              </a:rPr>
              <a:t>себорейная </a:t>
            </a:r>
          </a:p>
          <a:p>
            <a:pPr eaLnBrk="1" hangingPunct="1"/>
            <a:r>
              <a:rPr lang="ru-RU" sz="3600" smtClean="0">
                <a:latin typeface="Times New Roman" panose="02020603050405020304" pitchFamily="18" charset="0"/>
              </a:rPr>
              <a:t>вегетирующая</a:t>
            </a:r>
            <a:endParaRPr lang="ru-RU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	</a:t>
            </a:r>
            <a:r>
              <a:rPr lang="ru-RU" sz="3600" smtClean="0">
                <a:latin typeface="Times New Roman" panose="02020603050405020304" pitchFamily="18" charset="0"/>
              </a:rPr>
              <a:t>Наиболее часто - обыкновенная форма истинной акантолитической пузырчатки.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ru-RU" smtClean="0">
                <a:latin typeface="Times New Roman" panose="02020603050405020304" pitchFamily="18" charset="0"/>
              </a:rPr>
              <a:t>обыкновенная (вульгарная) </a:t>
            </a:r>
            <a:r>
              <a:rPr lang="ru-RU" sz="4000" b="1" smtClean="0">
                <a:solidFill>
                  <a:srgbClr val="CC0099"/>
                </a:solidFill>
                <a:latin typeface="Book Antiqua" panose="02040602050305030304" pitchFamily="18" charset="0"/>
              </a:rPr>
              <a:t>пузырчатка</a:t>
            </a:r>
            <a:r>
              <a:rPr lang="ru-RU" smtClean="0"/>
              <a:t> </a:t>
            </a:r>
          </a:p>
        </p:txBody>
      </p:sp>
      <p:pic>
        <p:nvPicPr>
          <p:cNvPr id="14541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09800"/>
            <a:ext cx="42672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4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09800"/>
            <a:ext cx="4495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smtClean="0">
                <a:latin typeface="Times New Roman" panose="02020603050405020304" pitchFamily="18" charset="0"/>
              </a:rPr>
              <a:t>обыкновенная (вульгарная) </a:t>
            </a:r>
            <a:r>
              <a:rPr lang="ru-RU" sz="4000" b="1" smtClean="0">
                <a:solidFill>
                  <a:srgbClr val="CC0099"/>
                </a:solidFill>
                <a:latin typeface="Book Antiqua" panose="02040602050305030304" pitchFamily="18" charset="0"/>
              </a:rPr>
              <a:t>пузырчатка</a:t>
            </a:r>
          </a:p>
        </p:txBody>
      </p:sp>
      <p:pic>
        <p:nvPicPr>
          <p:cNvPr id="15053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495800" cy="3276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0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4114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/>
          <a:p>
            <a:r>
              <a:rPr lang="ru-RU" smtClean="0">
                <a:solidFill>
                  <a:srgbClr val="CC00FF"/>
                </a:solidFill>
                <a:latin typeface="Algerian" panose="04020705040A02060702" pitchFamily="82" charset="0"/>
              </a:rPr>
              <a:t>ДИАГНОСТИКА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sz="22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3600" b="1" i="1" smtClean="0">
                <a:solidFill>
                  <a:srgbClr val="660066"/>
                </a:solidFill>
                <a:latin typeface="Times New Roman" panose="02020603050405020304" pitchFamily="18" charset="0"/>
              </a:rPr>
              <a:t>цитологическое исследование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В мазках-отпечатках, взятых с эрозированных участков и дна пузыря присутствуют </a:t>
            </a:r>
            <a:r>
              <a:rPr lang="ru-RU" sz="2800" smtClean="0">
                <a:solidFill>
                  <a:srgbClr val="660066"/>
                </a:solidFill>
                <a:latin typeface="Times New Roman" panose="02020603050405020304" pitchFamily="18" charset="0"/>
              </a:rPr>
              <a:t>акантолитические клетки</a:t>
            </a:r>
            <a:r>
              <a:rPr lang="ru-RU" sz="2800" smtClean="0">
                <a:latin typeface="Times New Roman" panose="02020603050405020304" pitchFamily="18" charset="0"/>
              </a:rPr>
              <a:t>, (</a:t>
            </a:r>
            <a:r>
              <a:rPr lang="ru-RU" sz="2800" smtClean="0">
                <a:solidFill>
                  <a:srgbClr val="660066"/>
                </a:solidFill>
                <a:latin typeface="Times New Roman" panose="02020603050405020304" pitchFamily="18" charset="0"/>
              </a:rPr>
              <a:t>клетки Тцанка</a:t>
            </a:r>
            <a:r>
              <a:rPr lang="ru-RU" sz="2800" smtClean="0">
                <a:latin typeface="Times New Roman" panose="02020603050405020304" pitchFamily="18" charset="0"/>
              </a:rPr>
              <a:t>).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Клетки Тцанка</a:t>
            </a:r>
            <a:r>
              <a:rPr lang="ru-RU" sz="2800" smtClean="0"/>
              <a:t> </a:t>
            </a:r>
            <a:r>
              <a:rPr lang="ru-RU" sz="2800" smtClean="0">
                <a:latin typeface="Times New Roman" panose="02020603050405020304" pitchFamily="18" charset="0"/>
              </a:rPr>
              <a:t>одинаковы по размеру, ядро крупное, окрашивается в интенсивный фиолетовый цвет, занимают почти всю цитоплазму.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В начальной стадии </a:t>
            </a:r>
            <a:r>
              <a:rPr lang="ru-RU" sz="2800" smtClean="0">
                <a:solidFill>
                  <a:srgbClr val="660066"/>
                </a:solidFill>
                <a:latin typeface="Times New Roman" panose="02020603050405020304" pitchFamily="18" charset="0"/>
              </a:rPr>
              <a:t>акантолитические клетки</a:t>
            </a:r>
            <a:r>
              <a:rPr lang="ru-RU" sz="2800" smtClean="0">
                <a:latin typeface="Times New Roman" panose="02020603050405020304" pitchFamily="18" charset="0"/>
              </a:rPr>
              <a:t> присутствуют в небольших количествах до 25-30 в поле зрения.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В период генерализации - скопление этих клеток.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В период ремиссии  клетки, как правило, отсутствуют.</a:t>
            </a:r>
            <a:r>
              <a:rPr lang="ru-RU" sz="2800" smtClean="0"/>
              <a:t> </a:t>
            </a:r>
            <a:endParaRPr lang="ru-RU" sz="28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ru-RU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ru-RU" smtClean="0">
                <a:solidFill>
                  <a:srgbClr val="CC00FF"/>
                </a:solidFill>
                <a:latin typeface="Algerian" panose="04020705040A02060702" pitchFamily="82" charset="0"/>
              </a:rPr>
              <a:t>ДИАГНОСТИКА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3600" b="1" i="1" smtClean="0">
                <a:solidFill>
                  <a:srgbClr val="660066"/>
                </a:solidFill>
                <a:latin typeface="Algerian" panose="04020705040A02060702" pitchFamily="82" charset="0"/>
              </a:rPr>
              <a:t>Гистологическое исследование</a:t>
            </a:r>
            <a:endParaRPr lang="ru-RU" sz="3600" b="1" i="1" smtClean="0">
              <a:solidFill>
                <a:srgbClr val="660066"/>
              </a:solidFill>
            </a:endParaRPr>
          </a:p>
          <a:p>
            <a:pPr marL="0" indent="0" eaLnBrk="1" hangingPunct="1"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Акантолиз, внутриэпителиальные пузыри преимущественно в надбазальном слое, дно пузыря неровное за счёт разрастания сосочков; клетки Тцанка свободно плавают в жидкости пузыря.</a:t>
            </a:r>
          </a:p>
          <a:p>
            <a:pPr marL="0" indent="0">
              <a:buFontTx/>
              <a:buNone/>
            </a:pPr>
            <a:endParaRPr lang="ru-RU" sz="3600" b="1" i="1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ru-RU" sz="4000" b="1" smtClean="0">
                <a:solidFill>
                  <a:srgbClr val="6600CC"/>
                </a:solidFill>
                <a:latin typeface="Algerian" panose="04020705040A02060702" pitchFamily="82" charset="0"/>
              </a:rPr>
              <a:t>элементы поражения</a:t>
            </a:r>
            <a:r>
              <a:rPr lang="ru-RU" sz="4000" smtClean="0">
                <a:solidFill>
                  <a:srgbClr val="6600CC"/>
                </a:solidFill>
              </a:rPr>
              <a:t/>
            </a:r>
            <a:br>
              <a:rPr lang="ru-RU" sz="4000" smtClean="0">
                <a:solidFill>
                  <a:srgbClr val="6600CC"/>
                </a:solidFill>
              </a:rPr>
            </a:br>
            <a:endParaRPr lang="ru-RU" sz="4000" smtClean="0">
              <a:solidFill>
                <a:srgbClr val="66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5105400"/>
          </a:xfrm>
        </p:spPr>
        <p:txBody>
          <a:bodyPr/>
          <a:lstStyle/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1.Пузырек (vesiculua)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полостной элемент размером до 5 мм в диаметре, наполненный жидкостью. Формируется в шиповатом слое эпителия.</a:t>
            </a: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smtClean="0">
                <a:solidFill>
                  <a:srgbClr val="6600CC"/>
                </a:solidFill>
                <a:latin typeface="Times New Roman" panose="02020603050405020304" pitchFamily="18" charset="0"/>
              </a:rPr>
              <a:t>2. </a:t>
            </a: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Пузырь (bulla)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полостной элемент значительных размеров (от 5-6 мм до нескольких сантиметров), заполненный жидкостью. Формируется внутриэпителиально или подэпителиально.</a:t>
            </a:r>
            <a:endParaRPr lang="ru-RU" smtClean="0"/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3.</a:t>
            </a:r>
            <a:r>
              <a:rPr lang="ru-RU" i="1" smtClean="0">
                <a:solidFill>
                  <a:srgbClr val="6600CC"/>
                </a:solidFill>
              </a:rPr>
              <a:t> </a:t>
            </a: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Эрозия (erosio)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дефект поверхностного слоя эпителия, возникает из-за разрыва пузыря, пузырька,</a:t>
            </a:r>
            <a:r>
              <a:rPr lang="ru-RU" smtClean="0"/>
              <a:t> </a:t>
            </a:r>
            <a:r>
              <a:rPr lang="ru-RU" smtClean="0">
                <a:latin typeface="Times New Roman" panose="02020603050405020304" pitchFamily="18" charset="0"/>
              </a:rPr>
              <a:t>разрушения папул.</a:t>
            </a: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ru-RU" smtClean="0"/>
          </a:p>
          <a:p>
            <a:pPr marL="0" indent="0">
              <a:lnSpc>
                <a:spcPct val="80000"/>
              </a:lnSpc>
              <a:buFontTx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305800" cy="685800"/>
          </a:xfrm>
        </p:spPr>
        <p:txBody>
          <a:bodyPr/>
          <a:lstStyle/>
          <a:p>
            <a:r>
              <a:rPr lang="ru-RU" smtClean="0">
                <a:solidFill>
                  <a:srgbClr val="CC00FF"/>
                </a:solidFill>
                <a:latin typeface="Algerian" panose="04020705040A02060702" pitchFamily="82" charset="0"/>
              </a:rPr>
              <a:t>ДИАГНОСТИКА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534400" cy="5562600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b="1" i="1" smtClean="0">
                <a:solidFill>
                  <a:srgbClr val="660066"/>
                </a:solidFill>
                <a:latin typeface="Algerian" panose="04020705040A02060702" pitchFamily="82" charset="0"/>
              </a:rPr>
              <a:t>Иммунологическое исследование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Прямая реакция флюоресценции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Иммуногистохимические исследования – позволяют выявлять аутоантитела (</a:t>
            </a:r>
            <a:r>
              <a:rPr lang="en-US" sz="3000" smtClean="0">
                <a:latin typeface="Times New Roman" panose="02020603050405020304" pitchFamily="18" charset="0"/>
              </a:rPr>
              <a:t>IgA</a:t>
            </a:r>
            <a:r>
              <a:rPr lang="ru-RU" sz="3000" smtClean="0">
                <a:latin typeface="Times New Roman" panose="02020603050405020304" pitchFamily="18" charset="0"/>
              </a:rPr>
              <a:t>, </a:t>
            </a:r>
            <a:r>
              <a:rPr lang="en-US" sz="3000" smtClean="0">
                <a:latin typeface="Times New Roman" panose="02020603050405020304" pitchFamily="18" charset="0"/>
              </a:rPr>
              <a:t>IgG</a:t>
            </a:r>
            <a:r>
              <a:rPr lang="ru-RU" sz="3000" smtClean="0">
                <a:latin typeface="Times New Roman" panose="02020603050405020304" pitchFamily="18" charset="0"/>
              </a:rPr>
              <a:t>), фиксированные в определенных антигенных структурах кожи и эпителия (десмосомах, базальной мембране и др.);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Непрямая реакция флюоресценции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Иммуноферментный анализ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Иммуноблоттинг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Рекция иммунопреципитации – определяют аутоантитела к конкретным антигенам в сыворотке крови пациента.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00FF"/>
                </a:solidFill>
                <a:latin typeface="Book Antiqua" panose="02040602050305030304" pitchFamily="18" charset="0"/>
              </a:rPr>
              <a:t>ДИАГНОСТИКА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наличии мономорфных высыпаний на коже или СОР в виде пузырей и эрозий;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прогрессирующем тяжелом течении заболевания;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положительном симптоме Никольского;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выявлении акантолитических клеток в мазках-отпечатках со дна эрозий;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акантолизе с образованием внутриэпителиальных пузырей;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3000" smtClean="0">
                <a:latin typeface="Times New Roman" panose="02020603050405020304" pitchFamily="18" charset="0"/>
              </a:rPr>
              <a:t>наличии фиксированных </a:t>
            </a:r>
            <a:r>
              <a:rPr lang="en-US" sz="3000" smtClean="0">
                <a:latin typeface="Times New Roman" panose="02020603050405020304" pitchFamily="18" charset="0"/>
              </a:rPr>
              <a:t>Ig G</a:t>
            </a:r>
            <a:r>
              <a:rPr lang="ru-RU" sz="3000" smtClean="0">
                <a:latin typeface="Times New Roman" panose="02020603050405020304" pitchFamily="18" charset="0"/>
              </a:rPr>
              <a:t>, </a:t>
            </a:r>
            <a:r>
              <a:rPr lang="en-US" sz="3000" smtClean="0">
                <a:latin typeface="Times New Roman" panose="02020603050405020304" pitchFamily="18" charset="0"/>
              </a:rPr>
              <a:t>Ig M</a:t>
            </a:r>
            <a:r>
              <a:rPr lang="ru-RU" sz="3000" smtClean="0">
                <a:latin typeface="Times New Roman" panose="02020603050405020304" pitchFamily="18" charset="0"/>
              </a:rPr>
              <a:t> в межклеточной субстанции эпителия, выявления антител  к ним в сыворотке крови.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68363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  <a:latin typeface="Matura MT Script Capitals" panose="03020802060602070202" pitchFamily="66" charset="0"/>
              </a:rPr>
              <a:t>Дифференциальная диагностика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marL="609600" indent="-609600" eaLnBrk="1" hangingPunct="1"/>
            <a:r>
              <a:rPr lang="ru-RU" sz="3600" smtClean="0">
                <a:latin typeface="Times New Roman" panose="02020603050405020304" pitchFamily="18" charset="0"/>
              </a:rPr>
              <a:t>Многоформная экссудативная эритема</a:t>
            </a:r>
          </a:p>
          <a:p>
            <a:pPr marL="609600" indent="-609600" eaLnBrk="1" hangingPunct="1"/>
            <a:r>
              <a:rPr lang="ru-RU" sz="3600" smtClean="0">
                <a:latin typeface="Times New Roman" panose="02020603050405020304" pitchFamily="18" charset="0"/>
              </a:rPr>
              <a:t>Буллезная форма ПЛ</a:t>
            </a:r>
          </a:p>
          <a:p>
            <a:pPr marL="609600" indent="-609600" eaLnBrk="1" hangingPunct="1"/>
            <a:r>
              <a:rPr lang="ru-RU" sz="3600" smtClean="0">
                <a:latin typeface="Times New Roman" panose="02020603050405020304" pitchFamily="18" charset="0"/>
              </a:rPr>
              <a:t>Эпидермолиз</a:t>
            </a:r>
          </a:p>
          <a:p>
            <a:pPr marL="609600" indent="-609600" eaLnBrk="1" hangingPunct="1"/>
            <a:r>
              <a:rPr lang="ru-RU" sz="3600" smtClean="0">
                <a:latin typeface="Times New Roman" panose="02020603050405020304" pitchFamily="18" charset="0"/>
              </a:rPr>
              <a:t>Доброкачественная пузырчатка СОР (пемфигоид)</a:t>
            </a:r>
          </a:p>
          <a:p>
            <a:pPr marL="609600" indent="-609600" eaLnBrk="1" hangingPunct="1"/>
            <a:r>
              <a:rPr lang="ru-RU" sz="3600" smtClean="0">
                <a:latin typeface="Times New Roman" panose="02020603050405020304" pitchFamily="18" charset="0"/>
              </a:rPr>
              <a:t>Герпетический гингивостоматит</a:t>
            </a:r>
          </a:p>
          <a:p>
            <a:pPr marL="609600" indent="-609600" eaLnBrk="1" hangingPunct="1"/>
            <a:r>
              <a:rPr lang="ru-RU" sz="3600" smtClean="0">
                <a:latin typeface="Times New Roman" panose="02020603050405020304" pitchFamily="18" charset="0"/>
              </a:rPr>
              <a:t>Рецидивирующий гингивостоматит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ru-RU" sz="4800" b="1" smtClean="0">
                <a:solidFill>
                  <a:srgbClr val="FF3300"/>
                </a:solidFill>
                <a:latin typeface="Book Antiqua" panose="02040602050305030304" pitchFamily="18" charset="0"/>
              </a:rPr>
              <a:t>Лечение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257800"/>
          </a:xfrm>
        </p:spPr>
        <p:txBody>
          <a:bodyPr/>
          <a:lstStyle/>
          <a:p>
            <a:pPr>
              <a:buFontTx/>
              <a:buNone/>
            </a:pPr>
            <a:r>
              <a:rPr lang="ru-RU" sz="2500" smtClean="0"/>
              <a:t>	</a:t>
            </a:r>
            <a:r>
              <a:rPr lang="ru-RU" sz="3600" smtClean="0">
                <a:latin typeface="Times New Roman" panose="02020603050405020304" pitchFamily="18" charset="0"/>
              </a:rPr>
              <a:t>Системное применение кортикостероидов в дозах от умеренных до высоких</a:t>
            </a:r>
            <a:r>
              <a:rPr lang="ru-RU" sz="3600" smtClean="0"/>
              <a:t> </a:t>
            </a:r>
            <a:r>
              <a:rPr lang="ru-RU" sz="3600" smtClean="0">
                <a:latin typeface="Times New Roman" panose="02020603050405020304" pitchFamily="18" charset="0"/>
              </a:rPr>
              <a:t>в сочетании с местным применением кортикостероидов.</a:t>
            </a:r>
          </a:p>
          <a:p>
            <a:pPr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	Цитостатики.</a:t>
            </a:r>
          </a:p>
          <a:p>
            <a:pPr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   Стоматологи принимают участие в симптоматическом местном лечении пузырчатки СОР, санационных мероприятиях в период ремиссии.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8686800" cy="9906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3300"/>
                </a:solidFill>
                <a:latin typeface="Algerian" panose="04020705040A02060702" pitchFamily="82" charset="0"/>
              </a:rPr>
              <a:t>Неакантолитическая (ложная) пузырчатка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447800"/>
            <a:ext cx="8686800" cy="5257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Собственно неакантолитическая пузырчатка (буллезный пемфигоид Левера).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Пузырчатка глаз (слизисто-синехиальный атрофирующий буллезный дерматит).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Доброкачественная неакантолитическая пузырчатка слизистой оболочки только полости рта.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81000"/>
            <a:ext cx="8610600" cy="10207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3300"/>
                </a:solidFill>
                <a:latin typeface="Book Antiqua" panose="02040602050305030304" pitchFamily="18" charset="0"/>
              </a:rPr>
              <a:t>Доброкачественный пемфигоид слизистой оболочки полости рта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828800"/>
            <a:ext cx="8686800" cy="4572000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Пемфигоид СО (рубцующийся пемфигоид) – это хроническое везикулобулёзное, аутоиммунное заболевание, преимущественно поражающие слизистые оболочки, редко кожу.</a:t>
            </a:r>
            <a:r>
              <a:rPr lang="ru-RU" sz="3600" smtClean="0"/>
              <a:t> </a:t>
            </a: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Средний возраст возникновения - 50 лет и старше, женщины поражаются чаще, чем мужчины (соотношение 2:1).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066800"/>
            <a:ext cx="419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 descr="imag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434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imag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4419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44563"/>
          </a:xfrm>
        </p:spPr>
        <p:txBody>
          <a:bodyPr/>
          <a:lstStyle/>
          <a:p>
            <a:r>
              <a:rPr lang="ru-RU" sz="3600" b="1" smtClean="0">
                <a:solidFill>
                  <a:srgbClr val="FF3300"/>
                </a:solidFill>
                <a:latin typeface="Book Antiqua" panose="02040602050305030304" pitchFamily="18" charset="0"/>
              </a:rPr>
              <a:t>Доброкачественный пемфигоид слизистой оболочки полости рта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5029200"/>
          </a:xfrm>
        </p:spPr>
        <p:txBody>
          <a:bodyPr/>
          <a:lstStyle/>
          <a:p>
            <a:pPr marL="0" indent="0"/>
            <a:r>
              <a:rPr lang="ru-RU" b="1" smtClean="0">
                <a:latin typeface="Times New Roman" panose="02020603050405020304" pitchFamily="18" charset="0"/>
              </a:rPr>
              <a:t>десквамативный гингивит</a:t>
            </a:r>
          </a:p>
          <a:p>
            <a:pPr marL="0" indent="0"/>
            <a:r>
              <a:rPr lang="ru-RU" b="1" smtClean="0">
                <a:latin typeface="Times New Roman" panose="02020603050405020304" pitchFamily="18" charset="0"/>
              </a:rPr>
              <a:t>везикулобулёзные поражения </a:t>
            </a:r>
          </a:p>
          <a:p>
            <a:pPr marL="0" indent="0"/>
            <a:r>
              <a:rPr lang="ru-RU" b="1" smtClean="0">
                <a:latin typeface="Times New Roman" panose="02020603050405020304" pitchFamily="18" charset="0"/>
              </a:rPr>
              <a:t>изъявления.</a:t>
            </a:r>
          </a:p>
          <a:p>
            <a:pPr marL="0" indent="0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Наиболее часто поражается десна</a:t>
            </a:r>
            <a:r>
              <a:rPr lang="ru-RU" smtClean="0"/>
              <a:t>, </a:t>
            </a:r>
            <a:r>
              <a:rPr lang="ru-RU" smtClean="0">
                <a:latin typeface="Times New Roman" panose="02020603050405020304" pitchFamily="18" charset="0"/>
              </a:rPr>
              <a:t>(90-95%)</a:t>
            </a:r>
            <a:r>
              <a:rPr lang="ru-RU" smtClean="0"/>
              <a:t> </a:t>
            </a:r>
            <a:r>
              <a:rPr lang="ru-RU" smtClean="0">
                <a:latin typeface="Times New Roman" panose="02020603050405020304" pitchFamily="18" charset="0"/>
              </a:rPr>
              <a:t>пациентов имеют десквамативные поражения десны.</a:t>
            </a:r>
          </a:p>
          <a:p>
            <a:pPr marL="0" indent="0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Заживление без значительного рубцевания. Может поражаться конъюнктива, гортань и гениталии.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rgbClr val="FF3300"/>
                </a:solidFill>
                <a:latin typeface="Book Antiqua" panose="02040602050305030304" pitchFamily="18" charset="0"/>
              </a:rPr>
              <a:t>Доброкачественный пемфигоид слизистой оболочки полости рта</a:t>
            </a:r>
          </a:p>
        </p:txBody>
      </p:sp>
      <p:pic>
        <p:nvPicPr>
          <p:cNvPr id="14336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600200"/>
            <a:ext cx="8763000" cy="5105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rgbClr val="FF3300"/>
                </a:solidFill>
                <a:latin typeface="Book Antiqua" panose="02040602050305030304" pitchFamily="18" charset="0"/>
              </a:rPr>
              <a:t>Доброкачественный пемфигоид слизистой оболочки полости рта</a:t>
            </a:r>
          </a:p>
        </p:txBody>
      </p:sp>
      <p:pic>
        <p:nvPicPr>
          <p:cNvPr id="15258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600200"/>
            <a:ext cx="8610600" cy="5105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10600" cy="838200"/>
          </a:xfrm>
        </p:spPr>
        <p:txBody>
          <a:bodyPr/>
          <a:lstStyle/>
          <a:p>
            <a:r>
              <a:rPr lang="ru-RU" sz="4000" b="1" smtClean="0">
                <a:solidFill>
                  <a:srgbClr val="6600CC"/>
                </a:solidFill>
                <a:latin typeface="Algerian" panose="04020705040A02060702" pitchFamily="82" charset="0"/>
              </a:rPr>
              <a:t>элементы поражения</a:t>
            </a:r>
            <a:r>
              <a:rPr lang="ru-RU" sz="4000" smtClean="0">
                <a:solidFill>
                  <a:srgbClr val="6600CC"/>
                </a:solidFill>
              </a:rPr>
              <a:t/>
            </a:r>
            <a:br>
              <a:rPr lang="ru-RU" sz="4000" smtClean="0">
                <a:solidFill>
                  <a:srgbClr val="6600CC"/>
                </a:solidFill>
              </a:rPr>
            </a:br>
            <a:endParaRPr lang="ru-RU" sz="4000" smtClean="0">
              <a:solidFill>
                <a:srgbClr val="6600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953000"/>
          </a:xfrm>
        </p:spPr>
        <p:txBody>
          <a:bodyPr/>
          <a:lstStyle/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Пятно (macula)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изменение цвета слизистой оболочки на ограниченном участке. Никогда не выступает над уровнем СО.</a:t>
            </a: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Волдырь (urtica)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бесполостное образование, возникающее вследствие острого ограниченного отека сосочкового слоя.</a:t>
            </a: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Язва (ulcus)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дефект СО в пределах соединительнотканного слоя. Заживление сопровождается рубцом.</a:t>
            </a: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Корка (crusta)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ссохшийся экссудат.</a:t>
            </a: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  <a:latin typeface="Algerian" panose="04020705040A02060702" pitchFamily="82" charset="0"/>
              </a:rPr>
              <a:t>Клиника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838200"/>
            <a:ext cx="8534400" cy="58674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Пузыри на слизистой с более плотной покрышкой, чем при истинной пузырчатке. Пузыри сохраняются в течение нескольких часов и дней.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В ответ на травму пузыри вскрываются с образованием эрозий (до 2 см), покрыты фибринозным налетом, слабо болезненные при пальпации. </a:t>
            </a:r>
            <a:r>
              <a:rPr lang="ru-RU" b="1" i="1" smtClean="0">
                <a:solidFill>
                  <a:srgbClr val="990000"/>
                </a:solidFill>
                <a:latin typeface="Times New Roman" panose="02020603050405020304" pitchFamily="18" charset="0"/>
              </a:rPr>
              <a:t>Симптом Никольского отрицателен.</a:t>
            </a:r>
            <a:r>
              <a:rPr lang="ru-RU" sz="2800" smtClean="0"/>
              <a:t> </a:t>
            </a:r>
            <a:endParaRPr lang="ru-RU" sz="2800" smtClean="0"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Пузыри и эрозии возникают в любом участке СОР. Рецидивируют на том же самом месте СОР, инициируемые слабым раздражением.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В период эпителизации эрозии отсутствуют.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762000"/>
          </a:xfrm>
        </p:spPr>
        <p:txBody>
          <a:bodyPr/>
          <a:lstStyle/>
          <a:p>
            <a:r>
              <a:rPr lang="ru-RU" sz="4000" smtClean="0">
                <a:solidFill>
                  <a:srgbClr val="A50021"/>
                </a:solidFill>
                <a:latin typeface="Algerian" panose="04020705040A02060702" pitchFamily="82" charset="0"/>
              </a:rPr>
              <a:t>МЕТОДЫ ИССЛЕДОВАНИЯ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sz="2500" smtClean="0">
                <a:solidFill>
                  <a:srgbClr val="FF9900"/>
                </a:solidFill>
              </a:rPr>
              <a:t>    </a:t>
            </a:r>
            <a:r>
              <a:rPr lang="ru-RU" sz="3600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Цитологическое</a:t>
            </a:r>
            <a:r>
              <a:rPr lang="ru-RU" smtClean="0">
                <a:solidFill>
                  <a:srgbClr val="FF99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ru-RU" b="1" smtClean="0">
                <a:latin typeface="Times New Roman" panose="02020603050405020304" pitchFamily="18" charset="0"/>
              </a:rPr>
              <a:t>Мазки</a:t>
            </a:r>
            <a:r>
              <a:rPr lang="ru-RU" smtClean="0">
                <a:latin typeface="Times New Roman" panose="02020603050405020304" pitchFamily="18" charset="0"/>
              </a:rPr>
              <a:t> </a:t>
            </a:r>
            <a:r>
              <a:rPr lang="ru-RU" b="1" smtClean="0">
                <a:latin typeface="Times New Roman" panose="02020603050405020304" pitchFamily="18" charset="0"/>
              </a:rPr>
              <a:t>с субэпителиального пузыря</a:t>
            </a:r>
            <a:r>
              <a:rPr lang="ru-RU" smtClean="0">
                <a:latin typeface="Times New Roman" panose="02020603050405020304" pitchFamily="18" charset="0"/>
              </a:rPr>
              <a:t> множество разновидностей эпителиальных клеток, представляющих различные слои эпителия.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Базальные клетки теряют связь друг с другом, однако остаются прикреплёнными к базальной мембране.</a:t>
            </a:r>
          </a:p>
          <a:p>
            <a:pPr marL="0" indent="0"/>
            <a:endParaRPr 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458200" cy="563562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A50021"/>
                </a:solidFill>
                <a:latin typeface="Algerian" panose="04020705040A02060702" pitchFamily="82" charset="0"/>
              </a:rPr>
              <a:t>МЕТОДЫ ИССЛЕДОВАНИЯ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143000"/>
            <a:ext cx="8534400" cy="52578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sz="2500" smtClean="0">
                <a:solidFill>
                  <a:srgbClr val="FF9900"/>
                </a:solidFill>
              </a:rPr>
              <a:t> </a:t>
            </a:r>
            <a:r>
              <a:rPr lang="ru-RU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Гистологические материалы</a:t>
            </a:r>
            <a:r>
              <a:rPr lang="ru-RU" smtClean="0">
                <a:solidFill>
                  <a:srgbClr val="FF3300"/>
                </a:solidFill>
              </a:rPr>
              <a:t> </a:t>
            </a:r>
            <a:r>
              <a:rPr lang="ru-RU" i="1" smtClean="0">
                <a:solidFill>
                  <a:srgbClr val="FF3300"/>
                </a:solidFill>
                <a:latin typeface="Algerian" panose="04020705040A02060702" pitchFamily="82" charset="0"/>
              </a:rPr>
              <a:t>(биопсия)</a:t>
            </a:r>
            <a:endParaRPr lang="ru-RU" i="1" smtClean="0">
              <a:solidFill>
                <a:srgbClr val="FF33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Суббазальная отслойка эпителия от подлежащей соединительной ткани. Воспалительный инфильтрат имеет неспецифическую природу и состоит из лимфоцитов, плазмоцитов, нейтрофилов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	</a:t>
            </a:r>
            <a:r>
              <a:rPr lang="ru-RU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Иммунологическое</a:t>
            </a:r>
            <a:endParaRPr lang="ru-RU" b="1" i="1" smtClean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b="1" i="1" smtClean="0">
                <a:latin typeface="Times New Roman" panose="02020603050405020304" pitchFamily="18" charset="0"/>
              </a:rPr>
              <a:t>Прямая иммуннофлюоресценция</a:t>
            </a:r>
            <a:r>
              <a:rPr lang="ru-RU" smtClean="0"/>
              <a:t>  - </a:t>
            </a:r>
            <a:r>
              <a:rPr lang="ru-RU" smtClean="0">
                <a:latin typeface="Times New Roman" panose="02020603050405020304" pitchFamily="18" charset="0"/>
              </a:rPr>
              <a:t>линейное накопление комплемента, </a:t>
            </a:r>
            <a:r>
              <a:rPr lang="en-US" smtClean="0">
                <a:latin typeface="Times New Roman" panose="02020603050405020304" pitchFamily="18" charset="0"/>
              </a:rPr>
              <a:t>IgG</a:t>
            </a:r>
            <a:r>
              <a:rPr lang="ru-RU" smtClean="0">
                <a:latin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</a:rPr>
              <a:t>IgM</a:t>
            </a:r>
            <a:r>
              <a:rPr lang="ru-RU" smtClean="0">
                <a:latin typeface="Times New Roman" panose="02020603050405020304" pitchFamily="18" charset="0"/>
              </a:rPr>
              <a:t> в зоне базальной мембраны.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1447800"/>
          </a:xfrm>
        </p:spPr>
        <p:txBody>
          <a:bodyPr/>
          <a:lstStyle/>
          <a:p>
            <a:r>
              <a:rPr lang="ru-RU" sz="3600" b="1" smtClean="0">
                <a:solidFill>
                  <a:srgbClr val="FF3300"/>
                </a:solidFill>
                <a:latin typeface="Algerian" panose="04020705040A02060702" pitchFamily="82" charset="0"/>
              </a:rPr>
              <a:t>Собственно неакантолитическая пузырчатка (пемфигоид Левера)</a:t>
            </a:r>
            <a:br>
              <a:rPr lang="ru-RU" sz="3600" b="1" smtClean="0">
                <a:solidFill>
                  <a:srgbClr val="FF3300"/>
                </a:solidFill>
                <a:latin typeface="Algerian" panose="04020705040A02060702" pitchFamily="82" charset="0"/>
              </a:rPr>
            </a:br>
            <a:endParaRPr lang="ru-RU" sz="3600" b="1" smtClean="0">
              <a:solidFill>
                <a:srgbClr val="FF3300"/>
              </a:solidFill>
              <a:latin typeface="Algerian" panose="04020705040A02060702" pitchFamily="82" charset="0"/>
            </a:endParaRP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Хроническое течение</a:t>
            </a:r>
            <a:r>
              <a:rPr lang="ru-RU" sz="2800" b="1" smtClean="0"/>
              <a:t> 	</a:t>
            </a:r>
            <a:endParaRPr lang="ru-RU" b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Чаще у пожилых лиц.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Начало – напряженные пузыри на СОПР, реже губ, возникают на гиперемированном или неизмененном основании.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Эрозии эпителизируются без образования рубцов и атрофических участков.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609600"/>
            <a:ext cx="4038600" cy="5516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/>
              <a:t>	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rgbClr val="FF3300"/>
                </a:solidFill>
                <a:latin typeface="Algerian" panose="04020705040A02060702" pitchFamily="82" charset="0"/>
              </a:rPr>
              <a:t>Собственно неакантолитическая пузырчатка (пемфигоид Левера)</a:t>
            </a:r>
          </a:p>
        </p:txBody>
      </p:sp>
      <p:pic>
        <p:nvPicPr>
          <p:cNvPr id="15155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752600"/>
            <a:ext cx="82296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ru-RU" b="1" smtClean="0">
                <a:solidFill>
                  <a:srgbClr val="FF3300"/>
                </a:solidFill>
                <a:latin typeface="Algerian" panose="04020705040A02060702" pitchFamily="82" charset="0"/>
              </a:rPr>
              <a:t>Пузырчатка глаз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</a:t>
            </a:r>
            <a:r>
              <a:rPr lang="ru-RU" sz="3600" smtClean="0">
                <a:latin typeface="Times New Roman" panose="02020603050405020304" pitchFamily="18" charset="0"/>
              </a:rPr>
              <a:t>протекает доброкачественно, поражает слизистую оболочку глаз и полости рта, образуя рубцы.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3300"/>
                </a:solidFill>
                <a:latin typeface="Algerian" panose="04020705040A02060702" pitchFamily="82" charset="0"/>
              </a:rPr>
              <a:t>Пузырчатка глаз</a:t>
            </a:r>
          </a:p>
        </p:txBody>
      </p:sp>
      <p:pic>
        <p:nvPicPr>
          <p:cNvPr id="14438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676400"/>
            <a:ext cx="8686800" cy="495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  <a:latin typeface="Algerian" panose="04020705040A02060702" pitchFamily="82" charset="0"/>
              </a:rPr>
              <a:t>Дифференциальная диагностика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Вульгарная пузырчатка.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Буллезная форма ПЛ.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Пузырьковые высыпания как проявление аллергии.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Афты Сеттона.</a:t>
            </a:r>
          </a:p>
          <a:p>
            <a:pPr marL="609600" indent="-609600" eaLnBrk="1" hangingPunct="1">
              <a:buFontTx/>
              <a:buNone/>
            </a:pPr>
            <a:endParaRPr lang="ru-RU" sz="3600" smtClean="0">
              <a:latin typeface="Times New Roman" panose="02020603050405020304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endParaRPr lang="ru-RU" sz="36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  <a:latin typeface="Algerian" panose="04020705040A02060702" pitchFamily="82" charset="0"/>
              </a:rPr>
              <a:t>Лечение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I</a:t>
            </a:r>
            <a:r>
              <a:rPr lang="ru-RU" sz="2800" smtClean="0"/>
              <a:t>. </a:t>
            </a:r>
            <a:r>
              <a:rPr lang="ru-RU" sz="2800" b="1" smtClean="0">
                <a:solidFill>
                  <a:srgbClr val="000099"/>
                </a:solidFill>
                <a:latin typeface="Times New Roman" panose="02020603050405020304" pitchFamily="18" charset="0"/>
              </a:rPr>
              <a:t>Общее: кортикостероиды.</a:t>
            </a:r>
            <a:endParaRPr lang="en-US" sz="2800" b="1" smtClean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  <a:latin typeface="Times New Roman" panose="02020603050405020304" pitchFamily="18" charset="0"/>
              </a:rPr>
              <a:t>II</a:t>
            </a:r>
            <a:r>
              <a:rPr lang="ru-RU" sz="2800" smtClean="0">
                <a:solidFill>
                  <a:srgbClr val="000099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b="1" smtClean="0">
                <a:solidFill>
                  <a:srgbClr val="000099"/>
                </a:solidFill>
                <a:latin typeface="Times New Roman" panose="02020603050405020304" pitchFamily="18" charset="0"/>
              </a:rPr>
              <a:t>Местное: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000099"/>
                </a:solidFill>
                <a:latin typeface="Times New Roman" panose="02020603050405020304" pitchFamily="18" charset="0"/>
              </a:rPr>
              <a:t>Санация полости рта.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000099"/>
                </a:solidFill>
                <a:latin typeface="Times New Roman" panose="02020603050405020304" pitchFamily="18" charset="0"/>
              </a:rPr>
              <a:t>Рациональное протезирование драгоценными металлами и бесцветной пластмассой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000099"/>
                </a:solidFill>
                <a:latin typeface="Times New Roman" panose="02020603050405020304" pitchFamily="18" charset="0"/>
              </a:rPr>
              <a:t>Аппликации анестетиков.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000099"/>
                </a:solidFill>
                <a:latin typeface="Times New Roman" panose="02020603050405020304" pitchFamily="18" charset="0"/>
              </a:rPr>
              <a:t>Обезболивание – перед приемом пищи.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000099"/>
                </a:solidFill>
                <a:latin typeface="Times New Roman" panose="02020603050405020304" pitchFamily="18" charset="0"/>
              </a:rPr>
              <a:t>Антисептическая обработка.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000099"/>
                </a:solidFill>
                <a:latin typeface="Times New Roman" panose="02020603050405020304" pitchFamily="18" charset="0"/>
              </a:rPr>
              <a:t>Аппликации кортикостероидных мазей в сочетании с метилурациловой и солкосериловой мазью.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000099"/>
                </a:solidFill>
                <a:latin typeface="Times New Roman" panose="02020603050405020304" pitchFamily="18" charset="0"/>
              </a:rPr>
              <a:t>С начала фазы эпителизации  назначают кератопластики.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  <a:latin typeface="Algerian" panose="04020705040A02060702" pitchFamily="82" charset="0"/>
              </a:rPr>
              <a:t>Эритема многоформная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Воспалительное заболевание кожи и слизистых оболочек, характерно острое начало и </a:t>
            </a:r>
            <a:r>
              <a:rPr lang="ru-RU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полиморфизм элементов поражения</a:t>
            </a:r>
            <a:r>
              <a:rPr lang="ru-RU" smtClean="0">
                <a:latin typeface="Times New Roman" panose="02020603050405020304" pitchFamily="18" charset="0"/>
              </a:rPr>
              <a:t> – </a:t>
            </a:r>
            <a:r>
              <a:rPr lang="ru-RU" smtClean="0">
                <a:solidFill>
                  <a:srgbClr val="CC00FF"/>
                </a:solidFill>
                <a:latin typeface="Times New Roman" panose="02020603050405020304" pitchFamily="18" charset="0"/>
              </a:rPr>
              <a:t>пятна, папулы, волдыри, пузырьки, пузыри, эрозии</a:t>
            </a:r>
            <a:r>
              <a:rPr lang="ru-RU" smtClean="0">
                <a:solidFill>
                  <a:srgbClr val="FF5050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циклическое течение, склонность к рецидивам, преимущественно в осенне-весенний период.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Этиологические факторы - аллергическая природа заболевания (инфекционные и неинфекционные аллергены).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ru-RU" b="1" smtClean="0">
                <a:solidFill>
                  <a:srgbClr val="6600CC"/>
                </a:solidFill>
                <a:latin typeface="Algerian" panose="04020705040A02060702" pitchFamily="82" charset="0"/>
              </a:rPr>
              <a:t>элементы поражения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Чешуйка (scale)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пластинка, состоящая из десквамированных ороговевших клеток эпителия, возникают в результате гипер- и паракератоза.</a:t>
            </a:r>
          </a:p>
          <a:p>
            <a:pPr marL="0" indent="0">
              <a:buFontTx/>
              <a:buNone/>
            </a:pPr>
            <a:r>
              <a:rPr lang="ru-RU" i="1" smtClean="0">
                <a:solidFill>
                  <a:srgbClr val="6600CC"/>
                </a:solidFill>
                <a:latin typeface="Times New Roman" panose="02020603050405020304" pitchFamily="18" charset="0"/>
              </a:rPr>
              <a:t>Налет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— образование, состоящее из микроорганизмов, фибринозной</a:t>
            </a:r>
          </a:p>
          <a:p>
            <a:pPr marL="0" indent="0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пленки или слоев отторгшегося эпителия.</a:t>
            </a:r>
          </a:p>
          <a:p>
            <a:pPr marL="0" indent="0">
              <a:buFontTx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4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/>
          <p:cNvPicPr>
            <a:picLocks noChangeArrowheads="1" noChangeAspect="1"/>
          </p:cNvPicPr>
          <p:nvPr>
            <p:ph idx="1" type="body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" r="75"/>
          <a:stretch>
            <a:fillRect/>
          </a:stretch>
        </p:blipFill>
        <p:spPr>
          <a:xfrm>
            <a:off x="0" y="0"/>
            <a:ext cx="4797425" cy="6858000"/>
          </a:xfrm>
          <a:noFill/>
        </p:spPr>
      </p:pic>
      <p:pic>
        <p:nvPicPr>
          <p:cNvPr id="35843" name="Picture 5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5"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92163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Algerian" panose="04020705040A02060702" pitchFamily="82" charset="0"/>
              </a:rPr>
              <a:t>Эритема многоформная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Слизистая оболочка полости рта</a:t>
            </a:r>
          </a:p>
          <a:p>
            <a:pPr marL="0" indent="0"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поражается примерно у 1/3 больных с МЭЭ;</a:t>
            </a:r>
          </a:p>
          <a:p>
            <a:pPr marL="0" indent="0"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Изолированное поражение слизистой оболочки полости рта у 5 % больных.</a:t>
            </a:r>
          </a:p>
          <a:p>
            <a:pPr marL="0" indent="0" eaLnBrk="1" hangingPunct="1"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Болеют лица молодого и среднего возраста, чаще мужчины.</a:t>
            </a:r>
          </a:p>
          <a:p>
            <a:pPr marL="0" indent="0">
              <a:buFontTx/>
              <a:buNone/>
            </a:pPr>
            <a:endParaRPr lang="ru-RU" sz="3600" smtClean="0">
              <a:latin typeface="Times New Roman" panose="02020603050405020304" pitchFamily="18" charset="0"/>
            </a:endParaRPr>
          </a:p>
          <a:p>
            <a:pPr marL="0" indent="0"/>
            <a:endParaRPr lang="ru-RU" sz="36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Algerian" panose="04020705040A02060702" pitchFamily="82" charset="0"/>
              </a:rPr>
              <a:t>Эритема многоформная</a:t>
            </a:r>
          </a:p>
        </p:txBody>
      </p:sp>
      <p:pic>
        <p:nvPicPr>
          <p:cNvPr id="14746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76400"/>
            <a:ext cx="3698875" cy="2447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00200"/>
            <a:ext cx="36988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4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91000"/>
            <a:ext cx="3735388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04800" y="152400"/>
          <a:ext cx="8610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458200" cy="14478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3300"/>
                </a:solidFill>
                <a:latin typeface="Algerian" panose="04020705040A02060702" pitchFamily="82" charset="0"/>
              </a:rPr>
              <a:t>III</a:t>
            </a:r>
            <a:r>
              <a:rPr lang="ru-RU" sz="4000" smtClean="0">
                <a:solidFill>
                  <a:srgbClr val="FF3300"/>
                </a:solidFill>
                <a:latin typeface="Algerian" panose="04020705040A02060702" pitchFamily="82" charset="0"/>
              </a:rPr>
              <a:t> тип аллергических реакций</a:t>
            </a:r>
            <a:r>
              <a:rPr lang="ru-RU" sz="4000" smtClean="0">
                <a:solidFill>
                  <a:srgbClr val="FF3300"/>
                </a:solidFill>
              </a:rPr>
              <a:t> </a:t>
            </a:r>
            <a:br>
              <a:rPr lang="ru-RU" sz="4000" smtClean="0">
                <a:solidFill>
                  <a:srgbClr val="FF3300"/>
                </a:solidFill>
              </a:rPr>
            </a:br>
            <a:r>
              <a:rPr lang="ru-RU" sz="2800" b="1" i="1" smtClean="0">
                <a:latin typeface="Algerian" panose="04020705040A02060702" pitchFamily="82" charset="0"/>
              </a:rPr>
              <a:t>Повреждение иммунными комплексами</a:t>
            </a:r>
            <a:r>
              <a:rPr lang="ru-RU" sz="2800" b="1" i="1" smtClean="0"/>
              <a:t/>
            </a:r>
            <a:br>
              <a:rPr lang="ru-RU" sz="2800" b="1" i="1" smtClean="0"/>
            </a:br>
            <a:r>
              <a:rPr lang="ru-RU" sz="2800" b="1" i="1" smtClean="0">
                <a:latin typeface="Algerian" panose="04020705040A02060702" pitchFamily="82" charset="0"/>
              </a:rPr>
              <a:t> (по типу феномена Артюса)</a:t>
            </a:r>
            <a:r>
              <a:rPr lang="ru-RU" sz="3600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905000"/>
            <a:ext cx="8458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	</a:t>
            </a:r>
            <a:r>
              <a:rPr lang="ru-RU" smtClean="0">
                <a:latin typeface="Times New Roman" panose="02020603050405020304" pitchFamily="18" charset="0"/>
              </a:rPr>
              <a:t>Повреждение клеток тканей иммунными комплексами, циркулирующими в кровяном русле, протекает с участием </a:t>
            </a:r>
            <a:r>
              <a:rPr lang="en-US" smtClean="0">
                <a:latin typeface="Times New Roman" panose="02020603050405020304" pitchFamily="18" charset="0"/>
              </a:rPr>
              <a:t>Ig G </a:t>
            </a:r>
            <a:r>
              <a:rPr lang="ru-RU" smtClean="0">
                <a:latin typeface="Times New Roman" panose="02020603050405020304" pitchFamily="18" charset="0"/>
              </a:rPr>
              <a:t>и </a:t>
            </a:r>
            <a:r>
              <a:rPr lang="en-US" smtClean="0">
                <a:latin typeface="Times New Roman" panose="02020603050405020304" pitchFamily="18" charset="0"/>
              </a:rPr>
              <a:t>Ig M</a:t>
            </a:r>
            <a:r>
              <a:rPr lang="ru-RU" smtClean="0">
                <a:latin typeface="Times New Roman" panose="02020603050405020304" pitchFamily="18" charset="0"/>
              </a:rPr>
              <a:t>. Аллерген  должен быть в растворенной форме.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</a:t>
            </a:r>
            <a:r>
              <a:rPr lang="ru-RU" smtClean="0">
                <a:latin typeface="Times New Roman" panose="02020603050405020304" pitchFamily="18" charset="0"/>
              </a:rPr>
              <a:t>Иммунные комплексы при определенных условиях откладываются в тканях и стенках сосудов.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   Повреждающее действие – через активацию лизосомальных ферментов и комплемента.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500" smtClean="0"/>
              <a:t>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762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  <a:latin typeface="Book Antiqua" panose="02040602050305030304" pitchFamily="18" charset="0"/>
              </a:rPr>
              <a:t>КЛИНИКА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Основные элементы поражения: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b="1" smtClean="0">
                <a:latin typeface="Times New Roman" panose="02020603050405020304" pitchFamily="18" charset="0"/>
              </a:rPr>
              <a:t>субэпителиальный пузырь</a:t>
            </a:r>
            <a:r>
              <a:rPr lang="ru-RU" smtClean="0">
                <a:latin typeface="Times New Roman" panose="02020603050405020304" pitchFamily="18" charset="0"/>
              </a:rPr>
              <a:t> (в результате тромбоза капилляров подслизистого слоя, некроза, экссудации)</a:t>
            </a:r>
            <a:r>
              <a:rPr lang="ru-RU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b="1" smtClean="0">
                <a:latin typeface="Times New Roman" panose="02020603050405020304" pitchFamily="18" charset="0"/>
              </a:rPr>
              <a:t>многоформная эритема – энантема.</a:t>
            </a:r>
          </a:p>
          <a:p>
            <a:pPr marL="0" indent="0">
              <a:buFontTx/>
              <a:buNone/>
            </a:pPr>
            <a:r>
              <a:rPr lang="ru-RU" b="1" smtClean="0">
                <a:latin typeface="Times New Roman" panose="02020603050405020304" pitchFamily="18" charset="0"/>
              </a:rPr>
              <a:t>Острое начало</a:t>
            </a:r>
            <a:r>
              <a:rPr lang="ru-RU" smtClean="0">
                <a:latin typeface="Times New Roman" panose="02020603050405020304" pitchFamily="18" charset="0"/>
              </a:rPr>
              <a:t>, увеличение температуры тела до 38-40С, ревматоидные боли. Через 1-2 дня высыпания на коже рук,  предплечья (реже на шее и лице) в виде </a:t>
            </a:r>
            <a:r>
              <a:rPr lang="ru-RU" b="1" smtClean="0">
                <a:latin typeface="Times New Roman" panose="02020603050405020304" pitchFamily="18" charset="0"/>
              </a:rPr>
              <a:t>«кокард».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  <a:latin typeface="Book Antiqua" panose="02040602050305030304" pitchFamily="18" charset="0"/>
              </a:rPr>
              <a:t>КЛИНИКА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«Кокарды» - </a:t>
            </a:r>
            <a:r>
              <a:rPr lang="ru-RU" sz="2800" smtClean="0">
                <a:latin typeface="Times New Roman" panose="02020603050405020304" pitchFamily="18" charset="0"/>
              </a:rPr>
              <a:t>высыпания в виде отечных, резко ограниченных </a:t>
            </a:r>
            <a:r>
              <a:rPr lang="ru-RU" sz="2800" b="1" smtClean="0">
                <a:solidFill>
                  <a:srgbClr val="990033"/>
                </a:solidFill>
                <a:latin typeface="Times New Roman" panose="02020603050405020304" pitchFamily="18" charset="0"/>
              </a:rPr>
              <a:t>пятен</a:t>
            </a:r>
            <a:r>
              <a:rPr lang="ru-RU" sz="2800" smtClean="0">
                <a:latin typeface="Times New Roman" panose="02020603050405020304" pitchFamily="18" charset="0"/>
              </a:rPr>
              <a:t> или </a:t>
            </a:r>
            <a:r>
              <a:rPr lang="ru-RU" sz="2800" b="1" smtClean="0">
                <a:solidFill>
                  <a:srgbClr val="990033"/>
                </a:solidFill>
                <a:latin typeface="Times New Roman" panose="02020603050405020304" pitchFamily="18" charset="0"/>
              </a:rPr>
              <a:t>папул</a:t>
            </a:r>
            <a:r>
              <a:rPr lang="ru-RU" sz="2800" smtClean="0">
                <a:latin typeface="Times New Roman" panose="02020603050405020304" pitchFamily="18" charset="0"/>
              </a:rPr>
              <a:t> розового цвета, возвышаются над уровнем </a:t>
            </a:r>
            <a:r>
              <a:rPr lang="ru-RU" sz="2800" b="1" smtClean="0">
                <a:solidFill>
                  <a:srgbClr val="990033"/>
                </a:solidFill>
                <a:latin typeface="Times New Roman" panose="02020603050405020304" pitchFamily="18" charset="0"/>
              </a:rPr>
              <a:t>окружающей кожи</a:t>
            </a:r>
            <a:r>
              <a:rPr lang="ru-RU" sz="2800" smtClean="0">
                <a:latin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Элементы поражения локализуются на коже тыла кистей и стоп, разгибательных поверхностях предплечий, голени, локтевых и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коленных суставов.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990033"/>
                </a:solidFill>
                <a:latin typeface="Times New Roman" panose="02020603050405020304" pitchFamily="18" charset="0"/>
              </a:rPr>
              <a:t>СОР</a:t>
            </a:r>
            <a:r>
              <a:rPr lang="ru-RU" sz="2800" smtClean="0">
                <a:latin typeface="Times New Roman" panose="02020603050405020304" pitchFamily="18" charset="0"/>
              </a:rPr>
              <a:t> </a:t>
            </a:r>
            <a:r>
              <a:rPr lang="ru-RU" sz="2800" smtClean="0"/>
              <a:t>- </a:t>
            </a:r>
            <a:r>
              <a:rPr lang="ru-RU" sz="2800" smtClean="0">
                <a:latin typeface="Times New Roman" panose="02020603050405020304" pitchFamily="18" charset="0"/>
              </a:rPr>
              <a:t>на фоне </a:t>
            </a:r>
            <a:r>
              <a:rPr lang="ru-RU" sz="2800" b="1" smtClean="0">
                <a:latin typeface="Times New Roman" panose="02020603050405020304" pitchFamily="18" charset="0"/>
              </a:rPr>
              <a:t>гиперемии – волдыри, пузыри</a:t>
            </a:r>
            <a:r>
              <a:rPr lang="ru-RU" sz="2800" smtClean="0">
                <a:latin typeface="Times New Roman" panose="02020603050405020304" pitchFamily="18" charset="0"/>
              </a:rPr>
              <a:t> с серозным или геморрагическим содержанием, которые быстро лопаются, образуются болезненные эрозии, часто сливающиеся, покрытые желтоватым налетом. </a:t>
            </a:r>
          </a:p>
          <a:p>
            <a:pPr marL="0" indent="0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  <a:latin typeface="Book Antiqua" panose="02040602050305030304" pitchFamily="18" charset="0"/>
              </a:rPr>
              <a:t>КЛИНИКА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638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400" smtClean="0">
                <a:solidFill>
                  <a:srgbClr val="FF0000"/>
                </a:solidFill>
                <a:latin typeface="Times New Roman" panose="02020603050405020304" pitchFamily="18" charset="0"/>
              </a:rPr>
              <a:t>Симптом Никольского</a:t>
            </a:r>
            <a:r>
              <a:rPr lang="ru-RU" sz="3400" smtClean="0">
                <a:latin typeface="Times New Roman" panose="02020603050405020304" pitchFamily="18" charset="0"/>
              </a:rPr>
              <a:t> </a:t>
            </a:r>
            <a:r>
              <a:rPr lang="ru-RU" sz="3400" smtClean="0">
                <a:solidFill>
                  <a:srgbClr val="FF0000"/>
                </a:solidFill>
                <a:latin typeface="Times New Roman" panose="02020603050405020304" pitchFamily="18" charset="0"/>
              </a:rPr>
              <a:t>отрицательный.</a:t>
            </a:r>
            <a:r>
              <a:rPr lang="ru-RU" sz="3400" smtClean="0">
                <a:latin typeface="Times New Roman" panose="02020603050405020304" pitchFamily="18" charset="0"/>
              </a:rPr>
              <a:t> Регионарные лимфоузлы болезненны и увеличены.</a:t>
            </a:r>
          </a:p>
          <a:p>
            <a:pPr marL="0" indent="0" eaLnBrk="1" hangingPunct="1">
              <a:buFontTx/>
              <a:buNone/>
            </a:pPr>
            <a:r>
              <a:rPr lang="ru-RU" sz="3400" smtClean="0">
                <a:latin typeface="Times New Roman" panose="02020603050405020304" pitchFamily="18" charset="0"/>
              </a:rPr>
              <a:t>Разрешение высыпаний через 2-3 недели.</a:t>
            </a:r>
          </a:p>
          <a:p>
            <a:pPr marL="0" indent="0" eaLnBrk="1" hangingPunct="1"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Для </a:t>
            </a:r>
            <a:r>
              <a:rPr lang="ru-RU" sz="3600" b="1" i="1" smtClean="0">
                <a:latin typeface="Times New Roman" panose="02020603050405020304" pitchFamily="18" charset="0"/>
              </a:rPr>
              <a:t>инфекционной аллергии</a:t>
            </a:r>
            <a:r>
              <a:rPr lang="ru-RU" sz="3600" smtClean="0">
                <a:latin typeface="Times New Roman" panose="02020603050405020304" pitchFamily="18" charset="0"/>
              </a:rPr>
              <a:t> характерны рецидивы с сезонным характером (осень, весна).</a:t>
            </a:r>
          </a:p>
          <a:p>
            <a:pPr marL="0" indent="0" eaLnBrk="1" hangingPunct="1"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Для </a:t>
            </a:r>
            <a:r>
              <a:rPr lang="ru-RU" sz="3600" b="1" i="1" smtClean="0">
                <a:latin typeface="Times New Roman" panose="02020603050405020304" pitchFamily="18" charset="0"/>
              </a:rPr>
              <a:t>симптоматической аллергии</a:t>
            </a:r>
            <a:r>
              <a:rPr lang="ru-RU" sz="3600" smtClean="0">
                <a:latin typeface="Times New Roman" panose="02020603050405020304" pitchFamily="18" charset="0"/>
              </a:rPr>
              <a:t> -  рецидив после применения лекарственных препаратов.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715963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A50021"/>
                </a:solidFill>
                <a:latin typeface="Algerian" panose="04020705040A02060702" pitchFamily="82" charset="0"/>
              </a:rPr>
              <a:t>Диагностика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143000"/>
            <a:ext cx="8534400" cy="5257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b="1" i="1" smtClean="0">
                <a:solidFill>
                  <a:srgbClr val="FF9900"/>
                </a:solidFill>
                <a:latin typeface="Times New Roman" panose="02020603050405020304" pitchFamily="18" charset="0"/>
              </a:rPr>
              <a:t>Иммунологические</a:t>
            </a:r>
            <a:r>
              <a:rPr lang="ru-RU" b="1" i="1" smtClean="0">
                <a:solidFill>
                  <a:srgbClr val="FF99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Методики, определяющие состав иммунных комплексов. Косвенным признаком является уменьшение титра комплемента.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Тесты дегрануляции базофилов.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Тест бласттрансформации лимфоцитов.</a:t>
            </a:r>
          </a:p>
          <a:p>
            <a:pPr marL="0" indent="0" eaLnBrk="1" hangingPunct="1">
              <a:buFontTx/>
              <a:buNone/>
            </a:pPr>
            <a:r>
              <a:rPr lang="ru-RU" b="1" i="1" smtClean="0">
                <a:solidFill>
                  <a:srgbClr val="FF9900"/>
                </a:solidFill>
                <a:latin typeface="Times New Roman" panose="02020603050405020304" pitchFamily="18" charset="0"/>
              </a:rPr>
              <a:t>Цитологические</a:t>
            </a:r>
            <a:r>
              <a:rPr lang="ru-RU" smtClean="0">
                <a:solidFill>
                  <a:srgbClr val="FF9900"/>
                </a:solidFill>
              </a:rPr>
              <a:t> </a:t>
            </a:r>
            <a:r>
              <a:rPr lang="ru-RU" smtClean="0"/>
              <a:t>- </a:t>
            </a:r>
            <a:r>
              <a:rPr lang="ru-RU" smtClean="0">
                <a:latin typeface="Times New Roman" panose="02020603050405020304" pitchFamily="18" charset="0"/>
              </a:rPr>
              <a:t>для исключения пузырчатки</a:t>
            </a:r>
          </a:p>
          <a:p>
            <a:pPr marL="0" indent="0" eaLnBrk="1" hangingPunct="1"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8382000" cy="715963"/>
          </a:xfrm>
        </p:spPr>
        <p:txBody>
          <a:bodyPr/>
          <a:lstStyle/>
          <a:p>
            <a:r>
              <a:rPr lang="ru-RU" smtClean="0">
                <a:solidFill>
                  <a:srgbClr val="C00000"/>
                </a:solidFill>
                <a:latin typeface="Algerian" panose="04020705040A02060702" pitchFamily="82" charset="0"/>
              </a:rPr>
              <a:t>Синдром Стивенса-Джонсона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10600" cy="52578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Тяжелейший вариант МЭЭ, протекающий со значительным ухудшением общего состояния.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Острое начало , с тяжелой лихорадки, которая продолжается длительное время.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типичные кожные симптомы и поражения СОР МЭЭ, поражения глаз (конъюнктивит, кератит), носа (ринит), слизистой половых органов.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Симптом Никольского часто положительный.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Поражаются внутренние органы, чаще всего ЖКТ.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Times New Roman" panose="02020603050405020304" pitchFamily="18" charset="0"/>
              </a:rPr>
              <a:t> </a:t>
            </a:r>
            <a:endParaRPr lang="ru-RU" sz="2400" b="1" u="sng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  <a:latin typeface="Book Antiqua" panose="02040602050305030304" pitchFamily="18" charset="0"/>
              </a:rPr>
              <a:t>ПУЗЫРЧАТКА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066800"/>
            <a:ext cx="8763000" cy="5638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Аутоиммунное заболевание,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основное морфологическое проявление-акантолитический синдром – акантолиз с последующим формированием </a:t>
            </a:r>
            <a:r>
              <a:rPr lang="ru-RU" b="1" i="1" smtClean="0">
                <a:latin typeface="Times New Roman" panose="02020603050405020304" pitchFamily="18" charset="0"/>
              </a:rPr>
              <a:t>внутриэпителиальных и внутридермальных</a:t>
            </a:r>
            <a:r>
              <a:rPr lang="ru-RU" i="1" smtClean="0">
                <a:latin typeface="Times New Roman" panose="02020603050405020304" pitchFamily="18" charset="0"/>
              </a:rPr>
              <a:t> </a:t>
            </a:r>
            <a:r>
              <a:rPr lang="ru-RU" b="1" i="1" smtClean="0">
                <a:latin typeface="Times New Roman" panose="02020603050405020304" pitchFamily="18" charset="0"/>
              </a:rPr>
              <a:t>пузырей.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40-60-летние люди, преимущественно женщины.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Областью поражения часто является полость рта.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Истинная акантолитическая пузырчатка</a:t>
            </a:r>
            <a:r>
              <a:rPr lang="ru-RU" sz="2300" smtClean="0">
                <a:latin typeface="Times New Roman" panose="02020603050405020304" pitchFamily="18" charset="0"/>
              </a:rPr>
              <a:t>  </a:t>
            </a:r>
            <a:r>
              <a:rPr lang="ru-RU" sz="2800" smtClean="0">
                <a:latin typeface="Times New Roman" panose="02020603050405020304" pitchFamily="18" charset="0"/>
              </a:rPr>
              <a:t>у </a:t>
            </a:r>
            <a:r>
              <a:rPr lang="ru-RU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75%</a:t>
            </a:r>
            <a:r>
              <a:rPr lang="ru-RU" sz="2800" smtClean="0">
                <a:latin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</a:rPr>
              <a:t>больных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ru-RU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3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C00000"/>
                </a:solidFill>
                <a:latin typeface="Algerian" panose="04020705040A02060702" pitchFamily="82" charset="0"/>
              </a:rPr>
              <a:t>Синдром Стивенса-Джонсона</a:t>
            </a:r>
          </a:p>
        </p:txBody>
      </p:sp>
      <p:pic>
        <p:nvPicPr>
          <p:cNvPr id="14848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676400"/>
            <a:ext cx="7543800" cy="457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ru-RU" sz="3300" smtClean="0">
                <a:solidFill>
                  <a:srgbClr val="A50021"/>
                </a:solidFill>
                <a:latin typeface="Book Antiqua" panose="02040602050305030304" pitchFamily="18" charset="0"/>
              </a:rPr>
              <a:t>ДИФФЕРЕНЦИАЛЬНАЯ ДИАГНОСТИКА МЭЭ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839200" cy="5257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b="1" smtClean="0">
                <a:solidFill>
                  <a:srgbClr val="FF5050"/>
                </a:solidFill>
                <a:latin typeface="Times New Roman" panose="02020603050405020304" pitchFamily="18" charset="0"/>
              </a:rPr>
              <a:t>Пузырчатка</a:t>
            </a:r>
            <a:r>
              <a:rPr lang="ru-RU" smtClean="0">
                <a:latin typeface="Times New Roman" panose="02020603050405020304" pitchFamily="18" charset="0"/>
              </a:rPr>
              <a:t> (хроническое течение, внутриэпителиальные пузыри - синдром Никольского, старше 35 лет).</a:t>
            </a:r>
          </a:p>
          <a:p>
            <a:pPr marL="0" indent="0" eaLnBrk="1" hangingPunct="1">
              <a:buFontTx/>
              <a:buNone/>
            </a:pPr>
            <a:r>
              <a:rPr lang="ru-RU" b="1" smtClean="0">
                <a:solidFill>
                  <a:srgbClr val="FF5050"/>
                </a:solidFill>
                <a:latin typeface="Times New Roman" panose="02020603050405020304" pitchFamily="18" charset="0"/>
              </a:rPr>
              <a:t>Пемфигоид</a:t>
            </a:r>
            <a:r>
              <a:rPr lang="ru-RU" smtClean="0">
                <a:latin typeface="Times New Roman" panose="02020603050405020304" pitchFamily="18" charset="0"/>
              </a:rPr>
              <a:t> (нет общей симптоматики, менее острое начало, старше 45 лет, чаще женщины).</a:t>
            </a:r>
          </a:p>
          <a:p>
            <a:pPr marL="0" indent="0" eaLnBrk="1" hangingPunct="1">
              <a:buFontTx/>
              <a:buNone/>
            </a:pPr>
            <a:r>
              <a:rPr lang="ru-RU" b="1" smtClean="0">
                <a:solidFill>
                  <a:srgbClr val="FF5050"/>
                </a:solidFill>
                <a:latin typeface="Times New Roman" panose="02020603050405020304" pitchFamily="18" charset="0"/>
              </a:rPr>
              <a:t>ОГС, герпетический гингивостоматит </a:t>
            </a:r>
            <a:r>
              <a:rPr lang="ru-RU" smtClean="0">
                <a:latin typeface="Times New Roman" panose="02020603050405020304" pitchFamily="18" charset="0"/>
              </a:rPr>
              <a:t>(продромальный период, менее крупные эрозии, поражения края десны, везикулы,</a:t>
            </a:r>
            <a:r>
              <a:rPr lang="ru-RU" smtClean="0"/>
              <a:t> </a:t>
            </a:r>
            <a:r>
              <a:rPr lang="ru-RU" smtClean="0">
                <a:latin typeface="Times New Roman" panose="02020603050405020304" pitchFamily="18" charset="0"/>
              </a:rPr>
              <a:t>корки, околоротовая область, ложный полиморфизм элементов, детский и молодой возраст).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1096962"/>
          </a:xfrm>
        </p:spPr>
        <p:txBody>
          <a:bodyPr/>
          <a:lstStyle/>
          <a:p>
            <a:r>
              <a:rPr lang="ru-RU" sz="3600" smtClean="0">
                <a:solidFill>
                  <a:srgbClr val="A50021"/>
                </a:solidFill>
                <a:latin typeface="Book Antiqua" panose="02040602050305030304" pitchFamily="18" charset="0"/>
              </a:rPr>
              <a:t>ДИФФЕРЕНЦИАЛЬНАЯ ДИАГНОСТИКА МЭЭ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953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b="1" smtClean="0">
                <a:solidFill>
                  <a:srgbClr val="FF5050"/>
                </a:solidFill>
                <a:latin typeface="Times New Roman" panose="02020603050405020304" pitchFamily="18" charset="0"/>
              </a:rPr>
              <a:t>Плоский лишай</a:t>
            </a:r>
            <a:r>
              <a:rPr lang="ru-RU" smtClean="0">
                <a:latin typeface="Times New Roman" panose="02020603050405020304" pitchFamily="18" charset="0"/>
              </a:rPr>
              <a:t> (буллезная форма) – хроническое течение, характерная сетка папул.</a:t>
            </a:r>
          </a:p>
          <a:p>
            <a:pPr marL="0" indent="0" eaLnBrk="1" hangingPunct="1">
              <a:buFontTx/>
              <a:buNone/>
            </a:pPr>
            <a:r>
              <a:rPr lang="ru-RU" b="1" smtClean="0">
                <a:solidFill>
                  <a:srgbClr val="FF5050"/>
                </a:solidFill>
                <a:latin typeface="Times New Roman" panose="02020603050405020304" pitchFamily="18" charset="0"/>
              </a:rPr>
              <a:t>Красная волчанка</a:t>
            </a:r>
            <a:r>
              <a:rPr lang="ru-RU" smtClean="0">
                <a:latin typeface="Times New Roman" panose="02020603050405020304" pitchFamily="18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ru-RU" b="1" smtClean="0">
                <a:solidFill>
                  <a:srgbClr val="FF5050"/>
                </a:solidFill>
                <a:latin typeface="Times New Roman" panose="02020603050405020304" pitchFamily="18" charset="0"/>
              </a:rPr>
              <a:t>Болезнь Дюринга.</a:t>
            </a:r>
          </a:p>
          <a:p>
            <a:pPr marL="0" indent="0">
              <a:buFontTx/>
              <a:buNone/>
            </a:pPr>
            <a:r>
              <a:rPr lang="ru-RU" b="1" smtClean="0">
                <a:solidFill>
                  <a:srgbClr val="FF5050"/>
                </a:solidFill>
                <a:latin typeface="Times New Roman" panose="02020603050405020304" pitchFamily="18" charset="0"/>
              </a:rPr>
              <a:t>Аллергический стоматит - </a:t>
            </a:r>
            <a:r>
              <a:rPr lang="ru-RU" smtClean="0">
                <a:latin typeface="Times New Roman" panose="02020603050405020304" pitchFamily="18" charset="0"/>
              </a:rPr>
              <a:t>может быть</a:t>
            </a:r>
          </a:p>
          <a:p>
            <a:pPr marL="0" indent="0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острое начало, эрозии, реже пузыри,</a:t>
            </a:r>
            <a:r>
              <a:rPr lang="ru-RU" smtClean="0"/>
              <a:t> </a:t>
            </a:r>
            <a:r>
              <a:rPr lang="ru-RU" smtClean="0">
                <a:latin typeface="Times New Roman" panose="02020603050405020304" pitchFamily="18" charset="0"/>
              </a:rPr>
              <a:t>пятна.</a:t>
            </a:r>
          </a:p>
          <a:p>
            <a:pPr marL="0" indent="0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Сыпь на лице, туловище (быстропроходящая), моно- и полиморфизм элементов.</a:t>
            </a:r>
          </a:p>
          <a:p>
            <a:pPr marL="0" indent="0">
              <a:buFontTx/>
              <a:buNone/>
            </a:pPr>
            <a:endParaRPr lang="ru-RU" smtClean="0">
              <a:solidFill>
                <a:srgbClr val="FF505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endParaRPr lang="ru-RU" smtClean="0">
              <a:latin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</a:rPr>
              <a:t>ЛЕЧЕНИЕ МЭЭ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Отмена лекарственного препарата.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Антибактериальная терапия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Назначение антигистаминных препаратов.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В тяжелых случаях назначаются кортикостероиды (преднизолон по 20-30 мг в сутки 5-7 дней, далее снижая дозу; тиосульфат натрия по 10 мл 30% р-ра внутривенно, ежедневно по 8-10 инъекций)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b="1" u="sng" smtClean="0">
                <a:solidFill>
                  <a:srgbClr val="FF5050"/>
                </a:solidFill>
                <a:latin typeface="Algerian" panose="04020705040A02060702" pitchFamily="82" charset="0"/>
              </a:rPr>
              <a:t>Синдром Стивенса-Джонсона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Кортикостероиды  - в более высоких дозах, детоксикационная терапия (гемодез, реополиглюкин). Лечение в стационаре. Местно- симптоматическая терапия и профилактика осложнений.</a:t>
            </a:r>
            <a:endParaRPr lang="ru-RU" sz="2800" b="1" u="sng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sz="27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685800"/>
          </a:xfrm>
        </p:spPr>
        <p:txBody>
          <a:bodyPr/>
          <a:lstStyle/>
          <a:p>
            <a:r>
              <a:rPr lang="ru-RU" b="1" smtClean="0">
                <a:solidFill>
                  <a:srgbClr val="FF9900"/>
                </a:solidFill>
                <a:latin typeface="Algerian" panose="04020705040A02060702" pitchFamily="82" charset="0"/>
              </a:rPr>
              <a:t>Болезнь Лайелла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458200" cy="5486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Токсико-аллергический эпидермальный некролиз.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Возникает после приема лекарств.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600" smtClean="0">
                <a:latin typeface="Times New Roman" panose="02020603050405020304" pitchFamily="18" charset="0"/>
              </a:rPr>
              <a:t>В основе заболевания - некроз поверхностных слоев эпидермиса, отёк росткового (мальпигиевого) слоя, нарушение межклеточных связей с образованием пузырей (внутриэпителиальных и субэпителиальных). </a:t>
            </a:r>
            <a:endParaRPr lang="ru-RU" sz="3600" b="1" smtClean="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ru-RU" sz="3600" b="1" smtClean="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8382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3300"/>
                </a:solidFill>
                <a:latin typeface="Algerian" panose="04020705040A02060702" pitchFamily="82" charset="0"/>
              </a:rPr>
              <a:t>Аллергические реакции </a:t>
            </a:r>
            <a:r>
              <a:rPr lang="en-US" smtClean="0">
                <a:solidFill>
                  <a:srgbClr val="FF3300"/>
                </a:solidFill>
                <a:latin typeface="Algerian" panose="04020705040A02060702" pitchFamily="82" charset="0"/>
              </a:rPr>
              <a:t>II</a:t>
            </a:r>
            <a:r>
              <a:rPr lang="ru-RU" smtClean="0">
                <a:solidFill>
                  <a:srgbClr val="FF3300"/>
                </a:solidFill>
                <a:latin typeface="Algerian" panose="04020705040A02060702" pitchFamily="82" charset="0"/>
              </a:rPr>
              <a:t> типа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smtClean="0"/>
              <a:t>	</a:t>
            </a:r>
            <a:r>
              <a:rPr lang="ru-RU" smtClean="0">
                <a:latin typeface="Times New Roman" panose="02020603050405020304" pitchFamily="18" charset="0"/>
              </a:rPr>
              <a:t>Гуморальные, цитотоксические иммунные реакции, протекающие при участии </a:t>
            </a:r>
            <a:r>
              <a:rPr lang="en-US" smtClean="0">
                <a:latin typeface="Times New Roman" panose="02020603050405020304" pitchFamily="18" charset="0"/>
              </a:rPr>
              <a:t>Ig G </a:t>
            </a:r>
            <a:r>
              <a:rPr lang="ru-RU" smtClean="0">
                <a:latin typeface="Times New Roman" panose="02020603050405020304" pitchFamily="18" charset="0"/>
              </a:rPr>
              <a:t>и </a:t>
            </a:r>
            <a:r>
              <a:rPr lang="en-US" smtClean="0">
                <a:latin typeface="Times New Roman" panose="02020603050405020304" pitchFamily="18" charset="0"/>
              </a:rPr>
              <a:t>Ig M</a:t>
            </a:r>
            <a:r>
              <a:rPr lang="ru-RU" smtClean="0">
                <a:latin typeface="Times New Roman" panose="02020603050405020304" pitchFamily="18" charset="0"/>
              </a:rPr>
              <a:t>, активации системы комплимента.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	Клетки тканей организма приобретают аутоаллергические свойства.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   Антигеном является клетка - антигенные детерминанты, которые образуются на клетках.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   АТ соединяются с сенсибилизированными клетками и вызывают их повреждение и даже лизис (цитолитическое действие).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4800" smtClean="0">
                <a:solidFill>
                  <a:srgbClr val="FF3300"/>
                </a:solidFill>
                <a:latin typeface="Algerian" panose="04020705040A02060702" pitchFamily="82" charset="0"/>
              </a:rPr>
              <a:t>Клиника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06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Эритема размером с ладонь.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 Через 2-3 дня возникают пузыри, напоминающие ожог </a:t>
            </a:r>
            <a:r>
              <a:rPr lang="en-US" smtClean="0">
                <a:latin typeface="Times New Roman" panose="02020603050405020304" pitchFamily="18" charset="0"/>
              </a:rPr>
              <a:t>I</a:t>
            </a:r>
            <a:r>
              <a:rPr lang="ru-RU" smtClean="0">
                <a:latin typeface="Times New Roman" panose="02020603050405020304" pitchFamily="18" charset="0"/>
              </a:rPr>
              <a:t>-</a:t>
            </a:r>
            <a:r>
              <a:rPr lang="en-US" smtClean="0">
                <a:latin typeface="Times New Roman" panose="02020603050405020304" pitchFamily="18" charset="0"/>
              </a:rPr>
              <a:t>II</a:t>
            </a:r>
            <a:r>
              <a:rPr lang="ru-RU" smtClean="0">
                <a:latin typeface="Times New Roman" panose="02020603050405020304" pitchFamily="18" charset="0"/>
              </a:rPr>
              <a:t> степени.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 Симптом Никольского положительный, но акантолиза нет.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A50021"/>
                </a:solidFill>
                <a:latin typeface="Times New Roman" panose="02020603050405020304" pitchFamily="18" charset="0"/>
              </a:rPr>
              <a:t>    </a:t>
            </a:r>
            <a:r>
              <a:rPr lang="ru-RU" sz="2800" b="1" smtClean="0">
                <a:solidFill>
                  <a:srgbClr val="A50021"/>
                </a:solidFill>
                <a:latin typeface="Times New Roman" panose="02020603050405020304" pitchFamily="18" charset="0"/>
              </a:rPr>
              <a:t>ДИФФЕРЕНЦИАЛЬНАЯ ДИАГНОСТИКА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Пузырчатка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Синдром Стивенса-Джонсона</a:t>
            </a:r>
          </a:p>
          <a:p>
            <a:pPr marL="0" indent="0"/>
            <a:endParaRPr 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6397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  <a:latin typeface="Book Antiqua" panose="02040602050305030304" pitchFamily="18" charset="0"/>
              </a:rPr>
              <a:t>Острый герпетический стоматит</a:t>
            </a:r>
            <a:r>
              <a:rPr lang="ru-RU" sz="3600" b="1" smtClean="0"/>
              <a:t> </a:t>
            </a:r>
            <a:r>
              <a:rPr lang="ru-RU" sz="4000" smtClean="0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10600" cy="5334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Проявление первичного инфицирования вирусом простого герпеса в полости рта. Поэтому часто болеют дети и лица молодого возраста. Вызывается </a:t>
            </a:r>
            <a:r>
              <a:rPr lang="ru-RU" smtClean="0">
                <a:solidFill>
                  <a:srgbClr val="FF0000"/>
                </a:solidFill>
                <a:latin typeface="Times New Roman" panose="02020603050405020304" pitchFamily="18" charset="0"/>
              </a:rPr>
              <a:t>ВПГ типа 1</a:t>
            </a:r>
            <a:r>
              <a:rPr lang="ru-RU" smtClean="0">
                <a:latin typeface="Times New Roman" panose="02020603050405020304" pitchFamily="18" charset="0"/>
              </a:rPr>
              <a:t>, </a:t>
            </a:r>
            <a:r>
              <a:rPr lang="ru-RU" smtClean="0">
                <a:solidFill>
                  <a:srgbClr val="FF0000"/>
                </a:solidFill>
                <a:latin typeface="Times New Roman" panose="02020603050405020304" pitchFamily="18" charset="0"/>
              </a:rPr>
              <a:t>ВПГ типа 2</a:t>
            </a:r>
            <a:r>
              <a:rPr lang="ru-RU" smtClean="0">
                <a:latin typeface="Times New Roman" panose="02020603050405020304" pitchFamily="18" charset="0"/>
              </a:rPr>
              <a:t>. Возбудитель ВПГ характеризуется дерматонейротропностью.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Высокая температура, нарушение общего состояния, увеличение СОЭ, лейкопения или лейкоцитоз.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876800" cy="6858000"/>
          </a:xfrm>
        </p:spPr>
      </p:pic>
      <p:pic>
        <p:nvPicPr>
          <p:cNvPr id="5222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4267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</p:txBody>
      </p:sp>
      <p:pic>
        <p:nvPicPr>
          <p:cNvPr id="53252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441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2400"/>
            <a:ext cx="441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Рисунок 1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5" r="95"/>
          <a:stretch>
            <a:fillRect/>
          </a:stretch>
        </p:blipFill>
        <p:spPr bwMode="auto">
          <a:xfrm>
            <a:off x="2514600" y="4038600"/>
            <a:ext cx="4419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sz="4800" b="1" smtClean="0">
                <a:solidFill>
                  <a:srgbClr val="CC0099"/>
                </a:solidFill>
                <a:latin typeface="Book Antiqua" panose="02040602050305030304" pitchFamily="18" charset="0"/>
              </a:rPr>
              <a:t>Акантолиз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5029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300" smtClean="0"/>
              <a:t>    </a:t>
            </a:r>
            <a:r>
              <a:rPr lang="ru-RU" smtClean="0">
                <a:latin typeface="Times New Roman" panose="02020603050405020304" pitchFamily="18" charset="0"/>
              </a:rPr>
              <a:t>Разрушение связей между </a:t>
            </a:r>
            <a:r>
              <a:rPr lang="ru-RU" b="1" i="1" smtClean="0">
                <a:latin typeface="Times New Roman" panose="02020603050405020304" pitchFamily="18" charset="0"/>
              </a:rPr>
              <a:t>эпидермоцитами</a:t>
            </a:r>
            <a:r>
              <a:rPr lang="ru-RU" smtClean="0">
                <a:latin typeface="Times New Roman" panose="02020603050405020304" pitchFamily="18" charset="0"/>
              </a:rPr>
              <a:t> кожи  и </a:t>
            </a:r>
            <a:r>
              <a:rPr lang="ru-RU" b="1" i="1" smtClean="0">
                <a:latin typeface="Times New Roman" panose="02020603050405020304" pitchFamily="18" charset="0"/>
              </a:rPr>
              <a:t>эпителиоцитами</a:t>
            </a:r>
            <a:r>
              <a:rPr lang="ru-RU" smtClean="0">
                <a:latin typeface="Times New Roman" panose="02020603050405020304" pitchFamily="18" charset="0"/>
              </a:rPr>
              <a:t> слизистых оболочек с образованием </a:t>
            </a:r>
            <a:r>
              <a:rPr lang="ru-RU" b="1" i="1" smtClean="0">
                <a:latin typeface="Times New Roman" panose="02020603050405020304" pitchFamily="18" charset="0"/>
              </a:rPr>
              <a:t>пузырей</a:t>
            </a:r>
            <a:r>
              <a:rPr lang="ru-RU" smtClean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/>
              <a:t>   </a:t>
            </a:r>
            <a:r>
              <a:rPr lang="ru-RU" smtClean="0">
                <a:latin typeface="Times New Roman" panose="02020603050405020304" pitchFamily="18" charset="0"/>
              </a:rPr>
              <a:t>Основная роль  - циркулирующие </a:t>
            </a:r>
            <a:r>
              <a:rPr lang="ru-RU" b="1" i="1" smtClean="0">
                <a:latin typeface="Times New Roman" panose="02020603050405020304" pitchFamily="18" charset="0"/>
              </a:rPr>
              <a:t>аутоантитела</a:t>
            </a:r>
            <a:r>
              <a:rPr lang="ru-RU" smtClean="0">
                <a:latin typeface="Times New Roman" panose="02020603050405020304" pitchFamily="18" charset="0"/>
              </a:rPr>
              <a:t>, направленным к </a:t>
            </a:r>
            <a:r>
              <a:rPr lang="ru-RU" b="1" i="1" smtClean="0">
                <a:latin typeface="Times New Roman" panose="02020603050405020304" pitchFamily="18" charset="0"/>
              </a:rPr>
              <a:t>антигенам десмосом многослойного плоского эпителия</a:t>
            </a:r>
            <a:r>
              <a:rPr lang="ru-RU" smtClean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/>
              <a:t>	</a:t>
            </a:r>
            <a:r>
              <a:rPr lang="ru-RU" smtClean="0">
                <a:latin typeface="Times New Roman" panose="02020603050405020304" pitchFamily="18" charset="0"/>
              </a:rPr>
              <a:t>Разрушение межклеточных контактов происходит преимущественно в зоне </a:t>
            </a:r>
            <a:r>
              <a:rPr lang="ru-RU" b="1" i="1" smtClean="0">
                <a:latin typeface="Times New Roman" panose="02020603050405020304" pitchFamily="18" charset="0"/>
              </a:rPr>
              <a:t>пролиферирующих базальных  клеток</a:t>
            </a:r>
            <a:r>
              <a:rPr lang="ru-RU" smtClean="0">
                <a:latin typeface="Times New Roman" panose="02020603050405020304" pitchFamily="18" charset="0"/>
              </a:rPr>
              <a:t>.</a:t>
            </a:r>
          </a:p>
          <a:p>
            <a:endParaRPr 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ru-RU" sz="3400" b="1" smtClean="0">
                <a:solidFill>
                  <a:srgbClr val="A50021"/>
                </a:solidFill>
                <a:latin typeface="Algerian" panose="04020705040A02060702" pitchFamily="82" charset="0"/>
              </a:rPr>
              <a:t>В патогенезе различают четыре периода: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2800" smtClean="0">
                <a:latin typeface="Times New Roman" panose="02020603050405020304" pitchFamily="18" charset="0"/>
              </a:rPr>
              <a:t>Продромальный период -  чувство жжения, покалывание, зуд, саднение, онемение в местах будущих высыпаний на СОПР. Плохой сон, потеря аппетита, недомогание.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smtClean="0">
                <a:latin typeface="Times New Roman" panose="02020603050405020304" pitchFamily="18" charset="0"/>
              </a:rPr>
              <a:t>Катаральный – гиперемия, отек СОПР, десны. Болезненность при приеме пищи.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smtClean="0">
                <a:latin typeface="Times New Roman" panose="02020603050405020304" pitchFamily="18" charset="0"/>
              </a:rPr>
              <a:t>Период высыпаний - одиночные или множественные элементы поражения СОПР: пятно, пузырек, пузырь, эрозия.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 smtClean="0">
                <a:latin typeface="Times New Roman" panose="02020603050405020304" pitchFamily="18" charset="0"/>
              </a:rPr>
              <a:t>Угасание болезни - улучшение общего состояния, эпителизация афт.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28600" y="3048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371600"/>
          </a:xfrm>
        </p:spPr>
        <p:txBody>
          <a:bodyPr/>
          <a:lstStyle/>
          <a:p>
            <a:pPr eaLnBrk="1" hangingPunct="1">
              <a:lnSpc>
                <a:spcPts val="3000"/>
              </a:lnSpc>
            </a:pPr>
            <a:r>
              <a:rPr lang="ru-RU" sz="4200" smtClean="0">
                <a:solidFill>
                  <a:srgbClr val="660033"/>
                </a:solidFill>
                <a:latin typeface="Algerian" panose="04020705040A02060702" pitchFamily="82" charset="0"/>
              </a:rPr>
              <a:t>степени тяжести заболевания</a:t>
            </a:r>
            <a:r>
              <a:rPr lang="ru-RU" smtClean="0"/>
              <a:t/>
            </a:r>
            <a:br>
              <a:rPr lang="ru-RU" smtClean="0"/>
            </a:br>
            <a:r>
              <a:rPr lang="ru-RU" sz="28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smtClean="0">
                <a:solidFill>
                  <a:srgbClr val="660033"/>
                </a:solidFill>
                <a:latin typeface="Book Antiqua" panose="02040602050305030304" pitchFamily="18" charset="0"/>
              </a:rPr>
              <a:t>Площадь поражения зависит от тяжести заболевания</a:t>
            </a:r>
            <a:r>
              <a:rPr lang="ru-RU" sz="28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6868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b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b="1" i="1" u="sng" smtClean="0">
                <a:solidFill>
                  <a:srgbClr val="FF9900"/>
                </a:solidFill>
                <a:latin typeface="Algerian" panose="04020705040A02060702" pitchFamily="82" charset="0"/>
              </a:rPr>
              <a:t>Легкая</a:t>
            </a:r>
            <a:r>
              <a:rPr lang="ru-RU" b="1" i="1" u="sng" smtClean="0">
                <a:latin typeface="Algerian" panose="04020705040A02060702" pitchFamily="82" charset="0"/>
              </a:rPr>
              <a:t> </a:t>
            </a:r>
            <a:r>
              <a:rPr lang="ru-RU" b="1" i="1" u="sng" smtClean="0">
                <a:solidFill>
                  <a:srgbClr val="FF9900"/>
                </a:solidFill>
                <a:latin typeface="Algerian" panose="04020705040A02060702" pitchFamily="82" charset="0"/>
              </a:rPr>
              <a:t>степень тяжести</a:t>
            </a:r>
            <a:r>
              <a:rPr lang="ru-RU" smtClean="0"/>
              <a:t> – </a:t>
            </a:r>
            <a:r>
              <a:rPr lang="ru-RU" smtClean="0">
                <a:latin typeface="Times New Roman" panose="02020603050405020304" pitchFamily="18" charset="0"/>
              </a:rPr>
              <a:t>обычно симптомы интоксикации отсутствуют, субфибрилитет. СОПР отёчна, гиперемирована, десна кровоточит, на различных участках появляются одиночные или сгруппированные небольшие пузырьки.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   Пузырек - афта быстро эпителизируются, новых высыпаний нет.</a:t>
            </a:r>
            <a:endParaRPr lang="ru-RU" b="1" u="sng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ru-RU" sz="3600" b="1" i="1" smtClean="0">
                <a:solidFill>
                  <a:srgbClr val="FF9900"/>
                </a:solidFill>
                <a:latin typeface="Algerian" panose="04020705040A02060702" pitchFamily="82" charset="0"/>
              </a:rPr>
              <a:t>Средняя</a:t>
            </a:r>
            <a:r>
              <a:rPr lang="ru-RU" sz="3600" i="1" smtClean="0">
                <a:latin typeface="Algerian" panose="04020705040A02060702" pitchFamily="82" charset="0"/>
              </a:rPr>
              <a:t> </a:t>
            </a:r>
            <a:r>
              <a:rPr lang="ru-RU" sz="3600" b="1" i="1" smtClean="0">
                <a:solidFill>
                  <a:srgbClr val="FF9900"/>
                </a:solidFill>
                <a:latin typeface="Algerian" panose="04020705040A02060702" pitchFamily="82" charset="0"/>
              </a:rPr>
              <a:t>степень тяжести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49831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Симптомы интоксикации, температура тела до 38,5 С, головная боль, слабость. Увеличены подчелюстные лимфоузлы (реже подбородочные и шейные), при пальпации болезненны.</a:t>
            </a:r>
          </a:p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СОПР отёчна, гиперемирована, слюна вязкая, десна кровоточит, сосочки отечны и гиперемированы.</a:t>
            </a:r>
          </a:p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На различных участках СОПР наблюдаются сгрупированные пузырьки.</a:t>
            </a:r>
          </a:p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Увеличение СОЭ, лейкоцитоз, чаще лейкопения.</a:t>
            </a:r>
          </a:p>
          <a:p>
            <a:pPr marL="0" indent="0"/>
            <a:endParaRPr lang="ru-RU" sz="28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ru-RU" sz="4000" b="1" smtClean="0">
                <a:solidFill>
                  <a:srgbClr val="FF9900"/>
                </a:solidFill>
                <a:latin typeface="Algerian" panose="04020705040A02060702" pitchFamily="82" charset="0"/>
              </a:rPr>
              <a:t>Тяжелая</a:t>
            </a:r>
            <a:r>
              <a:rPr lang="ru-RU" sz="4000" smtClean="0">
                <a:solidFill>
                  <a:srgbClr val="FF9900"/>
                </a:solidFill>
                <a:latin typeface="Algerian" panose="04020705040A02060702" pitchFamily="82" charset="0"/>
              </a:rPr>
              <a:t> </a:t>
            </a:r>
            <a:r>
              <a:rPr lang="ru-RU" sz="4000" b="1" smtClean="0">
                <a:solidFill>
                  <a:srgbClr val="FF9900"/>
                </a:solidFill>
                <a:latin typeface="Algerian" panose="04020705040A02060702" pitchFamily="82" charset="0"/>
              </a:rPr>
              <a:t>степень тяжести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5791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Апатия, адинамия, тошнота, рвота, т.к. вирус герпеса энцефалотропен, </a:t>
            </a:r>
            <a:r>
              <a:rPr lang="en-US" smtClean="0">
                <a:latin typeface="Times New Roman" panose="02020603050405020304" pitchFamily="18" charset="0"/>
              </a:rPr>
              <a:t>t </a:t>
            </a:r>
            <a:r>
              <a:rPr lang="ru-RU" smtClean="0">
                <a:latin typeface="Times New Roman" panose="02020603050405020304" pitchFamily="18" charset="0"/>
              </a:rPr>
              <a:t>тела 39-40 С.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СОР </a:t>
            </a:r>
            <a:r>
              <a:rPr lang="en-US" smtClean="0">
                <a:latin typeface="Times New Roman" panose="02020603050405020304" pitchFamily="18" charset="0"/>
              </a:rPr>
              <a:t>c </a:t>
            </a:r>
            <a:r>
              <a:rPr lang="ru-RU" smtClean="0">
                <a:latin typeface="Times New Roman" panose="02020603050405020304" pitchFamily="18" charset="0"/>
              </a:rPr>
              <a:t>большим количеством афтозных элементов, которые рецидивируют.</a:t>
            </a:r>
            <a:endParaRPr lang="en-US" smtClean="0"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Поражаются губы, щеки, слизистая твердого и мягкого нёба, языка, десневого края.</a:t>
            </a:r>
            <a:endParaRPr lang="en-US" smtClean="0">
              <a:latin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При недостаточной гигиене полости рта катаральный гингивит переходит в язвенный.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mtClean="0">
                <a:latin typeface="Times New Roman" panose="02020603050405020304" pitchFamily="18" charset="0"/>
              </a:rPr>
              <a:t>В крови – лейкопения, увеличено количество п/я нейтрофилов, увеличение СОЭ. В моче – белок, реакция слюны кислая, рН 5,8-6,4.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792162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0099"/>
                </a:solidFill>
                <a:latin typeface="Algerian" panose="04020705040A02060702" pitchFamily="82" charset="0"/>
              </a:rPr>
              <a:t>Хронический рецидивирующий герпес</a:t>
            </a:r>
          </a:p>
        </p:txBody>
      </p:sp>
      <p:sp>
        <p:nvSpPr>
          <p:cNvPr id="58371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200" smtClean="0">
                <a:latin typeface="Times New Roman" panose="02020603050405020304" pitchFamily="18" charset="0"/>
              </a:rPr>
              <a:t>Жжение и боль в полости рта при приеме пищи, разговоре.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200" smtClean="0">
                <a:latin typeface="Times New Roman" panose="02020603050405020304" pitchFamily="18" charset="0"/>
              </a:rPr>
              <a:t>При осмотре – одиночные высыпания и сгруппированные мелкие пузырьки на красной кайме губ, коже губ, крыльях носа, переднем участке неба, языке, гениталиях, слизистой глаз.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200" smtClean="0">
                <a:latin typeface="Times New Roman" panose="02020603050405020304" pitchFamily="18" charset="0"/>
              </a:rPr>
              <a:t>Наиболее частая локализация – губы и СОР, особенно участки в норме ороговевающие.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3200" smtClean="0">
                <a:latin typeface="Times New Roman" panose="02020603050405020304" pitchFamily="18" charset="0"/>
              </a:rPr>
              <a:t>Эрозия может появляться без предварительной фазы гиперемии.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txBody>
          <a:bodyPr/>
          <a:lstStyle/>
          <a:p>
            <a:r>
              <a:rPr lang="ru-RU" sz="4000" i="1" smtClean="0">
                <a:solidFill>
                  <a:srgbClr val="CC0099"/>
                </a:solidFill>
                <a:latin typeface="Algerian" panose="04020705040A02060702" pitchFamily="82" charset="0"/>
              </a:rPr>
              <a:t>Динамика поражения СОР</a:t>
            </a:r>
            <a:r>
              <a:rPr lang="ru-RU" sz="4000" i="1" smtClean="0"/>
              <a:t/>
            </a:r>
            <a:br>
              <a:rPr lang="ru-RU" sz="4000" i="1" smtClean="0"/>
            </a:br>
            <a:endParaRPr lang="ru-RU" sz="4000" i="1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latin typeface="Times New Roman" panose="02020603050405020304" pitchFamily="18" charset="0"/>
              </a:rPr>
              <a:t>Участок гиперемии или диффузная гиперемия.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latin typeface="Times New Roman" panose="02020603050405020304" pitchFamily="18" charset="0"/>
              </a:rPr>
              <a:t>На фоне гиперемии </a:t>
            </a:r>
            <a:r>
              <a:rPr lang="en-US" smtClean="0">
                <a:latin typeface="Times New Roman" panose="02020603050405020304" pitchFamily="18" charset="0"/>
              </a:rPr>
              <a:t>- </a:t>
            </a:r>
            <a:r>
              <a:rPr lang="ru-RU" smtClean="0">
                <a:latin typeface="Times New Roman" panose="02020603050405020304" pitchFamily="18" charset="0"/>
              </a:rPr>
              <a:t>белые, мелко-фокусные пятна.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latin typeface="Times New Roman" panose="02020603050405020304" pitchFamily="18" charset="0"/>
              </a:rPr>
              <a:t>Некротические очаги.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latin typeface="Times New Roman" panose="02020603050405020304" pitchFamily="18" charset="0"/>
              </a:rPr>
              <a:t>Некротический участок окружает ободок гиперемии.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latin typeface="Times New Roman" panose="02020603050405020304" pitchFamily="18" charset="0"/>
              </a:rPr>
              <a:t>В последующие 2-3 суток наблюдается побледнение венчика гиперемии, формирование эрозии.</a:t>
            </a:r>
          </a:p>
          <a:p>
            <a:pPr marL="609600" indent="-609600">
              <a:lnSpc>
                <a:spcPct val="90000"/>
              </a:lnSpc>
            </a:pPr>
            <a:endParaRPr 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660033"/>
                </a:solidFill>
                <a:latin typeface="Algerian" pitchFamily="82" charset="0"/>
              </a:rPr>
              <a:t>клинические формы рецидивирующего  течения заболевания</a:t>
            </a:r>
            <a:r>
              <a:rPr lang="ru-RU" sz="30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229600" cy="45259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ru-RU" sz="3200" smtClean="0">
                <a:latin typeface="Times New Roman" panose="02020603050405020304" pitchFamily="18" charset="0"/>
              </a:rPr>
              <a:t>Легкая – рецидивы 1-2 раза в год, 2-3 пузырька;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ru-RU" sz="3200" smtClean="0">
                <a:latin typeface="Times New Roman" panose="02020603050405020304" pitchFamily="18" charset="0"/>
              </a:rPr>
              <a:t>Средняя – рецидивы 1раз в 2-3 месяца, количество элементов 10 более;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ru-RU" sz="3200" smtClean="0">
                <a:latin typeface="Times New Roman" panose="02020603050405020304" pitchFamily="18" charset="0"/>
              </a:rPr>
              <a:t>Тяжелая – рецидивы 1раз в месяц, количество элементов 20 более.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ru-RU" sz="3300" b="1" smtClean="0">
                <a:solidFill>
                  <a:srgbClr val="660033"/>
                </a:solidFill>
                <a:latin typeface="Algerian" panose="04020705040A02060702" pitchFamily="82" charset="0"/>
              </a:rPr>
              <a:t>Дифференциальная диагностика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10600" cy="50292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AutoNum type="arabicPeriod"/>
            </a:pPr>
            <a:r>
              <a:rPr lang="ru-RU" sz="2800" b="1" smtClean="0">
                <a:latin typeface="Times New Roman" panose="02020603050405020304" pitchFamily="18" charset="0"/>
              </a:rPr>
              <a:t>Хронический рецидивирующий афтозный стоматит.</a:t>
            </a:r>
            <a:r>
              <a:rPr lang="ru-RU" sz="2800" smtClean="0">
                <a:latin typeface="Times New Roman" panose="02020603050405020304" pitchFamily="18" charset="0"/>
              </a:rPr>
              <a:t> В обоих случаях элемент поражения афта, при хроническом рецидивирующем афтозном стоматите афты одиночные, покрытые фибринозным налетом. Остальная слизистая полости рта без изменений.</a:t>
            </a:r>
          </a:p>
          <a:p>
            <a:pPr marL="609600" indent="-609600" eaLnBrk="1" hangingPunct="1">
              <a:spcBef>
                <a:spcPct val="0"/>
              </a:spcBef>
              <a:buFontTx/>
              <a:buAutoNum type="arabicPeriod"/>
            </a:pPr>
            <a:r>
              <a:rPr lang="ru-RU" sz="2800" b="1" smtClean="0">
                <a:latin typeface="Times New Roman" panose="02020603050405020304" pitchFamily="18" charset="0"/>
              </a:rPr>
              <a:t>МЭЭ</a:t>
            </a:r>
            <a:r>
              <a:rPr lang="ru-RU" sz="2800" smtClean="0">
                <a:latin typeface="Times New Roman" panose="02020603050405020304" pitchFamily="18" charset="0"/>
              </a:rPr>
              <a:t> – осенне-весенний период,  истинный  полиморфизм.</a:t>
            </a:r>
          </a:p>
          <a:p>
            <a:pPr marL="609600" indent="-609600" eaLnBrk="1" hangingPunct="1">
              <a:spcBef>
                <a:spcPct val="0"/>
              </a:spcBef>
              <a:buFontTx/>
              <a:buAutoNum type="arabicPeriod"/>
            </a:pPr>
            <a:r>
              <a:rPr lang="ru-RU" sz="2800" b="1" smtClean="0">
                <a:latin typeface="Times New Roman" panose="02020603050405020304" pitchFamily="18" charset="0"/>
              </a:rPr>
              <a:t>Вульгарная пузырчатка.</a:t>
            </a:r>
          </a:p>
          <a:p>
            <a:pPr marL="609600" indent="-609600" eaLnBrk="1" hangingPunct="1">
              <a:spcBef>
                <a:spcPct val="0"/>
              </a:spcBef>
              <a:buFontTx/>
              <a:buAutoNum type="arabicPeriod"/>
            </a:pPr>
            <a:r>
              <a:rPr lang="ru-RU" sz="2800" b="1" smtClean="0">
                <a:latin typeface="Times New Roman" panose="02020603050405020304" pitchFamily="18" charset="0"/>
              </a:rPr>
              <a:t>Медикаментозный аллергический стоматит.</a:t>
            </a:r>
          </a:p>
          <a:p>
            <a:pPr marL="609600" indent="-609600" eaLnBrk="1" hangingPunct="1">
              <a:spcBef>
                <a:spcPct val="0"/>
              </a:spcBef>
              <a:buFontTx/>
              <a:buAutoNum type="arabicPeriod"/>
            </a:pPr>
            <a:r>
              <a:rPr lang="ru-RU" sz="2800" b="1" smtClean="0">
                <a:latin typeface="Times New Roman" panose="02020603050405020304" pitchFamily="18" charset="0"/>
              </a:rPr>
              <a:t>Опоясывающий лишай.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МЕТОДЫ ИССЛЕДОВАНИЯ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Осмотр.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Клинические методы диагностики.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Цитологические методы диагностики.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Иммунофлюоресцентный метод.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Метод прямой электронной микроскопии.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3600" smtClean="0">
                <a:latin typeface="Times New Roman" panose="02020603050405020304" pitchFamily="18" charset="0"/>
              </a:rPr>
              <a:t>Экспресс-диагностика с помощью противогерпетической вакцины.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rrowheads="1" noChangeAspect="1"/>
          </p:cNvPicPr>
          <p:nvPr>
            <p:ph idx="1" type="body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7" r="-44"/>
          <a:stretch>
            <a:fillRect/>
          </a:stretch>
        </p:blipFill>
        <p:spPr>
          <a:xfrm>
            <a:off x="0" y="0"/>
            <a:ext cx="4724400" cy="6858000"/>
          </a:xfrm>
          <a:noFill/>
        </p:spPr>
      </p:pic>
      <p:pic>
        <p:nvPicPr>
          <p:cNvPr id="11267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" r="-103"/>
          <a:stretch>
            <a:fillRect/>
          </a:stretch>
        </p:blipFill>
        <p:spPr bwMode="auto">
          <a:xfrm>
            <a:off x="4724400" y="0"/>
            <a:ext cx="441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660033"/>
                </a:solidFill>
                <a:latin typeface="Algerian" panose="04020705040A02060702" pitchFamily="82" charset="0"/>
              </a:rPr>
              <a:t>цитологическом исследование </a:t>
            </a:r>
            <a:r>
              <a:rPr lang="ru-RU" sz="3200" b="1" smtClean="0">
                <a:solidFill>
                  <a:srgbClr val="660033"/>
                </a:solidFill>
                <a:latin typeface="Times New Roman" panose="02020603050405020304" pitchFamily="18" charset="0"/>
              </a:rPr>
              <a:t>при</a:t>
            </a:r>
            <a:r>
              <a:rPr lang="ru-RU" sz="2800" b="1" smtClean="0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ru-RU" sz="3200" b="1" smtClean="0">
                <a:solidFill>
                  <a:srgbClr val="660033"/>
                </a:solidFill>
                <a:latin typeface="Algerian" panose="04020705040A02060702" pitchFamily="82" charset="0"/>
              </a:rPr>
              <a:t>герпетическо</a:t>
            </a:r>
            <a:r>
              <a:rPr lang="ru-RU" sz="2800" b="1" smtClean="0">
                <a:solidFill>
                  <a:srgbClr val="660033"/>
                </a:solidFill>
                <a:latin typeface="Times New Roman" panose="02020603050405020304" pitchFamily="18" charset="0"/>
              </a:rPr>
              <a:t>м</a:t>
            </a:r>
            <a:r>
              <a:rPr lang="ru-RU" sz="3200" b="1" smtClean="0">
                <a:solidFill>
                  <a:srgbClr val="660033"/>
                </a:solidFill>
                <a:latin typeface="Algerian" panose="04020705040A02060702" pitchFamily="82" charset="0"/>
              </a:rPr>
              <a:t> гингивостоматит</a:t>
            </a:r>
            <a:r>
              <a:rPr lang="ru-RU" sz="3200" b="1" smtClean="0">
                <a:solidFill>
                  <a:srgbClr val="660033"/>
                </a:solidFill>
                <a:latin typeface="Times New Roman" panose="02020603050405020304" pitchFamily="18" charset="0"/>
              </a:rPr>
              <a:t>е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b="1" i="1" smtClean="0"/>
              <a:t>1.</a:t>
            </a:r>
            <a:r>
              <a:rPr lang="ru-RU" sz="2800" smtClean="0"/>
              <a:t> </a:t>
            </a:r>
            <a:r>
              <a:rPr lang="ru-RU" sz="2800" b="1" smtClean="0">
                <a:latin typeface="Times New Roman" panose="02020603050405020304" pitchFamily="18" charset="0"/>
              </a:rPr>
              <a:t>Изменение ядер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- увеличение ядер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- внутриядерные включения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- пустые ядра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- краевое стояние хроматина.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b="1" i="1" smtClean="0">
                <a:latin typeface="Times New Roman" panose="02020603050405020304" pitchFamily="18" charset="0"/>
              </a:rPr>
              <a:t>2.</a:t>
            </a:r>
            <a:r>
              <a:rPr lang="ru-RU" sz="2800" smtClean="0">
                <a:latin typeface="Times New Roman" panose="02020603050405020304" pitchFamily="18" charset="0"/>
              </a:rPr>
              <a:t> </a:t>
            </a:r>
            <a:r>
              <a:rPr lang="ru-RU" sz="2800" b="1" smtClean="0">
                <a:latin typeface="Times New Roman" panose="02020603050405020304" pitchFamily="18" charset="0"/>
              </a:rPr>
              <a:t>Изменение в цитоплазме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 - парабазальные или промежуточные клетки формируют многоядерные синцитии.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 - цитоплазматические включения отсутствуют.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ru-RU" sz="2800" b="1" i="1" smtClean="0">
                <a:latin typeface="Times New Roman" panose="02020603050405020304" pitchFamily="18" charset="0"/>
              </a:rPr>
              <a:t>3.</a:t>
            </a:r>
            <a:r>
              <a:rPr lang="ru-RU" sz="2800" smtClean="0">
                <a:latin typeface="Times New Roman" panose="02020603050405020304" pitchFamily="18" charset="0"/>
              </a:rPr>
              <a:t> </a:t>
            </a:r>
            <a:r>
              <a:rPr lang="ru-RU" sz="2800" b="1" smtClean="0">
                <a:latin typeface="Times New Roman" panose="02020603050405020304" pitchFamily="18" charset="0"/>
              </a:rPr>
              <a:t>Клетки воспаления</a:t>
            </a:r>
            <a:r>
              <a:rPr lang="ru-RU" sz="2800" smtClean="0">
                <a:latin typeface="Times New Roman" panose="02020603050405020304" pitchFamily="18" charset="0"/>
              </a:rPr>
              <a:t> – наличие полиморфоядерных лейкоцитов.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ru-RU" sz="4000" smtClean="0">
                <a:latin typeface="Book Antiqua" panose="02040602050305030304" pitchFamily="18" charset="0"/>
              </a:rPr>
              <a:t>Многоядерные гигантские клетки</a:t>
            </a:r>
          </a:p>
        </p:txBody>
      </p:sp>
      <p:pic>
        <p:nvPicPr>
          <p:cNvPr id="14643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447800"/>
            <a:ext cx="8763000" cy="5105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858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9900"/>
                </a:solidFill>
                <a:latin typeface="Book Antiqua" panose="02040602050305030304" pitchFamily="18" charset="0"/>
              </a:rPr>
              <a:t>ЛЕЧЕНИЕ</a:t>
            </a:r>
            <a:r>
              <a:rPr lang="ru-RU" sz="3200" b="1" smtClean="0">
                <a:solidFill>
                  <a:srgbClr val="FF9900"/>
                </a:solidFill>
                <a:latin typeface="Arial Narrow" panose="020B0606020202030204" pitchFamily="34" charset="0"/>
              </a:rPr>
              <a:t> </a:t>
            </a:r>
            <a:r>
              <a:rPr lang="ru-RU" sz="3200" u="sng" smtClean="0">
                <a:latin typeface="Arial Narrow" panose="020B0606020202030204" pitchFamily="34" charset="0"/>
              </a:rPr>
              <a:t/>
            </a:r>
            <a:br>
              <a:rPr lang="ru-RU" sz="3200" u="sng" smtClean="0">
                <a:latin typeface="Arial Narrow" panose="020B0606020202030204" pitchFamily="34" charset="0"/>
              </a:rPr>
            </a:br>
            <a:endParaRPr lang="ru-RU" sz="2800" smtClean="0">
              <a:solidFill>
                <a:srgbClr val="660033"/>
              </a:solidFill>
              <a:latin typeface="Arial Narrow" panose="020B060602020203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382000" cy="5334000"/>
          </a:xfrm>
        </p:spPr>
        <p:txBody>
          <a:bodyPr/>
          <a:lstStyle/>
          <a:p>
            <a:pPr marL="266700" indent="-2667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1.</a:t>
            </a:r>
            <a:r>
              <a:rPr lang="ru-RU" sz="2800" smtClean="0"/>
              <a:t> </a:t>
            </a:r>
            <a:r>
              <a:rPr lang="ru-RU" sz="2800" b="1" smtClean="0">
                <a:latin typeface="Times New Roman" panose="02020603050405020304" pitchFamily="18" charset="0"/>
              </a:rPr>
              <a:t>Высококалорийная диета, обильное питьё.</a:t>
            </a:r>
          </a:p>
          <a:p>
            <a:pPr marL="266700" indent="-266700" eaLnBrk="1" hangingPunct="1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2. Противовирусные препараты:</a:t>
            </a:r>
            <a:r>
              <a:rPr lang="ru-RU" sz="2800" smtClean="0">
                <a:latin typeface="Times New Roman" panose="02020603050405020304" pitchFamily="18" charset="0"/>
              </a:rPr>
              <a:t> </a:t>
            </a:r>
          </a:p>
          <a:p>
            <a:pPr marL="266700" indent="-266700" eaLnBrk="1" hangingPunct="1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	- Аналоги нуклеозидов, сходные по структуре с промежуточными продуктами биосинтеза ДНК, РНК, способны встраиваться в репродукцию вирусов-</a:t>
            </a:r>
            <a:r>
              <a:rPr lang="ru-RU" sz="2800" b="1" smtClean="0">
                <a:latin typeface="Times New Roman" panose="02020603050405020304" pitchFamily="18" charset="0"/>
              </a:rPr>
              <a:t>ацикловир</a:t>
            </a:r>
            <a:r>
              <a:rPr lang="ru-RU" sz="2800" smtClean="0">
                <a:latin typeface="Times New Roman" panose="02020603050405020304" pitchFamily="18" charset="0"/>
              </a:rPr>
              <a:t>.</a:t>
            </a:r>
          </a:p>
          <a:p>
            <a:pPr marL="446088" lvl="1" indent="88900" eaLnBrk="1" hangingPunct="1">
              <a:spcBef>
                <a:spcPct val="0"/>
              </a:spcBef>
            </a:pPr>
            <a:r>
              <a:rPr lang="ru-RU" smtClean="0">
                <a:latin typeface="Times New Roman" panose="02020603050405020304" pitchFamily="18" charset="0"/>
              </a:rPr>
              <a:t>Вещества, обладающие вирулицидным действием;</a:t>
            </a:r>
          </a:p>
          <a:p>
            <a:pPr marL="446088" lvl="1" indent="88900" eaLnBrk="1" hangingPunct="1">
              <a:spcBef>
                <a:spcPct val="0"/>
              </a:spcBef>
            </a:pPr>
            <a:r>
              <a:rPr lang="ru-RU" smtClean="0">
                <a:latin typeface="Times New Roman" panose="02020603050405020304" pitchFamily="18" charset="0"/>
              </a:rPr>
              <a:t>Препараты, обладающие интерферониндуцирующей активностью (бонафтон, ДНК-аза, алпизарин, интерферон и т.д.)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3</a:t>
            </a:r>
            <a:r>
              <a:rPr lang="ru-RU" sz="2800" smtClean="0"/>
              <a:t>. </a:t>
            </a:r>
            <a:r>
              <a:rPr lang="ru-RU" sz="2800" smtClean="0">
                <a:latin typeface="Times New Roman" panose="02020603050405020304" pitchFamily="18" charset="0"/>
              </a:rPr>
              <a:t>Анальгезирующие, жаропонижающие – парацетамол, салицилат натрия.</a:t>
            </a:r>
          </a:p>
          <a:p>
            <a:pPr marL="0" indent="0" eaLnBrk="1" hangingPunct="1">
              <a:buFontTx/>
              <a:buNone/>
            </a:pPr>
            <a:r>
              <a:rPr lang="ru-RU" sz="2800" smtClean="0"/>
              <a:t>4. </a:t>
            </a:r>
            <a:r>
              <a:rPr lang="ru-RU" sz="2800" smtClean="0">
                <a:latin typeface="Times New Roman" panose="02020603050405020304" pitchFamily="18" charset="0"/>
              </a:rPr>
              <a:t>Десенсибилизирующая терапия (супрастин, тавегил и т.д), аутогемотерапия с 3-5 до 9 дн. ежедневно в 1 месяц, курс 7 инъекций.</a:t>
            </a:r>
          </a:p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5. Общеукрепляющая терапия – вит. С до 2 г в сутки, препараты Са. </a:t>
            </a:r>
          </a:p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6. Седативные препараты.</a:t>
            </a:r>
          </a:p>
          <a:p>
            <a:pPr marL="0" indent="0" eaLnBrk="1" hangingPunct="1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7. γ-глобулин.</a:t>
            </a:r>
          </a:p>
          <a:p>
            <a:pPr marL="0" indent="0" eaLnBrk="1" hangingPunct="1">
              <a:buFontTx/>
              <a:buNone/>
            </a:pPr>
            <a:endParaRPr lang="ru-RU" sz="28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610600" cy="762000"/>
          </a:xfrm>
        </p:spPr>
        <p:txBody>
          <a:bodyPr/>
          <a:lstStyle/>
          <a:p>
            <a:r>
              <a:rPr lang="ru-RU" b="1" smtClean="0">
                <a:solidFill>
                  <a:srgbClr val="CC00FF"/>
                </a:solidFill>
                <a:latin typeface="Algerian" panose="04020705040A02060702" pitchFamily="82" charset="0"/>
              </a:rPr>
              <a:t>Местное лечение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410200"/>
          </a:xfrm>
        </p:spPr>
        <p:txBody>
          <a:bodyPr/>
          <a:lstStyle/>
          <a:p>
            <a:pPr marL="84138" indent="-84138"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latin typeface="Times New Roman" panose="02020603050405020304" pitchFamily="18" charset="0"/>
              </a:rPr>
              <a:t>1. Этиотропная терапия.</a:t>
            </a:r>
          </a:p>
          <a:p>
            <a:pPr marL="84138" indent="-84138">
              <a:lnSpc>
                <a:spcPct val="90000"/>
              </a:lnSpc>
              <a:buFontTx/>
              <a:buNone/>
            </a:pPr>
            <a:r>
              <a:rPr lang="ru-RU" b="1" smtClean="0">
                <a:latin typeface="Times New Roman" panose="02020603050405020304" pitchFamily="18" charset="0"/>
              </a:rPr>
              <a:t>Противовирусные мази </a:t>
            </a:r>
            <a:r>
              <a:rPr lang="ru-RU" sz="2800" b="1" smtClean="0">
                <a:latin typeface="Times New Roman" panose="02020603050405020304" pitchFamily="18" charset="0"/>
              </a:rPr>
              <a:t>(</a:t>
            </a:r>
            <a:r>
              <a:rPr lang="ru-RU" sz="2800" smtClean="0">
                <a:latin typeface="Times New Roman" panose="02020603050405020304" pitchFamily="18" charset="0"/>
              </a:rPr>
              <a:t>эффективны только в первые 2–3 суток заболевания), независимо от количества элементов поражения обрабатывают всю поверхность СОПР.</a:t>
            </a:r>
          </a:p>
          <a:p>
            <a:pPr marL="84138" indent="-84138">
              <a:lnSpc>
                <a:spcPct val="90000"/>
              </a:lnSpc>
              <a:buFontTx/>
              <a:buNone/>
            </a:pPr>
            <a:r>
              <a:rPr lang="ru-RU" b="1" smtClean="0">
                <a:latin typeface="Times New Roman" panose="02020603050405020304" pitchFamily="18" charset="0"/>
              </a:rPr>
              <a:t>		- </a:t>
            </a:r>
            <a:r>
              <a:rPr lang="ru-RU" sz="2800" b="1" smtClean="0">
                <a:latin typeface="Times New Roman" panose="02020603050405020304" pitchFamily="18" charset="0"/>
              </a:rPr>
              <a:t>флореналевая мазь 0,25%, 0,5%, 1%.</a:t>
            </a:r>
          </a:p>
          <a:p>
            <a:pPr marL="1430338" lvl="1" indent="-530225" eaLnBrk="1" hangingPunct="1">
              <a:lnSpc>
                <a:spcPct val="90000"/>
              </a:lnSpc>
            </a:pPr>
            <a:r>
              <a:rPr lang="ru-RU" b="1" smtClean="0">
                <a:latin typeface="Times New Roman" panose="02020603050405020304" pitchFamily="18" charset="0"/>
              </a:rPr>
              <a:t>теброфеновая мазь 0,5%, 1%.</a:t>
            </a:r>
          </a:p>
          <a:p>
            <a:pPr marL="1430338" lvl="1" indent="-530225" eaLnBrk="1" hangingPunct="1">
              <a:lnSpc>
                <a:spcPct val="90000"/>
              </a:lnSpc>
            </a:pPr>
            <a:r>
              <a:rPr lang="ru-RU" b="1" smtClean="0">
                <a:latin typeface="Times New Roman" panose="02020603050405020304" pitchFamily="18" charset="0"/>
              </a:rPr>
              <a:t>ацикловир 3-5% мазь(герпеблок, зовиракс, виролекс).</a:t>
            </a:r>
          </a:p>
          <a:p>
            <a:pPr marL="1430338" lvl="1" indent="-530225" eaLnBrk="1" hangingPunct="1">
              <a:lnSpc>
                <a:spcPct val="90000"/>
              </a:lnSpc>
            </a:pPr>
            <a:r>
              <a:rPr lang="ru-RU" b="1" smtClean="0">
                <a:latin typeface="Times New Roman" panose="02020603050405020304" pitchFamily="18" charset="0"/>
              </a:rPr>
              <a:t>интерфероновая мазь.</a:t>
            </a:r>
          </a:p>
          <a:p>
            <a:pPr marL="1430338" lvl="1" indent="-530225" eaLnBrk="1" hangingPunct="1">
              <a:lnSpc>
                <a:spcPct val="90000"/>
              </a:lnSpc>
            </a:pPr>
            <a:r>
              <a:rPr lang="ru-RU" b="1" smtClean="0">
                <a:latin typeface="Times New Roman" panose="02020603050405020304" pitchFamily="18" charset="0"/>
              </a:rPr>
              <a:t>алпизарин 5% мазь.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CC00FF"/>
                </a:solidFill>
                <a:latin typeface="Algerian" panose="04020705040A02060702" pitchFamily="82" charset="0"/>
              </a:rPr>
              <a:t>Местное лечение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10600" cy="548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2. Обезболивание (</a:t>
            </a:r>
            <a:r>
              <a:rPr lang="ru-RU" sz="2800" smtClean="0">
                <a:latin typeface="Times New Roman" panose="02020603050405020304" pitchFamily="18" charset="0"/>
              </a:rPr>
              <a:t>масляные растворы анестезина, 1%-ая пиромикаиновая мазь)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3. Антисептическая обработка</a:t>
            </a:r>
          </a:p>
          <a:p>
            <a:pPr marL="0" indent="0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Chlorheхidini bigluconatis 0,05 %, Aethonii 0,05 %, перманганат калия 0,01–0,10 %, Wokadini 1 %, Aeros. hexorali 0,2 %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4. Протеолитические ферменты</a:t>
            </a:r>
          </a:p>
          <a:p>
            <a:pPr marL="0" indent="0">
              <a:buFontTx/>
              <a:buNone/>
            </a:pPr>
            <a:r>
              <a:rPr lang="ru-RU" sz="2800" smtClean="0">
                <a:latin typeface="Times New Roman" panose="02020603050405020304" pitchFamily="18" charset="0"/>
              </a:rPr>
              <a:t>Ung. Iruxoli, Chymotrypsini crystallisati, Lisocymi, Desoxyribonucleasy и др.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5. Препараты растительного происхождения: сок каланхоэ; почки, листья, сок березы; сосновые почки и хвоя.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610600" cy="715962"/>
          </a:xfrm>
        </p:spPr>
        <p:txBody>
          <a:bodyPr/>
          <a:lstStyle/>
          <a:p>
            <a:r>
              <a:rPr lang="ru-RU" b="1" smtClean="0">
                <a:solidFill>
                  <a:srgbClr val="CC00FF"/>
                </a:solidFill>
                <a:latin typeface="Algerian" panose="04020705040A02060702" pitchFamily="82" charset="0"/>
              </a:rPr>
              <a:t>Местное лечение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6. С 4-го дня заболевания с момента эпителизации эрозий аппликации кератопластиков, средства, стимулирующие местный иммунитет: </a:t>
            </a:r>
            <a:r>
              <a:rPr lang="ru-RU" sz="2800" smtClean="0">
                <a:latin typeface="Times New Roman" panose="02020603050405020304" pitchFamily="18" charset="0"/>
              </a:rPr>
              <a:t>1% р-р нуклеината натрия, 5% метилурациловая мазь, 10% эмульсию метилурацила, актовегин, солкосерил, </a:t>
            </a:r>
            <a:r>
              <a:rPr lang="ru-RU" smtClean="0">
                <a:latin typeface="Times New Roman" panose="02020603050405020304" pitchFamily="18" charset="0"/>
              </a:rPr>
              <a:t>каротолин, винилин, масляные растворы витаминов А, Е, масло шиповника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anose="02020603050405020304" pitchFamily="18" charset="0"/>
              </a:rPr>
              <a:t>7. Лизоцим.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7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 sz="3300">
                <a:latin charset="0" panose="02020603050405020304" pitchFamily="18" typeface="Times New Roman"/>
              </a:rPr>
              <a:t>Хронический рецидивирующий афтозный стоматит</a:t>
            </a:r>
          </a:p>
        </p:txBody>
      </p:sp>
      <p:pic>
        <p:nvPicPr>
          <p:cNvPr id="62467" name="Picture 3"/>
          <p:cNvPicPr>
            <a:picLocks noChangeArrowheads="1" noChangeAspect="1"/>
          </p:cNvPicPr>
          <p:nvPr>
            <p:ph idx="1" type="body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0"/>
          <a:stretch>
            <a:fillRect/>
          </a:stretch>
        </p:blipFill>
        <p:spPr>
          <a:xfrm>
            <a:off x="990600" y="1676400"/>
            <a:ext cx="6400800" cy="4876800"/>
          </a:xfrm>
          <a:noFill/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300" smtClean="0">
                <a:latin typeface="Times New Roman" panose="02020603050405020304" pitchFamily="18" charset="0"/>
              </a:rPr>
              <a:t>Хронический рецидивирующий афтозный стоматит</a:t>
            </a:r>
          </a:p>
        </p:txBody>
      </p:sp>
      <p:pic>
        <p:nvPicPr>
          <p:cNvPr id="14950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600200"/>
            <a:ext cx="8077200" cy="487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>Дифференциальная</a:t>
            </a:r>
            <a:r>
              <a:rPr lang="ru-RU" sz="40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>диагностика </a:t>
            </a:r>
            <a:r>
              <a:rPr lang="ru-RU" sz="26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>герпетического гингивостоматита</a:t>
            </a:r>
            <a:r>
              <a:rPr lang="ru-RU" sz="24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> и </a:t>
            </a:r>
            <a:r>
              <a:rPr lang="ru-RU" sz="26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>рецидивирующего </a:t>
            </a:r>
            <a:br>
              <a:rPr lang="ru-RU" sz="2600" b="1" smtClean="0">
                <a:solidFill>
                  <a:srgbClr val="660066"/>
                </a:solidFill>
                <a:latin typeface="Book Antiqua" panose="02040602050305030304" pitchFamily="18" charset="0"/>
              </a:rPr>
            </a:br>
            <a:r>
              <a:rPr lang="ru-RU" sz="26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> афтозного стоматита</a:t>
            </a:r>
            <a:r>
              <a:rPr lang="ru-RU" sz="2400" b="1" smtClean="0">
                <a:solidFill>
                  <a:srgbClr val="660066"/>
                </a:solidFill>
                <a:latin typeface="Book Antiqua" panose="02040602050305030304" pitchFamily="18" charset="0"/>
              </a:rPr>
              <a:t/>
            </a:r>
            <a:br>
              <a:rPr lang="ru-RU" sz="2400" b="1" smtClean="0">
                <a:solidFill>
                  <a:srgbClr val="660066"/>
                </a:solidFill>
                <a:latin typeface="Book Antiqua" panose="02040602050305030304" pitchFamily="18" charset="0"/>
              </a:rPr>
            </a:br>
            <a:endParaRPr lang="ru-RU" sz="2400" b="1" smtClean="0">
              <a:solidFill>
                <a:srgbClr val="66006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65558" name="Group 22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763000" cy="5191125"/>
        </p:xfrm>
        <a:graphic>
          <a:graphicData uri="http://schemas.openxmlformats.org/drawingml/2006/table">
            <a:tbl>
              <a:tblPr/>
              <a:tblGrid>
                <a:gridCol w="2590800"/>
                <a:gridCol w="2743200"/>
                <a:gridCol w="3429000"/>
              </a:tblGrid>
              <a:tr h="1355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Признак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anose="02020603050405020304" pitchFamily="18" charset="0"/>
                        </a:rPr>
                        <a:t>Герпетический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anose="02020603050405020304" pitchFamily="18" charset="0"/>
                        </a:rPr>
                        <a:t>гингивостоматит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anose="02020603050405020304" pitchFamily="18" charset="0"/>
                        </a:rPr>
                        <a:t>Рецидивирующий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anose="02020603050405020304" pitchFamily="18" charset="0"/>
                        </a:rPr>
                        <a:t>афтозный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стоматит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Провоцирующие факторы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82563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82563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82563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82563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82563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82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82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82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82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825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ОРЗ; ОРВИ; переохлаждение</a:t>
                      </a:r>
                    </a:p>
                    <a:p>
                      <a:pPr marL="0" marR="0" lvl="0" indent="0" algn="l" defTabSz="1825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Аллергические заболевания,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обострения заболеваний ЖКТ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Поражение красной каймы губ и кожи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Нет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228600"/>
            <a:ext cx="8839200" cy="640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000" name="Group 64"/>
          <p:cNvGraphicFramePr>
            <a:graphicFrameLocks noGrp="1"/>
          </p:cNvGraphicFramePr>
          <p:nvPr/>
        </p:nvGraphicFramePr>
        <p:xfrm>
          <a:off x="228600" y="304800"/>
          <a:ext cx="8686800" cy="6022975"/>
        </p:xfrm>
        <a:graphic>
          <a:graphicData uri="http://schemas.openxmlformats.org/drawingml/2006/table">
            <a:tbl>
              <a:tblPr/>
              <a:tblGrid>
                <a:gridCol w="2895600"/>
                <a:gridCol w="2895600"/>
                <a:gridCol w="2895600"/>
              </a:tblGrid>
              <a:tr h="2225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Элементы поражения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Пузырьки, эрозии, афты (расположены группами)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Крупные (до 1 см), чаще оди- ночные афты, округлой или овальной формы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3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Гингивит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Есть обязательно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Может не быть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3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Регионарный лимфаденит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Есть обязательно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Может не быть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219200"/>
          </a:xfrm>
        </p:spPr>
        <p:txBody>
          <a:bodyPr/>
          <a:lstStyle/>
          <a:p>
            <a:r>
              <a:rPr lang="ru-RU" sz="3600" b="1" smtClean="0">
                <a:solidFill>
                  <a:srgbClr val="CC66FF"/>
                </a:solidFill>
                <a:latin typeface="Algerian" panose="04020705040A02060702" pitchFamily="82" charset="0"/>
              </a:rPr>
              <a:t>профилактические осмотры пациентов с заболеваниями СОР</a:t>
            </a:r>
            <a:r>
              <a:rPr lang="ru-RU" sz="3600" smtClean="0">
                <a:latin typeface="Algerian" panose="04020705040A02060702" pitchFamily="82" charset="0"/>
              </a:rPr>
              <a:t/>
            </a:r>
            <a:br>
              <a:rPr lang="ru-RU" sz="3600" smtClean="0">
                <a:latin typeface="Algerian" panose="04020705040A02060702" pitchFamily="82" charset="0"/>
              </a:rPr>
            </a:br>
            <a:endParaRPr lang="ru-RU" sz="3600" smtClean="0">
              <a:latin typeface="Algerian" panose="04020705040A02060702" pitchFamily="82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763000" cy="4800600"/>
          </a:xfrm>
        </p:spPr>
        <p:txBody>
          <a:bodyPr/>
          <a:lstStyle/>
          <a:p>
            <a:r>
              <a:rPr lang="ru-RU" sz="3400" smtClean="0">
                <a:latin typeface="Times New Roman" panose="02020603050405020304" pitchFamily="18" charset="0"/>
              </a:rPr>
              <a:t>мотивация, обучение гигиене полости рта с последующим контроле и коррекцией;</a:t>
            </a:r>
          </a:p>
          <a:p>
            <a:r>
              <a:rPr lang="ru-RU" sz="3400" smtClean="0">
                <a:latin typeface="Times New Roman" panose="02020603050405020304" pitchFamily="18" charset="0"/>
              </a:rPr>
              <a:t>устранение вредных привычек;</a:t>
            </a:r>
          </a:p>
          <a:p>
            <a:r>
              <a:rPr lang="ru-RU" sz="3400" smtClean="0">
                <a:latin typeface="Times New Roman" panose="02020603050405020304" pitchFamily="18" charset="0"/>
              </a:rPr>
              <a:t>устранение профессиональных вредностей;</a:t>
            </a:r>
          </a:p>
          <a:p>
            <a:r>
              <a:rPr lang="ru-RU" sz="3400" smtClean="0">
                <a:latin typeface="Times New Roman" panose="02020603050405020304" pitchFamily="18" charset="0"/>
              </a:rPr>
              <a:t>удаление зубных отложений, полировка;</a:t>
            </a:r>
          </a:p>
          <a:p>
            <a:r>
              <a:rPr lang="ru-RU" sz="3400" smtClean="0">
                <a:latin typeface="Times New Roman" panose="02020603050405020304" pitchFamily="18" charset="0"/>
              </a:rPr>
              <a:t>использование фторидов;</a:t>
            </a:r>
          </a:p>
          <a:p>
            <a:r>
              <a:rPr lang="ru-RU" sz="3400" smtClean="0">
                <a:latin typeface="Times New Roman" panose="02020603050405020304" pitchFamily="18" charset="0"/>
              </a:rPr>
              <a:t>рациональное питание.</a:t>
            </a:r>
          </a:p>
          <a:p>
            <a:pPr>
              <a:buFontTx/>
              <a:buNone/>
            </a:pPr>
            <a:endParaRPr lang="ru-RU" sz="34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С</a:t>
            </a:r>
            <a:r>
              <a:rPr lang="ru-RU" b="1" i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П</a:t>
            </a:r>
            <a:r>
              <a:rPr lang="ru-RU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А</a:t>
            </a:r>
            <a:r>
              <a:rPr lang="ru-RU" b="1" i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С</a:t>
            </a:r>
            <a:r>
              <a:rPr lang="ru-RU" b="1" i="1" smtClean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И</a:t>
            </a:r>
            <a:r>
              <a:rPr lang="ru-RU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Б</a:t>
            </a:r>
            <a:r>
              <a:rPr lang="ru-RU" b="1" i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О</a:t>
            </a:r>
            <a:r>
              <a:rPr lang="ru-RU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З</a:t>
            </a:r>
            <a:r>
              <a:rPr lang="ru-RU" b="1" i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А</a:t>
            </a:r>
            <a:r>
              <a:rPr lang="ru-RU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В</a:t>
            </a:r>
            <a:r>
              <a:rPr lang="ru-RU" b="1" i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Н</a:t>
            </a:r>
            <a:r>
              <a:rPr lang="ru-RU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И</a:t>
            </a:r>
            <a:r>
              <a:rPr lang="ru-RU" b="1" i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М</a:t>
            </a:r>
            <a:r>
              <a:rPr lang="ru-RU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А</a:t>
            </a:r>
            <a:r>
              <a:rPr lang="ru-RU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Н</a:t>
            </a:r>
            <a:r>
              <a:rPr lang="ru-RU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И</a:t>
            </a:r>
            <a:r>
              <a:rPr lang="ru-RU" b="1" i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Е</a:t>
            </a:r>
            <a:r>
              <a:rPr lang="ru-RU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!</a:t>
            </a:r>
          </a:p>
        </p:txBody>
      </p:sp>
      <p:pic>
        <p:nvPicPr>
          <p:cNvPr id="71683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43000"/>
            <a:ext cx="9144000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28600" y="381000"/>
          <a:ext cx="86868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2749</Words>
  <Application>Microsoft Office PowerPoint</Application>
  <PresentationFormat>Экран (4:3)</PresentationFormat>
  <Paragraphs>424</Paragraphs>
  <Slides>82</Slides>
  <Notes>48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82</vt:i4>
      </vt:variant>
    </vt:vector>
  </HeadingPairs>
  <TitlesOfParts>
    <vt:vector size="90" baseType="lpstr">
      <vt:lpstr>Arial</vt:lpstr>
      <vt:lpstr>Book Antiqua</vt:lpstr>
      <vt:lpstr>Algerian</vt:lpstr>
      <vt:lpstr>Times New Roman</vt:lpstr>
      <vt:lpstr>Matura MT Script Capitals</vt:lpstr>
      <vt:lpstr>Arial Narrow</vt:lpstr>
      <vt:lpstr>Constantia</vt:lpstr>
      <vt:lpstr>Оформление по умолчанию</vt:lpstr>
      <vt:lpstr>ЗАБОЛЕВАНИЯ СОР ПУЗЫРНЫЕ ПОРАЖЕНИЯ </vt:lpstr>
      <vt:lpstr>элементы поражения </vt:lpstr>
      <vt:lpstr>элементы поражения </vt:lpstr>
      <vt:lpstr>элементы поражения</vt:lpstr>
      <vt:lpstr>ПУЗЫРЧАТКА</vt:lpstr>
      <vt:lpstr>Акантолиз</vt:lpstr>
      <vt:lpstr>Презентация PowerPoint</vt:lpstr>
      <vt:lpstr>Презентация PowerPoint</vt:lpstr>
      <vt:lpstr>Презентация PowerPoint</vt:lpstr>
      <vt:lpstr>Клиническая картина  пузырчатки в полости рта</vt:lpstr>
      <vt:lpstr> Положительный симптом Никольского</vt:lpstr>
      <vt:lpstr>Симптом Никольского</vt:lpstr>
      <vt:lpstr>ПУЗЫРЧАТКА</vt:lpstr>
      <vt:lpstr>Жалобы</vt:lpstr>
      <vt:lpstr>Истинная акантолитическая пузырчатка </vt:lpstr>
      <vt:lpstr>обыкновенная (вульгарная) пузырчатка </vt:lpstr>
      <vt:lpstr>обыкновенная (вульгарная) пузырчатка</vt:lpstr>
      <vt:lpstr>ДИАГНОСТИКА</vt:lpstr>
      <vt:lpstr>ДИАГНОСТИКА</vt:lpstr>
      <vt:lpstr>ДИАГНОСТИКА</vt:lpstr>
      <vt:lpstr>ДИАГНОСТИКА</vt:lpstr>
      <vt:lpstr>Дифференциальная диагностика</vt:lpstr>
      <vt:lpstr>Лечение</vt:lpstr>
      <vt:lpstr>Неакантолитическая (ложная) пузырчатка</vt:lpstr>
      <vt:lpstr>Доброкачественный пемфигоид слизистой оболочки полости рта</vt:lpstr>
      <vt:lpstr>Презентация PowerPoint</vt:lpstr>
      <vt:lpstr>Доброкачественный пемфигоид слизистой оболочки полости рта</vt:lpstr>
      <vt:lpstr>Доброкачественный пемфигоид слизистой оболочки полости рта</vt:lpstr>
      <vt:lpstr>Доброкачественный пемфигоид слизистой оболочки полости рта</vt:lpstr>
      <vt:lpstr>Клиника</vt:lpstr>
      <vt:lpstr>МЕТОДЫ ИССЛЕДОВАНИЯ</vt:lpstr>
      <vt:lpstr>МЕТОДЫ ИССЛЕДОВАНИЯ</vt:lpstr>
      <vt:lpstr>Собственно неакантолитическая пузырчатка (пемфигоид Левера) </vt:lpstr>
      <vt:lpstr>Собственно неакантолитическая пузырчатка (пемфигоид Левера)</vt:lpstr>
      <vt:lpstr>Пузырчатка глаз</vt:lpstr>
      <vt:lpstr>Пузырчатка глаз</vt:lpstr>
      <vt:lpstr>Дифференциальная диагностика</vt:lpstr>
      <vt:lpstr>Лечение</vt:lpstr>
      <vt:lpstr>Эритема многоформная</vt:lpstr>
      <vt:lpstr>Презентация PowerPoint</vt:lpstr>
      <vt:lpstr>Эритема многоформная</vt:lpstr>
      <vt:lpstr>Эритема многоформная</vt:lpstr>
      <vt:lpstr>Презентация PowerPoint</vt:lpstr>
      <vt:lpstr>III тип аллергических реакций  Повреждение иммунными комплексами  (по типу феномена Артюса) </vt:lpstr>
      <vt:lpstr>КЛИНИКА</vt:lpstr>
      <vt:lpstr>КЛИНИКА</vt:lpstr>
      <vt:lpstr>КЛИНИКА</vt:lpstr>
      <vt:lpstr>Диагностика</vt:lpstr>
      <vt:lpstr>Синдром Стивенса-Джонсона</vt:lpstr>
      <vt:lpstr>Синдром Стивенса-Джонсона</vt:lpstr>
      <vt:lpstr>ДИФФЕРЕНЦИАЛЬНАЯ ДИАГНОСТИКА МЭЭ</vt:lpstr>
      <vt:lpstr>ДИФФЕРЕНЦИАЛЬНАЯ ДИАГНОСТИКА МЭЭ</vt:lpstr>
      <vt:lpstr>ЛЕЧЕНИЕ МЭЭ</vt:lpstr>
      <vt:lpstr>Болезнь Лайелла</vt:lpstr>
      <vt:lpstr>Аллергические реакции II типа</vt:lpstr>
      <vt:lpstr>Клиника</vt:lpstr>
      <vt:lpstr>Острый герпетический стоматит  </vt:lpstr>
      <vt:lpstr>Презентация PowerPoint</vt:lpstr>
      <vt:lpstr>Презентация PowerPoint</vt:lpstr>
      <vt:lpstr>В патогенезе различают четыре периода:</vt:lpstr>
      <vt:lpstr>Презентация PowerPoint</vt:lpstr>
      <vt:lpstr>степени тяжести заболевания   Площадь поражения зависит от тяжести заболевания </vt:lpstr>
      <vt:lpstr>Средняя степень тяжести</vt:lpstr>
      <vt:lpstr>Тяжелая степень тяжести</vt:lpstr>
      <vt:lpstr>Хронический рецидивирующий герпес</vt:lpstr>
      <vt:lpstr>Динамика поражения СОР </vt:lpstr>
      <vt:lpstr>клинические формы рецидивирующего  течения заболевания </vt:lpstr>
      <vt:lpstr>Дифференциальная диагностика</vt:lpstr>
      <vt:lpstr>МЕТОДЫ ИССЛЕДОВАНИЯ</vt:lpstr>
      <vt:lpstr>цитологическом исследование при герпетическом гингивостоматите</vt:lpstr>
      <vt:lpstr>Многоядерные гигантские клетки</vt:lpstr>
      <vt:lpstr>ЛЕЧЕНИЕ  </vt:lpstr>
      <vt:lpstr>Презентация PowerPoint</vt:lpstr>
      <vt:lpstr>Местное лечение</vt:lpstr>
      <vt:lpstr>Местное лечение</vt:lpstr>
      <vt:lpstr>Местное лечение</vt:lpstr>
      <vt:lpstr>Хронический рецидивирующий афтозный стоматит</vt:lpstr>
      <vt:lpstr>Хронический рецидивирующий афтозный стоматит</vt:lpstr>
      <vt:lpstr>Дифференциальная диагностика герпетического гингивостоматита и рецидивирующего   афтозного стоматита </vt:lpstr>
      <vt:lpstr>Презентация PowerPoint</vt:lpstr>
      <vt:lpstr>профилактические осмотры пациентов с заболеваниями СОР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197</cp:revision>
  <cp:lastPrinted>1601-01-01T00:00:00Z</cp:lastPrinted>
  <dcterms:created xsi:type="dcterms:W3CDTF">1601-01-01T00:00:00Z</dcterms:created>
  <dcterms:modified xsi:type="dcterms:W3CDTF">2021-10-07T10:49:06Z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986663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D9.1.2</vt:lpwstr>
  </property>
  <property fmtid="{D5CDD505-2E9C-101B-9397-08002B2CF9AE}" name="Version" pid="5">
    <vt:i4>1</vt:i4>
  </property>
</Properties>
</file>