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45"/>
  </p:notesMasterIdLst>
  <p:sldIdLst>
    <p:sldId id="256" r:id="rId3"/>
    <p:sldId id="29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91" r:id="rId16"/>
    <p:sldId id="292" r:id="rId17"/>
    <p:sldId id="293" r:id="rId18"/>
    <p:sldId id="294" r:id="rId19"/>
    <p:sldId id="295" r:id="rId20"/>
    <p:sldId id="296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90" r:id="rId37"/>
    <p:sldId id="283" r:id="rId38"/>
    <p:sldId id="284" r:id="rId39"/>
    <p:sldId id="285" r:id="rId40"/>
    <p:sldId id="289" r:id="rId41"/>
    <p:sldId id="286" r:id="rId42"/>
    <p:sldId id="287" r:id="rId43"/>
    <p:sldId id="288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000000"/>
    <a:srgbClr val="CC3300"/>
    <a:srgbClr val="FF5050"/>
    <a:srgbClr val="FFFFCC"/>
    <a:srgbClr val="FFFF66"/>
    <a:srgbClr val="FF99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BACBF0-91BA-427F-8653-C81FCF95E70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ED2645A-B7F7-415E-BF43-72E6813D5A1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rPr>
            <a:t>Слюна, жидкие компоненты пищи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000000"/>
            </a:solidFill>
            <a:effectLst>
              <a:outerShdw blurRad="38100" dist="38100" dir="2700000" algn="tl">
                <a:srgbClr val="FFFFFF"/>
              </a:outerShdw>
            </a:effectLst>
            <a:latin typeface="Arial" charset="0"/>
          </a:endParaRPr>
        </a:p>
      </dgm:t>
    </dgm:pt>
    <dgm:pt modelId="{D857FB5C-C815-4B9A-ACEE-74071A4A36B1}" type="parTrans" cxnId="{B0CB4CB1-A6AD-484C-B80C-E0AF2376F6BA}">
      <dgm:prSet/>
      <dgm:spPr/>
    </dgm:pt>
    <dgm:pt modelId="{C91030EA-AB13-4B8B-A219-8865D978FFAE}" type="sibTrans" cxnId="{B0CB4CB1-A6AD-484C-B80C-E0AF2376F6BA}">
      <dgm:prSet/>
      <dgm:spPr/>
    </dgm:pt>
    <dgm:pt modelId="{14817B87-4C8B-4BFD-93CA-76103F7448C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rPr>
            <a:t>Мягкий зубной налёт (пористая структура)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000000"/>
            </a:solidFill>
            <a:effectLst>
              <a:outerShdw blurRad="38100" dist="38100" dir="2700000" algn="tl">
                <a:srgbClr val="FFFFFF"/>
              </a:outerShdw>
            </a:effectLst>
            <a:latin typeface="Arial" charset="0"/>
          </a:endParaRPr>
        </a:p>
      </dgm:t>
    </dgm:pt>
    <dgm:pt modelId="{696FF0F3-2AB5-4A2A-81DD-AD6FD1DC45E5}" type="parTrans" cxnId="{E8BCC95A-8D2A-4E34-BCD9-F16CA0B553EC}">
      <dgm:prSet/>
      <dgm:spPr/>
    </dgm:pt>
    <dgm:pt modelId="{81C8C9B6-B535-4C7A-8CFD-A45C1E65434B}" type="sibTrans" cxnId="{E8BCC95A-8D2A-4E34-BCD9-F16CA0B553EC}">
      <dgm:prSet/>
      <dgm:spPr/>
    </dgm:pt>
    <dgm:pt modelId="{7A2A54DF-EB52-4931-9A4E-F39495B5774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rPr>
            <a:t>Зубная бляшка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000000"/>
            </a:solidFill>
            <a:effectLst>
              <a:outerShdw blurRad="38100" dist="38100" dir="2700000" algn="tl">
                <a:srgbClr val="FFFFFF"/>
              </a:outerShdw>
            </a:effectLst>
            <a:latin typeface="Arial" charset="0"/>
          </a:endParaRPr>
        </a:p>
      </dgm:t>
    </dgm:pt>
    <dgm:pt modelId="{B1477419-E365-4BB9-8FA1-59DAD721A5B3}" type="parTrans" cxnId="{408F3A7E-CCD4-4924-8FFA-E99972EEBDA0}">
      <dgm:prSet/>
      <dgm:spPr/>
    </dgm:pt>
    <dgm:pt modelId="{8A85E1FF-7BE3-4228-A708-F0F61AC8FF3F}" type="sibTrans" cxnId="{408F3A7E-CCD4-4924-8FFA-E99972EEBDA0}">
      <dgm:prSet/>
      <dgm:spPr/>
    </dgm:pt>
    <dgm:pt modelId="{AF6C08BC-0B4D-4576-AD8E-C5A8AC4622E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rPr>
            <a:t>Накопление органических кислот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000000"/>
            </a:solidFill>
            <a:effectLst>
              <a:outerShdw blurRad="38100" dist="38100" dir="2700000" algn="tl">
                <a:srgbClr val="FFFFFF"/>
              </a:outerShdw>
            </a:effectLst>
            <a:latin typeface="Arial" charset="0"/>
          </a:endParaRPr>
        </a:p>
      </dgm:t>
    </dgm:pt>
    <dgm:pt modelId="{078C4E7D-11A4-4803-8198-EC23F79A9D9C}" type="parTrans" cxnId="{251DA9F0-56E3-4125-8841-99E4F558AA06}">
      <dgm:prSet/>
      <dgm:spPr/>
    </dgm:pt>
    <dgm:pt modelId="{2BAB23D3-89E7-44DA-BF64-1D521BFA8EAE}" type="sibTrans" cxnId="{251DA9F0-56E3-4125-8841-99E4F558AA06}">
      <dgm:prSet/>
      <dgm:spPr/>
    </dgm:pt>
    <dgm:pt modelId="{A5A7BF74-E939-456F-B402-A2DC19B7AEF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rPr>
            <a:t>Деминерализация</a:t>
          </a:r>
          <a:endParaRPr kumimoji="0" lang="ru-RU" b="1" i="1" u="none" strike="noStrike" cap="none" normalizeH="0" baseline="0" smtClean="0">
            <a:ln>
              <a:noFill/>
            </a:ln>
            <a:solidFill>
              <a:srgbClr val="000000"/>
            </a:solidFill>
            <a:effectLst>
              <a:outerShdw blurRad="38100" dist="38100" dir="2700000" algn="tl">
                <a:srgbClr val="FFFFFF"/>
              </a:outerShdw>
            </a:effectLst>
            <a:latin typeface="Arial" charset="0"/>
          </a:endParaRPr>
        </a:p>
      </dgm:t>
    </dgm:pt>
    <dgm:pt modelId="{AFF72B35-A38C-4250-9CBF-4117D7A7F4E0}" type="parTrans" cxnId="{29523D96-2EE7-427A-81BA-9AC4AA065F46}">
      <dgm:prSet/>
      <dgm:spPr/>
    </dgm:pt>
    <dgm:pt modelId="{BD834BE4-4A89-4F23-AE9B-19D20B4801BD}" type="sibTrans" cxnId="{29523D96-2EE7-427A-81BA-9AC4AA065F46}">
      <dgm:prSet/>
      <dgm:spPr/>
    </dgm:pt>
    <dgm:pt modelId="{10EC20CB-0B8A-4D13-8336-42D151EAE705}" type="pres">
      <dgm:prSet presAssocID="{00BACBF0-91BA-427F-8653-C81FCF95E7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A0C3C5-9017-43F6-8097-3CE235868DFB}" type="pres">
      <dgm:prSet presAssocID="{BED2645A-B7F7-415E-BF43-72E6813D5A15}" presName="hierRoot1" presStyleCnt="0">
        <dgm:presLayoutVars>
          <dgm:hierBranch/>
        </dgm:presLayoutVars>
      </dgm:prSet>
      <dgm:spPr/>
    </dgm:pt>
    <dgm:pt modelId="{B844C532-F6EA-45AA-A144-3A52706EBC19}" type="pres">
      <dgm:prSet presAssocID="{BED2645A-B7F7-415E-BF43-72E6813D5A15}" presName="rootComposite1" presStyleCnt="0"/>
      <dgm:spPr/>
    </dgm:pt>
    <dgm:pt modelId="{B0156660-2247-4304-BFF2-55A8F1F836E8}" type="pres">
      <dgm:prSet presAssocID="{BED2645A-B7F7-415E-BF43-72E6813D5A15}" presName="rootText1" presStyleLbl="node0" presStyleIdx="0" presStyleCnt="1">
        <dgm:presLayoutVars>
          <dgm:chPref val="3"/>
        </dgm:presLayoutVars>
      </dgm:prSet>
      <dgm:spPr/>
    </dgm:pt>
    <dgm:pt modelId="{60989A32-59F8-4254-9644-EF6CB16BAD55}" type="pres">
      <dgm:prSet presAssocID="{BED2645A-B7F7-415E-BF43-72E6813D5A15}" presName="rootConnector1" presStyleLbl="node1" presStyleIdx="0" presStyleCnt="0"/>
      <dgm:spPr/>
    </dgm:pt>
    <dgm:pt modelId="{6F2DD58A-1DF6-48C3-9BD8-0E0021813DDD}" type="pres">
      <dgm:prSet presAssocID="{BED2645A-B7F7-415E-BF43-72E6813D5A15}" presName="hierChild2" presStyleCnt="0"/>
      <dgm:spPr/>
    </dgm:pt>
    <dgm:pt modelId="{A41D13EB-43B1-427A-A122-9782F86C95C0}" type="pres">
      <dgm:prSet presAssocID="{696FF0F3-2AB5-4A2A-81DD-AD6FD1DC45E5}" presName="Name35" presStyleLbl="parChTrans1D2" presStyleIdx="0" presStyleCnt="1"/>
      <dgm:spPr/>
    </dgm:pt>
    <dgm:pt modelId="{85BD113B-CA9B-42D3-A8EE-026A81A7E4C2}" type="pres">
      <dgm:prSet presAssocID="{14817B87-4C8B-4BFD-93CA-76103F7448C3}" presName="hierRoot2" presStyleCnt="0">
        <dgm:presLayoutVars>
          <dgm:hierBranch/>
        </dgm:presLayoutVars>
      </dgm:prSet>
      <dgm:spPr/>
    </dgm:pt>
    <dgm:pt modelId="{F07F5298-B5B1-4EE2-A55A-F5814641B75C}" type="pres">
      <dgm:prSet presAssocID="{14817B87-4C8B-4BFD-93CA-76103F7448C3}" presName="rootComposite" presStyleCnt="0"/>
      <dgm:spPr/>
    </dgm:pt>
    <dgm:pt modelId="{55056BEF-AC81-4F2F-BB6D-F65B5AFC9402}" type="pres">
      <dgm:prSet presAssocID="{14817B87-4C8B-4BFD-93CA-76103F7448C3}" presName="rootText" presStyleLbl="node2" presStyleIdx="0" presStyleCnt="1">
        <dgm:presLayoutVars>
          <dgm:chPref val="3"/>
        </dgm:presLayoutVars>
      </dgm:prSet>
      <dgm:spPr/>
    </dgm:pt>
    <dgm:pt modelId="{F2D94321-A2B6-4C9A-80BF-4F81D630CF14}" type="pres">
      <dgm:prSet presAssocID="{14817B87-4C8B-4BFD-93CA-76103F7448C3}" presName="rootConnector" presStyleLbl="node2" presStyleIdx="0" presStyleCnt="1"/>
      <dgm:spPr/>
    </dgm:pt>
    <dgm:pt modelId="{BDA5CB33-8DAB-4B0B-A64D-2841721548C4}" type="pres">
      <dgm:prSet presAssocID="{14817B87-4C8B-4BFD-93CA-76103F7448C3}" presName="hierChild4" presStyleCnt="0"/>
      <dgm:spPr/>
    </dgm:pt>
    <dgm:pt modelId="{E4AC83AF-0F2D-44DB-8604-B7FBEC7A7B3C}" type="pres">
      <dgm:prSet presAssocID="{B1477419-E365-4BB9-8FA1-59DAD721A5B3}" presName="Name35" presStyleLbl="parChTrans1D3" presStyleIdx="0" presStyleCnt="1"/>
      <dgm:spPr/>
    </dgm:pt>
    <dgm:pt modelId="{7CFEDB78-1222-4268-AE91-D3B6D4F36886}" type="pres">
      <dgm:prSet presAssocID="{7A2A54DF-EB52-4931-9A4E-F39495B5774B}" presName="hierRoot2" presStyleCnt="0">
        <dgm:presLayoutVars>
          <dgm:hierBranch val="r"/>
        </dgm:presLayoutVars>
      </dgm:prSet>
      <dgm:spPr/>
    </dgm:pt>
    <dgm:pt modelId="{F7AB4A65-258D-4736-82C9-7B657D29DD9C}" type="pres">
      <dgm:prSet presAssocID="{7A2A54DF-EB52-4931-9A4E-F39495B5774B}" presName="rootComposite" presStyleCnt="0"/>
      <dgm:spPr/>
    </dgm:pt>
    <dgm:pt modelId="{C2D666A8-53BB-4DD4-A0E1-0FC6AE038F47}" type="pres">
      <dgm:prSet presAssocID="{7A2A54DF-EB52-4931-9A4E-F39495B5774B}" presName="rootText" presStyleLbl="node3" presStyleIdx="0" presStyleCnt="1">
        <dgm:presLayoutVars>
          <dgm:chPref val="3"/>
        </dgm:presLayoutVars>
      </dgm:prSet>
      <dgm:spPr/>
    </dgm:pt>
    <dgm:pt modelId="{DC01D6D2-D0F1-4918-B188-7F4F57965BCD}" type="pres">
      <dgm:prSet presAssocID="{7A2A54DF-EB52-4931-9A4E-F39495B5774B}" presName="rootConnector" presStyleLbl="node3" presStyleIdx="0" presStyleCnt="1"/>
      <dgm:spPr/>
    </dgm:pt>
    <dgm:pt modelId="{9E331765-566F-47C1-B6FE-527E937601AD}" type="pres">
      <dgm:prSet presAssocID="{7A2A54DF-EB52-4931-9A4E-F39495B5774B}" presName="hierChild4" presStyleCnt="0"/>
      <dgm:spPr/>
    </dgm:pt>
    <dgm:pt modelId="{B2964416-B71F-44DB-BD90-5C91B707CE31}" type="pres">
      <dgm:prSet presAssocID="{078C4E7D-11A4-4803-8198-EC23F79A9D9C}" presName="Name50" presStyleLbl="parChTrans1D4" presStyleIdx="0" presStyleCnt="2"/>
      <dgm:spPr/>
    </dgm:pt>
    <dgm:pt modelId="{34140DDA-BB5D-4A60-92BC-2F8204357D48}" type="pres">
      <dgm:prSet presAssocID="{AF6C08BC-0B4D-4576-AD8E-C5A8AC4622EC}" presName="hierRoot2" presStyleCnt="0">
        <dgm:presLayoutVars>
          <dgm:hierBranch val="r"/>
        </dgm:presLayoutVars>
      </dgm:prSet>
      <dgm:spPr/>
    </dgm:pt>
    <dgm:pt modelId="{A694A3E0-EBFB-4ECE-9A01-4BB64025105C}" type="pres">
      <dgm:prSet presAssocID="{AF6C08BC-0B4D-4576-AD8E-C5A8AC4622EC}" presName="rootComposite" presStyleCnt="0"/>
      <dgm:spPr/>
    </dgm:pt>
    <dgm:pt modelId="{A4A262BC-F1D9-41A5-BAE2-DB87E4B0496B}" type="pres">
      <dgm:prSet presAssocID="{AF6C08BC-0B4D-4576-AD8E-C5A8AC4622EC}" presName="rootText" presStyleLbl="node4" presStyleIdx="0" presStyleCnt="2">
        <dgm:presLayoutVars>
          <dgm:chPref val="3"/>
        </dgm:presLayoutVars>
      </dgm:prSet>
      <dgm:spPr/>
    </dgm:pt>
    <dgm:pt modelId="{25A514BB-A063-4B67-8543-FFC6476C0F47}" type="pres">
      <dgm:prSet presAssocID="{AF6C08BC-0B4D-4576-AD8E-C5A8AC4622EC}" presName="rootConnector" presStyleLbl="node4" presStyleIdx="0" presStyleCnt="2"/>
      <dgm:spPr/>
    </dgm:pt>
    <dgm:pt modelId="{5F22040B-27C4-47EA-ADEF-AEED124E2DBA}" type="pres">
      <dgm:prSet presAssocID="{AF6C08BC-0B4D-4576-AD8E-C5A8AC4622EC}" presName="hierChild4" presStyleCnt="0"/>
      <dgm:spPr/>
    </dgm:pt>
    <dgm:pt modelId="{9737FFFD-1EDD-426A-96A8-BF8A2FF30279}" type="pres">
      <dgm:prSet presAssocID="{AFF72B35-A38C-4250-9CBF-4117D7A7F4E0}" presName="Name50" presStyleLbl="parChTrans1D4" presStyleIdx="1" presStyleCnt="2"/>
      <dgm:spPr/>
    </dgm:pt>
    <dgm:pt modelId="{191E82EB-BCFD-477C-9CF5-A5B0D028DFD9}" type="pres">
      <dgm:prSet presAssocID="{A5A7BF74-E939-456F-B402-A2DC19B7AEF5}" presName="hierRoot2" presStyleCnt="0">
        <dgm:presLayoutVars>
          <dgm:hierBranch val="r"/>
        </dgm:presLayoutVars>
      </dgm:prSet>
      <dgm:spPr/>
    </dgm:pt>
    <dgm:pt modelId="{3D4D51FE-8175-4492-B9FA-5B0BD71512AD}" type="pres">
      <dgm:prSet presAssocID="{A5A7BF74-E939-456F-B402-A2DC19B7AEF5}" presName="rootComposite" presStyleCnt="0"/>
      <dgm:spPr/>
    </dgm:pt>
    <dgm:pt modelId="{D5956C99-7502-4D7E-9A76-5E442A48C315}" type="pres">
      <dgm:prSet presAssocID="{A5A7BF74-E939-456F-B402-A2DC19B7AEF5}" presName="rootText" presStyleLbl="node4" presStyleIdx="1" presStyleCnt="2">
        <dgm:presLayoutVars>
          <dgm:chPref val="3"/>
        </dgm:presLayoutVars>
      </dgm:prSet>
      <dgm:spPr/>
    </dgm:pt>
    <dgm:pt modelId="{A85A3F2B-19B8-4E0A-B857-D2323B1D7571}" type="pres">
      <dgm:prSet presAssocID="{A5A7BF74-E939-456F-B402-A2DC19B7AEF5}" presName="rootConnector" presStyleLbl="node4" presStyleIdx="1" presStyleCnt="2"/>
      <dgm:spPr/>
    </dgm:pt>
    <dgm:pt modelId="{1A78F7BF-0440-4DE6-8560-3B3D9ABC8A3F}" type="pres">
      <dgm:prSet presAssocID="{A5A7BF74-E939-456F-B402-A2DC19B7AEF5}" presName="hierChild4" presStyleCnt="0"/>
      <dgm:spPr/>
    </dgm:pt>
    <dgm:pt modelId="{74D2FAC2-F2EF-4F8D-8F2B-F6BC38003DB2}" type="pres">
      <dgm:prSet presAssocID="{A5A7BF74-E939-456F-B402-A2DC19B7AEF5}" presName="hierChild5" presStyleCnt="0"/>
      <dgm:spPr/>
    </dgm:pt>
    <dgm:pt modelId="{CA90185B-534E-4ED6-AD87-D9E0BA2E874C}" type="pres">
      <dgm:prSet presAssocID="{AF6C08BC-0B4D-4576-AD8E-C5A8AC4622EC}" presName="hierChild5" presStyleCnt="0"/>
      <dgm:spPr/>
    </dgm:pt>
    <dgm:pt modelId="{C36E25AE-4D3D-49D5-A548-A010DAAF86A3}" type="pres">
      <dgm:prSet presAssocID="{7A2A54DF-EB52-4931-9A4E-F39495B5774B}" presName="hierChild5" presStyleCnt="0"/>
      <dgm:spPr/>
    </dgm:pt>
    <dgm:pt modelId="{C56F4B42-19EB-41BD-BEAA-B666F3C5EDDD}" type="pres">
      <dgm:prSet presAssocID="{14817B87-4C8B-4BFD-93CA-76103F7448C3}" presName="hierChild5" presStyleCnt="0"/>
      <dgm:spPr/>
    </dgm:pt>
    <dgm:pt modelId="{2E29629A-3324-4413-B4C3-3702CA25E9EC}" type="pres">
      <dgm:prSet presAssocID="{BED2645A-B7F7-415E-BF43-72E6813D5A15}" presName="hierChild3" presStyleCnt="0"/>
      <dgm:spPr/>
    </dgm:pt>
  </dgm:ptLst>
  <dgm:cxnLst>
    <dgm:cxn modelId="{29523D96-2EE7-427A-81BA-9AC4AA065F46}" srcId="{AF6C08BC-0B4D-4576-AD8E-C5A8AC4622EC}" destId="{A5A7BF74-E939-456F-B402-A2DC19B7AEF5}" srcOrd="0" destOrd="0" parTransId="{AFF72B35-A38C-4250-9CBF-4117D7A7F4E0}" sibTransId="{BD834BE4-4A89-4F23-AE9B-19D20B4801BD}"/>
    <dgm:cxn modelId="{C71132FE-AAE2-4479-9AD1-8702BCF395A8}" type="presOf" srcId="{BED2645A-B7F7-415E-BF43-72E6813D5A15}" destId="{60989A32-59F8-4254-9644-EF6CB16BAD55}" srcOrd="1" destOrd="0" presId="urn:microsoft.com/office/officeart/2005/8/layout/orgChart1"/>
    <dgm:cxn modelId="{80B2D505-083F-4A31-97C7-64E2DC4040EB}" type="presOf" srcId="{00BACBF0-91BA-427F-8653-C81FCF95E709}" destId="{10EC20CB-0B8A-4D13-8336-42D151EAE705}" srcOrd="0" destOrd="0" presId="urn:microsoft.com/office/officeart/2005/8/layout/orgChart1"/>
    <dgm:cxn modelId="{1E201AFD-C955-448B-AFD7-7C1ECFBA679C}" type="presOf" srcId="{7A2A54DF-EB52-4931-9A4E-F39495B5774B}" destId="{DC01D6D2-D0F1-4918-B188-7F4F57965BCD}" srcOrd="1" destOrd="0" presId="urn:microsoft.com/office/officeart/2005/8/layout/orgChart1"/>
    <dgm:cxn modelId="{5EB8DD7D-D42D-4D2A-8C80-B105CC91EC1B}" type="presOf" srcId="{AF6C08BC-0B4D-4576-AD8E-C5A8AC4622EC}" destId="{A4A262BC-F1D9-41A5-BAE2-DB87E4B0496B}" srcOrd="0" destOrd="0" presId="urn:microsoft.com/office/officeart/2005/8/layout/orgChart1"/>
    <dgm:cxn modelId="{251DA9F0-56E3-4125-8841-99E4F558AA06}" srcId="{7A2A54DF-EB52-4931-9A4E-F39495B5774B}" destId="{AF6C08BC-0B4D-4576-AD8E-C5A8AC4622EC}" srcOrd="0" destOrd="0" parTransId="{078C4E7D-11A4-4803-8198-EC23F79A9D9C}" sibTransId="{2BAB23D3-89E7-44DA-BF64-1D521BFA8EAE}"/>
    <dgm:cxn modelId="{408F3A7E-CCD4-4924-8FFA-E99972EEBDA0}" srcId="{14817B87-4C8B-4BFD-93CA-76103F7448C3}" destId="{7A2A54DF-EB52-4931-9A4E-F39495B5774B}" srcOrd="0" destOrd="0" parTransId="{B1477419-E365-4BB9-8FA1-59DAD721A5B3}" sibTransId="{8A85E1FF-7BE3-4228-A708-F0F61AC8FF3F}"/>
    <dgm:cxn modelId="{C3382F08-A68B-4F4B-8AF3-5BAF9C015A1F}" type="presOf" srcId="{A5A7BF74-E939-456F-B402-A2DC19B7AEF5}" destId="{D5956C99-7502-4D7E-9A76-5E442A48C315}" srcOrd="0" destOrd="0" presId="urn:microsoft.com/office/officeart/2005/8/layout/orgChart1"/>
    <dgm:cxn modelId="{66C1D4F8-204D-4011-8856-548353B73E57}" type="presOf" srcId="{7A2A54DF-EB52-4931-9A4E-F39495B5774B}" destId="{C2D666A8-53BB-4DD4-A0E1-0FC6AE038F47}" srcOrd="0" destOrd="0" presId="urn:microsoft.com/office/officeart/2005/8/layout/orgChart1"/>
    <dgm:cxn modelId="{AB6C3549-0848-4381-8FEB-F1994F121E9A}" type="presOf" srcId="{AF6C08BC-0B4D-4576-AD8E-C5A8AC4622EC}" destId="{25A514BB-A063-4B67-8543-FFC6476C0F47}" srcOrd="1" destOrd="0" presId="urn:microsoft.com/office/officeart/2005/8/layout/orgChart1"/>
    <dgm:cxn modelId="{E8BCC95A-8D2A-4E34-BCD9-F16CA0B553EC}" srcId="{BED2645A-B7F7-415E-BF43-72E6813D5A15}" destId="{14817B87-4C8B-4BFD-93CA-76103F7448C3}" srcOrd="0" destOrd="0" parTransId="{696FF0F3-2AB5-4A2A-81DD-AD6FD1DC45E5}" sibTransId="{81C8C9B6-B535-4C7A-8CFD-A45C1E65434B}"/>
    <dgm:cxn modelId="{9E4DC6E5-8A85-4814-8691-5638EE30B5FF}" type="presOf" srcId="{B1477419-E365-4BB9-8FA1-59DAD721A5B3}" destId="{E4AC83AF-0F2D-44DB-8604-B7FBEC7A7B3C}" srcOrd="0" destOrd="0" presId="urn:microsoft.com/office/officeart/2005/8/layout/orgChart1"/>
    <dgm:cxn modelId="{4A944B5F-C671-44E4-8A57-129CA3FEE816}" type="presOf" srcId="{BED2645A-B7F7-415E-BF43-72E6813D5A15}" destId="{B0156660-2247-4304-BFF2-55A8F1F836E8}" srcOrd="0" destOrd="0" presId="urn:microsoft.com/office/officeart/2005/8/layout/orgChart1"/>
    <dgm:cxn modelId="{D6C86863-213E-453F-9EF4-654EF6548D54}" type="presOf" srcId="{14817B87-4C8B-4BFD-93CA-76103F7448C3}" destId="{55056BEF-AC81-4F2F-BB6D-F65B5AFC9402}" srcOrd="0" destOrd="0" presId="urn:microsoft.com/office/officeart/2005/8/layout/orgChart1"/>
    <dgm:cxn modelId="{3967690C-13CE-4AF7-9D68-39D5177B5E0C}" type="presOf" srcId="{696FF0F3-2AB5-4A2A-81DD-AD6FD1DC45E5}" destId="{A41D13EB-43B1-427A-A122-9782F86C95C0}" srcOrd="0" destOrd="0" presId="urn:microsoft.com/office/officeart/2005/8/layout/orgChart1"/>
    <dgm:cxn modelId="{03203046-80F5-43FE-8422-21772BF092DD}" type="presOf" srcId="{14817B87-4C8B-4BFD-93CA-76103F7448C3}" destId="{F2D94321-A2B6-4C9A-80BF-4F81D630CF14}" srcOrd="1" destOrd="0" presId="urn:microsoft.com/office/officeart/2005/8/layout/orgChart1"/>
    <dgm:cxn modelId="{25AA617A-8D7F-4883-BD86-AA913919AF70}" type="presOf" srcId="{AFF72B35-A38C-4250-9CBF-4117D7A7F4E0}" destId="{9737FFFD-1EDD-426A-96A8-BF8A2FF30279}" srcOrd="0" destOrd="0" presId="urn:microsoft.com/office/officeart/2005/8/layout/orgChart1"/>
    <dgm:cxn modelId="{B0CB4CB1-A6AD-484C-B80C-E0AF2376F6BA}" srcId="{00BACBF0-91BA-427F-8653-C81FCF95E709}" destId="{BED2645A-B7F7-415E-BF43-72E6813D5A15}" srcOrd="0" destOrd="0" parTransId="{D857FB5C-C815-4B9A-ACEE-74071A4A36B1}" sibTransId="{C91030EA-AB13-4B8B-A219-8865D978FFAE}"/>
    <dgm:cxn modelId="{458CFCD8-E73A-4C12-9AEE-7FECD9CE2571}" type="presOf" srcId="{078C4E7D-11A4-4803-8198-EC23F79A9D9C}" destId="{B2964416-B71F-44DB-BD90-5C91B707CE31}" srcOrd="0" destOrd="0" presId="urn:microsoft.com/office/officeart/2005/8/layout/orgChart1"/>
    <dgm:cxn modelId="{84C1BBC1-77F3-4E47-91B2-7DF3F8D7BDD0}" type="presOf" srcId="{A5A7BF74-E939-456F-B402-A2DC19B7AEF5}" destId="{A85A3F2B-19B8-4E0A-B857-D2323B1D7571}" srcOrd="1" destOrd="0" presId="urn:microsoft.com/office/officeart/2005/8/layout/orgChart1"/>
    <dgm:cxn modelId="{B1BD4A85-2D37-4200-A26B-37DAD81DC9C7}" type="presParOf" srcId="{10EC20CB-0B8A-4D13-8336-42D151EAE705}" destId="{4BA0C3C5-9017-43F6-8097-3CE235868DFB}" srcOrd="0" destOrd="0" presId="urn:microsoft.com/office/officeart/2005/8/layout/orgChart1"/>
    <dgm:cxn modelId="{3FC15A02-8A85-4DDE-9849-897757266130}" type="presParOf" srcId="{4BA0C3C5-9017-43F6-8097-3CE235868DFB}" destId="{B844C532-F6EA-45AA-A144-3A52706EBC19}" srcOrd="0" destOrd="0" presId="urn:microsoft.com/office/officeart/2005/8/layout/orgChart1"/>
    <dgm:cxn modelId="{BE1D80FA-0159-47D8-98A9-6D80A0942FDA}" type="presParOf" srcId="{B844C532-F6EA-45AA-A144-3A52706EBC19}" destId="{B0156660-2247-4304-BFF2-55A8F1F836E8}" srcOrd="0" destOrd="0" presId="urn:microsoft.com/office/officeart/2005/8/layout/orgChart1"/>
    <dgm:cxn modelId="{450C68CA-2DFD-406D-97C1-CF673159E76D}" type="presParOf" srcId="{B844C532-F6EA-45AA-A144-3A52706EBC19}" destId="{60989A32-59F8-4254-9644-EF6CB16BAD55}" srcOrd="1" destOrd="0" presId="urn:microsoft.com/office/officeart/2005/8/layout/orgChart1"/>
    <dgm:cxn modelId="{D2047EDD-E2D0-4859-8598-0CB5EF49F29A}" type="presParOf" srcId="{4BA0C3C5-9017-43F6-8097-3CE235868DFB}" destId="{6F2DD58A-1DF6-48C3-9BD8-0E0021813DDD}" srcOrd="1" destOrd="0" presId="urn:microsoft.com/office/officeart/2005/8/layout/orgChart1"/>
    <dgm:cxn modelId="{ACBB6E9D-BB73-4BC1-BB59-A80769F06E93}" type="presParOf" srcId="{6F2DD58A-1DF6-48C3-9BD8-0E0021813DDD}" destId="{A41D13EB-43B1-427A-A122-9782F86C95C0}" srcOrd="0" destOrd="0" presId="urn:microsoft.com/office/officeart/2005/8/layout/orgChart1"/>
    <dgm:cxn modelId="{2DF171DE-C255-457E-96C3-1F043BC07E1D}" type="presParOf" srcId="{6F2DD58A-1DF6-48C3-9BD8-0E0021813DDD}" destId="{85BD113B-CA9B-42D3-A8EE-026A81A7E4C2}" srcOrd="1" destOrd="0" presId="urn:microsoft.com/office/officeart/2005/8/layout/orgChart1"/>
    <dgm:cxn modelId="{FFF9019D-113B-4359-914A-522B3E764A1B}" type="presParOf" srcId="{85BD113B-CA9B-42D3-A8EE-026A81A7E4C2}" destId="{F07F5298-B5B1-4EE2-A55A-F5814641B75C}" srcOrd="0" destOrd="0" presId="urn:microsoft.com/office/officeart/2005/8/layout/orgChart1"/>
    <dgm:cxn modelId="{134E33E6-AE4F-4554-8C6B-AEF40E95E7CD}" type="presParOf" srcId="{F07F5298-B5B1-4EE2-A55A-F5814641B75C}" destId="{55056BEF-AC81-4F2F-BB6D-F65B5AFC9402}" srcOrd="0" destOrd="0" presId="urn:microsoft.com/office/officeart/2005/8/layout/orgChart1"/>
    <dgm:cxn modelId="{D73F4F54-11AF-4CB5-B6B3-F088D7DB3684}" type="presParOf" srcId="{F07F5298-B5B1-4EE2-A55A-F5814641B75C}" destId="{F2D94321-A2B6-4C9A-80BF-4F81D630CF14}" srcOrd="1" destOrd="0" presId="urn:microsoft.com/office/officeart/2005/8/layout/orgChart1"/>
    <dgm:cxn modelId="{7A3836A2-FF0A-44FB-B80B-6F9B2A336226}" type="presParOf" srcId="{85BD113B-CA9B-42D3-A8EE-026A81A7E4C2}" destId="{BDA5CB33-8DAB-4B0B-A64D-2841721548C4}" srcOrd="1" destOrd="0" presId="urn:microsoft.com/office/officeart/2005/8/layout/orgChart1"/>
    <dgm:cxn modelId="{087A6AE4-817E-4784-AEA8-5523951FBBD3}" type="presParOf" srcId="{BDA5CB33-8DAB-4B0B-A64D-2841721548C4}" destId="{E4AC83AF-0F2D-44DB-8604-B7FBEC7A7B3C}" srcOrd="0" destOrd="0" presId="urn:microsoft.com/office/officeart/2005/8/layout/orgChart1"/>
    <dgm:cxn modelId="{CDDCD539-26F2-48D0-BFCE-F9C2A5464EE0}" type="presParOf" srcId="{BDA5CB33-8DAB-4B0B-A64D-2841721548C4}" destId="{7CFEDB78-1222-4268-AE91-D3B6D4F36886}" srcOrd="1" destOrd="0" presId="urn:microsoft.com/office/officeart/2005/8/layout/orgChart1"/>
    <dgm:cxn modelId="{63B05CBF-D204-4377-B9C6-6D93F098A6E2}" type="presParOf" srcId="{7CFEDB78-1222-4268-AE91-D3B6D4F36886}" destId="{F7AB4A65-258D-4736-82C9-7B657D29DD9C}" srcOrd="0" destOrd="0" presId="urn:microsoft.com/office/officeart/2005/8/layout/orgChart1"/>
    <dgm:cxn modelId="{93162EA0-B6CC-4CF3-92AE-1A387E0F62DF}" type="presParOf" srcId="{F7AB4A65-258D-4736-82C9-7B657D29DD9C}" destId="{C2D666A8-53BB-4DD4-A0E1-0FC6AE038F47}" srcOrd="0" destOrd="0" presId="urn:microsoft.com/office/officeart/2005/8/layout/orgChart1"/>
    <dgm:cxn modelId="{0C1770F4-A452-445E-AAA0-FDBCE53302AA}" type="presParOf" srcId="{F7AB4A65-258D-4736-82C9-7B657D29DD9C}" destId="{DC01D6D2-D0F1-4918-B188-7F4F57965BCD}" srcOrd="1" destOrd="0" presId="urn:microsoft.com/office/officeart/2005/8/layout/orgChart1"/>
    <dgm:cxn modelId="{9A4AB188-0B74-47E2-9FC7-3F844C845984}" type="presParOf" srcId="{7CFEDB78-1222-4268-AE91-D3B6D4F36886}" destId="{9E331765-566F-47C1-B6FE-527E937601AD}" srcOrd="1" destOrd="0" presId="urn:microsoft.com/office/officeart/2005/8/layout/orgChart1"/>
    <dgm:cxn modelId="{C89DEF2F-D430-40CB-8BB6-DAF4E24F131E}" type="presParOf" srcId="{9E331765-566F-47C1-B6FE-527E937601AD}" destId="{B2964416-B71F-44DB-BD90-5C91B707CE31}" srcOrd="0" destOrd="0" presId="urn:microsoft.com/office/officeart/2005/8/layout/orgChart1"/>
    <dgm:cxn modelId="{1974A9F2-AACD-432E-A21B-190C58BF40AD}" type="presParOf" srcId="{9E331765-566F-47C1-B6FE-527E937601AD}" destId="{34140DDA-BB5D-4A60-92BC-2F8204357D48}" srcOrd="1" destOrd="0" presId="urn:microsoft.com/office/officeart/2005/8/layout/orgChart1"/>
    <dgm:cxn modelId="{5B3D2EF6-A2F8-4EEB-BC83-D51E334E0568}" type="presParOf" srcId="{34140DDA-BB5D-4A60-92BC-2F8204357D48}" destId="{A694A3E0-EBFB-4ECE-9A01-4BB64025105C}" srcOrd="0" destOrd="0" presId="urn:microsoft.com/office/officeart/2005/8/layout/orgChart1"/>
    <dgm:cxn modelId="{142A11B7-9562-434E-AA3A-C303EB3E8E47}" type="presParOf" srcId="{A694A3E0-EBFB-4ECE-9A01-4BB64025105C}" destId="{A4A262BC-F1D9-41A5-BAE2-DB87E4B0496B}" srcOrd="0" destOrd="0" presId="urn:microsoft.com/office/officeart/2005/8/layout/orgChart1"/>
    <dgm:cxn modelId="{8DFA34F1-77F3-4A94-947E-F929AE9EF6AA}" type="presParOf" srcId="{A694A3E0-EBFB-4ECE-9A01-4BB64025105C}" destId="{25A514BB-A063-4B67-8543-FFC6476C0F47}" srcOrd="1" destOrd="0" presId="urn:microsoft.com/office/officeart/2005/8/layout/orgChart1"/>
    <dgm:cxn modelId="{550A96E9-C458-401F-9E17-B0653B90131D}" type="presParOf" srcId="{34140DDA-BB5D-4A60-92BC-2F8204357D48}" destId="{5F22040B-27C4-47EA-ADEF-AEED124E2DBA}" srcOrd="1" destOrd="0" presId="urn:microsoft.com/office/officeart/2005/8/layout/orgChart1"/>
    <dgm:cxn modelId="{F17B2CC1-41C5-4388-96C6-48843B4098AC}" type="presParOf" srcId="{5F22040B-27C4-47EA-ADEF-AEED124E2DBA}" destId="{9737FFFD-1EDD-426A-96A8-BF8A2FF30279}" srcOrd="0" destOrd="0" presId="urn:microsoft.com/office/officeart/2005/8/layout/orgChart1"/>
    <dgm:cxn modelId="{AF3B653F-089F-4E31-BD8C-3D3DC01AF192}" type="presParOf" srcId="{5F22040B-27C4-47EA-ADEF-AEED124E2DBA}" destId="{191E82EB-BCFD-477C-9CF5-A5B0D028DFD9}" srcOrd="1" destOrd="0" presId="urn:microsoft.com/office/officeart/2005/8/layout/orgChart1"/>
    <dgm:cxn modelId="{4B103146-BD9A-4F2E-A5A6-A5B54D822917}" type="presParOf" srcId="{191E82EB-BCFD-477C-9CF5-A5B0D028DFD9}" destId="{3D4D51FE-8175-4492-B9FA-5B0BD71512AD}" srcOrd="0" destOrd="0" presId="urn:microsoft.com/office/officeart/2005/8/layout/orgChart1"/>
    <dgm:cxn modelId="{891FB4AA-81E7-4497-93B6-607AB7CFBC17}" type="presParOf" srcId="{3D4D51FE-8175-4492-B9FA-5B0BD71512AD}" destId="{D5956C99-7502-4D7E-9A76-5E442A48C315}" srcOrd="0" destOrd="0" presId="urn:microsoft.com/office/officeart/2005/8/layout/orgChart1"/>
    <dgm:cxn modelId="{937AC2CE-B4E0-4D5F-9AAD-56534A2E280A}" type="presParOf" srcId="{3D4D51FE-8175-4492-B9FA-5B0BD71512AD}" destId="{A85A3F2B-19B8-4E0A-B857-D2323B1D7571}" srcOrd="1" destOrd="0" presId="urn:microsoft.com/office/officeart/2005/8/layout/orgChart1"/>
    <dgm:cxn modelId="{A5F745C4-5ED1-404D-A047-E94E2A280CEF}" type="presParOf" srcId="{191E82EB-BCFD-477C-9CF5-A5B0D028DFD9}" destId="{1A78F7BF-0440-4DE6-8560-3B3D9ABC8A3F}" srcOrd="1" destOrd="0" presId="urn:microsoft.com/office/officeart/2005/8/layout/orgChart1"/>
    <dgm:cxn modelId="{ABBDAB11-18C7-4CC5-82B2-BE6BA136200F}" type="presParOf" srcId="{191E82EB-BCFD-477C-9CF5-A5B0D028DFD9}" destId="{74D2FAC2-F2EF-4F8D-8F2B-F6BC38003DB2}" srcOrd="2" destOrd="0" presId="urn:microsoft.com/office/officeart/2005/8/layout/orgChart1"/>
    <dgm:cxn modelId="{F7A73137-5E05-49A8-9F00-B4112149BF14}" type="presParOf" srcId="{34140DDA-BB5D-4A60-92BC-2F8204357D48}" destId="{CA90185B-534E-4ED6-AD87-D9E0BA2E874C}" srcOrd="2" destOrd="0" presId="urn:microsoft.com/office/officeart/2005/8/layout/orgChart1"/>
    <dgm:cxn modelId="{B4190619-BB2B-4C1D-806C-EC36F68E3408}" type="presParOf" srcId="{7CFEDB78-1222-4268-AE91-D3B6D4F36886}" destId="{C36E25AE-4D3D-49D5-A548-A010DAAF86A3}" srcOrd="2" destOrd="0" presId="urn:microsoft.com/office/officeart/2005/8/layout/orgChart1"/>
    <dgm:cxn modelId="{887EBA91-7E7F-4D28-BADF-A6FA2B1DA1D9}" type="presParOf" srcId="{85BD113B-CA9B-42D3-A8EE-026A81A7E4C2}" destId="{C56F4B42-19EB-41BD-BEAA-B666F3C5EDDD}" srcOrd="2" destOrd="0" presId="urn:microsoft.com/office/officeart/2005/8/layout/orgChart1"/>
    <dgm:cxn modelId="{5072ED7A-2C71-4A7B-8BE7-E81B62C8FA7F}" type="presParOf" srcId="{4BA0C3C5-9017-43F6-8097-3CE235868DFB}" destId="{2E29629A-3324-4413-B4C3-3702CA25E9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2BACFB-01E4-41CB-9037-59430EF9834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794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07581A-2BA4-41EC-A33E-4E86F29CE3A5}" type="slidenum">
              <a:rPr lang="ru-RU"/>
              <a:pPr/>
              <a:t>3</a:t>
            </a:fld>
            <a:endParaRPr lang="ru-RU"/>
          </a:p>
        </p:txBody>
      </p:sp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5505F989-4D4A-46A4-87D3-CA6F9C4C9121}" type="slidenum">
              <a:rPr lang="ru-RU" sz="1200"/>
              <a:pPr algn="r"/>
              <a:t>3</a:t>
            </a:fld>
            <a:endParaRPr lang="ru-RU" sz="120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C5BB4-C3D6-4E86-89A1-D3A5F37A43E9}" type="slidenum">
              <a:rPr lang="ru-RU"/>
              <a:pPr/>
              <a:t>12</a:t>
            </a:fld>
            <a:endParaRPr lang="ru-RU"/>
          </a:p>
        </p:txBody>
      </p:sp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93E4E00-3A06-479C-93ED-19DE12EC031B}" type="slidenum">
              <a:rPr lang="ru-RU" sz="1200"/>
              <a:pPr algn="r"/>
              <a:t>12</a:t>
            </a:fld>
            <a:endParaRPr lang="ru-RU" sz="120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007A9E-E914-48A3-A859-2DE2E8E4CDC8}" type="slidenum">
              <a:rPr lang="ru-RU"/>
              <a:pPr/>
              <a:t>13</a:t>
            </a:fld>
            <a:endParaRPr lang="ru-RU"/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368DEDBE-8F86-4F58-943F-70A48557755B}" type="slidenum">
              <a:rPr lang="ru-RU" sz="1200"/>
              <a:pPr algn="r"/>
              <a:t>13</a:t>
            </a:fld>
            <a:endParaRPr lang="ru-RU" sz="120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F61AAB-DE44-45CF-88FF-E02F7DF8CDB3}" type="slidenum">
              <a:rPr lang="ru-RU"/>
              <a:pPr/>
              <a:t>20</a:t>
            </a:fld>
            <a:endParaRPr lang="ru-RU"/>
          </a:p>
        </p:txBody>
      </p:sp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010186C-3D59-429F-A721-2C9D64F2FB49}" type="slidenum">
              <a:rPr lang="ru-RU" sz="1200"/>
              <a:pPr algn="r"/>
              <a:t>20</a:t>
            </a:fld>
            <a:endParaRPr lang="ru-RU" sz="120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243096-92D9-4E35-9A16-A968BF5639CB}" type="slidenum">
              <a:rPr lang="ru-RU"/>
              <a:pPr/>
              <a:t>21</a:t>
            </a:fld>
            <a:endParaRPr lang="ru-RU"/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6EF1CA1-F267-44AA-8AC7-C8030269C9AF}" type="slidenum">
              <a:rPr lang="ru-RU" sz="1200"/>
              <a:pPr algn="r"/>
              <a:t>21</a:t>
            </a:fld>
            <a:endParaRPr lang="ru-RU" sz="120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D7773-D587-4E2E-8CA5-A4317852F946}" type="slidenum">
              <a:rPr lang="ru-RU"/>
              <a:pPr/>
              <a:t>22</a:t>
            </a:fld>
            <a:endParaRPr lang="ru-RU"/>
          </a:p>
        </p:txBody>
      </p:sp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30A1805-1E92-47FA-95C2-CF7ECFC35761}" type="slidenum">
              <a:rPr lang="ru-RU" sz="1200"/>
              <a:pPr algn="r"/>
              <a:t>22</a:t>
            </a:fld>
            <a:endParaRPr lang="ru-RU" sz="120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05E83-7FD7-478A-8AF6-10C82B74CE5E}" type="slidenum">
              <a:rPr lang="ru-RU"/>
              <a:pPr/>
              <a:t>23</a:t>
            </a:fld>
            <a:endParaRPr lang="ru-RU"/>
          </a:p>
        </p:txBody>
      </p:sp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4B94E56-0426-4924-9263-8E2278135136}" type="slidenum">
              <a:rPr lang="ru-RU" sz="1200"/>
              <a:pPr algn="r"/>
              <a:t>23</a:t>
            </a:fld>
            <a:endParaRPr lang="ru-RU" sz="120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02EB36-B5E1-45CB-9C3E-4DB4F6254678}" type="slidenum">
              <a:rPr lang="ru-RU"/>
              <a:pPr/>
              <a:t>24</a:t>
            </a:fld>
            <a:endParaRPr lang="ru-RU"/>
          </a:p>
        </p:txBody>
      </p:sp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55CC8241-FD90-418C-8794-41995A7506F4}" type="slidenum">
              <a:rPr lang="ru-RU" sz="1200"/>
              <a:pPr algn="r"/>
              <a:t>24</a:t>
            </a:fld>
            <a:endParaRPr lang="ru-RU" sz="120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0ACAF-5B6F-4561-9142-EBE8F13C2A9F}" type="slidenum">
              <a:rPr lang="ru-RU"/>
              <a:pPr/>
              <a:t>25</a:t>
            </a:fld>
            <a:endParaRPr lang="ru-RU"/>
          </a:p>
        </p:txBody>
      </p:sp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51E2C995-B87D-4F5A-B995-CEC7C32487D1}" type="slidenum">
              <a:rPr lang="ru-RU" sz="1200"/>
              <a:pPr algn="r"/>
              <a:t>25</a:t>
            </a:fld>
            <a:endParaRPr lang="ru-RU" sz="120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8C3B03-9A81-4CFC-815E-37478A0C2CD6}" type="slidenum">
              <a:rPr lang="ru-RU"/>
              <a:pPr/>
              <a:t>26</a:t>
            </a:fld>
            <a:endParaRPr lang="ru-RU"/>
          </a:p>
        </p:txBody>
      </p:sp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BAD7BBE-8006-4FC1-98BA-527A8B26F14D}" type="slidenum">
              <a:rPr lang="ru-RU" sz="1200"/>
              <a:pPr algn="r"/>
              <a:t>26</a:t>
            </a:fld>
            <a:endParaRPr lang="ru-RU" sz="120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CCA3F2-6BE9-44E0-96F7-194AA9BDFBA7}" type="slidenum">
              <a:rPr lang="ru-RU"/>
              <a:pPr/>
              <a:t>27</a:t>
            </a:fld>
            <a:endParaRPr lang="ru-RU"/>
          </a:p>
        </p:txBody>
      </p:sp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681343DA-E731-4956-93D2-A7A9C64F912B}" type="slidenum">
              <a:rPr lang="ru-RU" sz="1200"/>
              <a:pPr algn="r"/>
              <a:t>27</a:t>
            </a:fld>
            <a:endParaRPr lang="ru-RU" sz="120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7DCC3-8E47-43C5-B51E-938160C9518A}" type="slidenum">
              <a:rPr lang="ru-RU"/>
              <a:pPr/>
              <a:t>4</a:t>
            </a:fld>
            <a:endParaRPr lang="ru-RU"/>
          </a:p>
        </p:txBody>
      </p:sp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D026006A-8875-4254-8E12-841553CA4EF1}" type="slidenum">
              <a:rPr lang="ru-RU" sz="1200"/>
              <a:pPr algn="r"/>
              <a:t>4</a:t>
            </a:fld>
            <a:endParaRPr lang="ru-RU" sz="120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ED2D09-9A43-4102-9282-DCDFD147926B}" type="slidenum">
              <a:rPr lang="ru-RU"/>
              <a:pPr/>
              <a:t>28</a:t>
            </a:fld>
            <a:endParaRPr lang="ru-RU"/>
          </a:p>
        </p:txBody>
      </p:sp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BFAFDF3-166C-42E7-96CA-A498487E29F6}" type="slidenum">
              <a:rPr lang="ru-RU" sz="1200"/>
              <a:pPr algn="r"/>
              <a:t>28</a:t>
            </a:fld>
            <a:endParaRPr lang="ru-RU" sz="120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BA823-2B35-4678-B114-68A6E286741D}" type="slidenum">
              <a:rPr lang="ru-RU"/>
              <a:pPr/>
              <a:t>29</a:t>
            </a:fld>
            <a:endParaRPr lang="ru-RU"/>
          </a:p>
        </p:txBody>
      </p:sp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6DB9D9C1-0FE7-43C3-876D-3B78DD3A01CA}" type="slidenum">
              <a:rPr lang="ru-RU" sz="1200"/>
              <a:pPr algn="r"/>
              <a:t>29</a:t>
            </a:fld>
            <a:endParaRPr lang="ru-RU" sz="120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57674F-AB7C-4755-9279-9D76B04B4FD0}" type="slidenum">
              <a:rPr lang="ru-RU"/>
              <a:pPr/>
              <a:t>30</a:t>
            </a:fld>
            <a:endParaRPr lang="ru-RU"/>
          </a:p>
        </p:txBody>
      </p:sp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6AC52ED2-A523-433A-8305-8220F586C5B5}" type="slidenum">
              <a:rPr lang="ru-RU" sz="1200"/>
              <a:pPr algn="r"/>
              <a:t>30</a:t>
            </a:fld>
            <a:endParaRPr lang="ru-RU" sz="120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491B02-17EC-43D2-9FBE-059918DEA4B9}" type="slidenum">
              <a:rPr lang="ru-RU"/>
              <a:pPr/>
              <a:t>31</a:t>
            </a:fld>
            <a:endParaRPr lang="ru-RU"/>
          </a:p>
        </p:txBody>
      </p:sp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628E1CA7-57DA-4C99-AD08-03ECCFC42E22}" type="slidenum">
              <a:rPr lang="ru-RU" sz="1200"/>
              <a:pPr algn="r"/>
              <a:t>31</a:t>
            </a:fld>
            <a:endParaRPr lang="ru-RU" sz="120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A87AD-4556-4753-BC45-4CC164C0AADC}" type="slidenum">
              <a:rPr lang="ru-RU"/>
              <a:pPr/>
              <a:t>32</a:t>
            </a:fld>
            <a:endParaRPr lang="ru-RU"/>
          </a:p>
        </p:txBody>
      </p:sp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8207F0C8-1A04-46A4-8AD0-5B4F965A0FD2}" type="slidenum">
              <a:rPr lang="ru-RU" sz="1200"/>
              <a:pPr algn="r"/>
              <a:t>32</a:t>
            </a:fld>
            <a:endParaRPr lang="ru-RU" sz="120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36023-8ED6-43D9-BA1A-B3ADDC61883A}" type="slidenum">
              <a:rPr lang="ru-RU"/>
              <a:pPr/>
              <a:t>33</a:t>
            </a:fld>
            <a:endParaRPr lang="ru-RU"/>
          </a:p>
        </p:txBody>
      </p:sp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35AE876-0B32-434D-B703-107AB771BFE7}" type="slidenum">
              <a:rPr lang="ru-RU" sz="1200"/>
              <a:pPr algn="r"/>
              <a:t>33</a:t>
            </a:fld>
            <a:endParaRPr lang="ru-RU" sz="120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D798A6-C1A7-44BB-8E12-6034FE802923}" type="slidenum">
              <a:rPr lang="ru-RU"/>
              <a:pPr/>
              <a:t>34</a:t>
            </a:fld>
            <a:endParaRPr lang="ru-RU"/>
          </a:p>
        </p:txBody>
      </p:sp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E441B16-46EA-400E-B51A-A08CC7D40477}" type="slidenum">
              <a:rPr lang="ru-RU" sz="1200"/>
              <a:pPr algn="r"/>
              <a:t>34</a:t>
            </a:fld>
            <a:endParaRPr lang="ru-RU" sz="120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98365-B417-4E41-8F48-9E332EC6E4C2}" type="slidenum">
              <a:rPr lang="ru-RU"/>
              <a:pPr/>
              <a:t>36</a:t>
            </a:fld>
            <a:endParaRPr lang="ru-RU"/>
          </a:p>
        </p:txBody>
      </p:sp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C153867E-D634-4C21-BD74-D3C2E8A33029}" type="slidenum">
              <a:rPr lang="ru-RU" sz="1200"/>
              <a:pPr algn="r"/>
              <a:t>36</a:t>
            </a:fld>
            <a:endParaRPr lang="ru-RU" sz="120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94941-7D1D-4CD7-8E72-BF11DBCECAA2}" type="slidenum">
              <a:rPr lang="ru-RU"/>
              <a:pPr/>
              <a:t>37</a:t>
            </a:fld>
            <a:endParaRPr lang="ru-RU"/>
          </a:p>
        </p:txBody>
      </p:sp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FB6157B3-21F1-4216-BF92-E6E75D418A18}" type="slidenum">
              <a:rPr lang="ru-RU" sz="1200"/>
              <a:pPr algn="r"/>
              <a:t>37</a:t>
            </a:fld>
            <a:endParaRPr lang="ru-RU" sz="120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1F22A7-C256-4326-915B-4139D830C383}" type="slidenum">
              <a:rPr lang="ru-RU"/>
              <a:pPr/>
              <a:t>40</a:t>
            </a:fld>
            <a:endParaRPr lang="ru-RU"/>
          </a:p>
        </p:txBody>
      </p:sp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399A20D-2021-4881-AAAC-82B2C8A212FD}" type="slidenum">
              <a:rPr lang="ru-RU" sz="1200"/>
              <a:pPr algn="r"/>
              <a:t>40</a:t>
            </a:fld>
            <a:endParaRPr lang="ru-RU" sz="120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D38BB-3C8E-456E-906B-AFF1153E2722}" type="slidenum">
              <a:rPr lang="ru-RU"/>
              <a:pPr/>
              <a:t>5</a:t>
            </a:fld>
            <a:endParaRPr lang="ru-RU"/>
          </a:p>
        </p:txBody>
      </p:sp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234C7F6-2452-4F1F-86A1-F6404AB6A3E1}" type="slidenum">
              <a:rPr lang="ru-RU" sz="1200"/>
              <a:pPr algn="r"/>
              <a:t>5</a:t>
            </a:fld>
            <a:endParaRPr lang="ru-RU" sz="120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E67925-BB58-4A80-AFD3-75D73C199B51}" type="slidenum">
              <a:rPr lang="ru-RU"/>
              <a:pPr/>
              <a:t>41</a:t>
            </a:fld>
            <a:endParaRPr lang="ru-RU"/>
          </a:p>
        </p:txBody>
      </p:sp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ACB255C-5026-498A-A157-7783A89939FC}" type="slidenum">
              <a:rPr lang="ru-RU" sz="1200"/>
              <a:pPr algn="r"/>
              <a:t>41</a:t>
            </a:fld>
            <a:endParaRPr lang="ru-RU" sz="120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90447-9CCF-46FE-A3BB-7D8BF4E9577F}" type="slidenum">
              <a:rPr lang="ru-RU"/>
              <a:pPr/>
              <a:t>6</a:t>
            </a:fld>
            <a:endParaRPr lang="ru-RU"/>
          </a:p>
        </p:txBody>
      </p:sp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2544C70E-2E4D-4103-B490-10730B75D8D0}" type="slidenum">
              <a:rPr lang="ru-RU" sz="1200"/>
              <a:pPr algn="r"/>
              <a:t>6</a:t>
            </a:fld>
            <a:endParaRPr lang="ru-RU" sz="120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14686-0C1B-42BE-B189-2299454D7171}" type="slidenum">
              <a:rPr lang="ru-RU"/>
              <a:pPr/>
              <a:t>7</a:t>
            </a:fld>
            <a:endParaRPr lang="ru-RU"/>
          </a:p>
        </p:txBody>
      </p:sp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BAC96A8-4FBB-4EAE-9308-662F93A63E04}" type="slidenum">
              <a:rPr lang="ru-RU" sz="1200"/>
              <a:pPr algn="r"/>
              <a:t>7</a:t>
            </a:fld>
            <a:endParaRPr lang="ru-RU" sz="120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37EC5-FBFD-4044-B00B-CF3F51191F4F}" type="slidenum">
              <a:rPr lang="ru-RU"/>
              <a:pPr/>
              <a:t>8</a:t>
            </a:fld>
            <a:endParaRPr lang="ru-RU"/>
          </a:p>
        </p:txBody>
      </p:sp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CFD431CD-02C4-45BB-A576-FFE903473918}" type="slidenum">
              <a:rPr lang="ru-RU" sz="1200"/>
              <a:pPr algn="r"/>
              <a:t>8</a:t>
            </a:fld>
            <a:endParaRPr lang="ru-RU" sz="12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E4766E-A821-4353-9BA0-461F7234D87E}" type="slidenum">
              <a:rPr lang="ru-RU"/>
              <a:pPr/>
              <a:t>9</a:t>
            </a:fld>
            <a:endParaRPr lang="ru-RU"/>
          </a:p>
        </p:txBody>
      </p:sp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C04157CC-5599-419B-A13E-1198456E5B0A}" type="slidenum">
              <a:rPr lang="ru-RU" sz="1200"/>
              <a:pPr algn="r"/>
              <a:t>9</a:t>
            </a:fld>
            <a:endParaRPr lang="ru-RU" sz="120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A9C66-A177-4662-9ED7-AB2C6411D07D}" type="slidenum">
              <a:rPr lang="ru-RU"/>
              <a:pPr/>
              <a:t>10</a:t>
            </a:fld>
            <a:endParaRPr lang="ru-RU"/>
          </a:p>
        </p:txBody>
      </p:sp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1D667893-2AF8-47CC-BDED-A3C8069AE500}" type="slidenum">
              <a:rPr lang="ru-RU" sz="1200"/>
              <a:pPr algn="r"/>
              <a:t>10</a:t>
            </a:fld>
            <a:endParaRPr lang="ru-RU" sz="120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1FCF48-0D28-4243-8360-FF28EFDC0569}" type="slidenum">
              <a:rPr lang="ru-RU"/>
              <a:pPr/>
              <a:t>11</a:t>
            </a:fld>
            <a:endParaRPr lang="ru-RU"/>
          </a:p>
        </p:txBody>
      </p:sp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F300DF8D-F651-4722-8461-F7B5F77257A8}" type="slidenum">
              <a:rPr lang="ru-RU" sz="1200"/>
              <a:pPr algn="r"/>
              <a:t>11</a:t>
            </a:fld>
            <a:endParaRPr lang="ru-RU" sz="120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229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29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29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29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29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29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29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29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29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0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0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0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0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0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0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1230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1230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0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0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1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1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1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1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1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1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1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1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231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1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2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2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2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232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2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3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4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5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6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7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8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1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2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3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4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5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6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7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8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49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0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0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0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0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0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0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50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250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250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50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51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5ABFEBB-EECF-4EEC-AA90-BC8C55B5B1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3595CE-53A7-438A-859C-6DD964FC0A8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12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DD55EB-7964-4462-B0CD-A2208A2A9B9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868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36062-7E52-408C-B090-90C43229F5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670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5497C-2971-4931-886B-165470E3A7B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79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98BB0-0826-41E2-BCEB-8A2E60FAF03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557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14AD6-08E4-4637-A6DD-BAD9D710CE9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820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AFB77-2D84-4585-94C4-771028C2960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500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5FBAE-741C-45E7-8CF1-E44AFFCC266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777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016A6-EC4C-460E-8105-057598EF4B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462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E84C7-6973-4CAB-9970-B3E153ACCE7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87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EE3A20-61F4-48FC-96BB-817890A3236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69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DB7A3-0E07-4E28-8600-3440D1158C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885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6A49F-22FA-49B3-9E3B-D010F1C50F6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564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CAE88-B357-4C48-A1B4-43A5B318CC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06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6292C7-400B-46C5-A5F6-DCAF64F7BB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88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DB1D11-E0B9-4726-89FA-AFEB47B70FE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56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647472-E267-45F8-95F9-7F63AE65AA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75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4C4C90-1E71-4948-8ECA-BCCE3A544B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6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2DAFEE-A9B9-42F4-AD26-CED1EC1E488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99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97B61A-6AC6-4534-AABF-F3CC29FB37F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85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1C9D6E-2A2C-415D-9794-85C2A00B8BB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78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126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6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6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8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94181D0-4805-424D-89FE-2958DEEB285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148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48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48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48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0DE2EA-04AE-406F-9DE2-C319845AACE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pn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7.jpeg" Type="http://schemas.openxmlformats.org/officeDocument/2006/relationships/image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00200"/>
            <a:ext cx="7924800" cy="1752600"/>
          </a:xfrm>
        </p:spPr>
        <p:txBody>
          <a:bodyPr/>
          <a:lstStyle/>
          <a:p>
            <a:r>
              <a:rPr lang="ru-RU" sz="4800" b="1">
                <a:solidFill>
                  <a:srgbClr val="99CC00"/>
                </a:solidFill>
                <a:latin typeface="Comic Sans MS" pitchFamily="66" charset="0"/>
              </a:rPr>
              <a:t>Кариес эмали: клиника, диагностика, лечение.</a:t>
            </a:r>
            <a:r>
              <a:rPr lang="ru-RU" sz="480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86200"/>
            <a:ext cx="7696200" cy="1752600"/>
          </a:xfrm>
        </p:spPr>
        <p:txBody>
          <a:bodyPr/>
          <a:lstStyle/>
          <a:p>
            <a:r>
              <a:rPr lang="ru-RU" b="1">
                <a:solidFill>
                  <a:srgbClr val="FF9900"/>
                </a:solidFill>
                <a:latin typeface="Cambria" pitchFamily="18" charset="0"/>
              </a:rPr>
              <a:t>Зав. кафедрой терапевтической стоматологии, к.м.н., доц. </a:t>
            </a:r>
          </a:p>
          <a:p>
            <a:r>
              <a:rPr lang="ru-RU" b="1">
                <a:solidFill>
                  <a:srgbClr val="FF9900"/>
                </a:solidFill>
                <a:latin typeface="Cambria" pitchFamily="18" charset="0"/>
              </a:rPr>
              <a:t>Чернявский Ю.П.</a:t>
            </a:r>
          </a:p>
        </p:txBody>
      </p:sp>
      <p:pic>
        <p:nvPicPr>
          <p:cNvPr id="5124" name="Picture 4" descr="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190500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600" b="1">
                <a:solidFill>
                  <a:srgbClr val="FF5050"/>
                </a:solidFill>
                <a:latin typeface="Corbel" pitchFamily="34" charset="0"/>
              </a:rPr>
              <a:t>Характеристика ранних стадий кариозной болезни </a:t>
            </a:r>
            <a:br>
              <a:rPr lang="ru-RU" sz="2600" b="1">
                <a:solidFill>
                  <a:srgbClr val="FF5050"/>
                </a:solidFill>
                <a:latin typeface="Corbel" pitchFamily="34" charset="0"/>
              </a:rPr>
            </a:br>
            <a:r>
              <a:rPr lang="ru-RU" sz="2600" b="1">
                <a:solidFill>
                  <a:srgbClr val="FF5050"/>
                </a:solidFill>
                <a:latin typeface="Corbel" pitchFamily="34" charset="0"/>
              </a:rPr>
              <a:t>(критерии визуальной диагностики)</a:t>
            </a:r>
          </a:p>
        </p:txBody>
      </p:sp>
      <p:graphicFrame>
        <p:nvGraphicFramePr>
          <p:cNvPr id="29800" name="Group 104"/>
          <p:cNvGraphicFramePr>
            <a:graphicFrameLocks noGrp="1"/>
          </p:cNvGraphicFramePr>
          <p:nvPr/>
        </p:nvGraphicFramePr>
        <p:xfrm>
          <a:off x="457200" y="1752600"/>
          <a:ext cx="8229600" cy="4876800"/>
        </p:xfrm>
        <a:graphic>
          <a:graphicData uri="http://schemas.openxmlformats.org/drawingml/2006/table">
            <a:tbl>
              <a:tblPr/>
              <a:tblGrid>
                <a:gridCol w="2362200"/>
                <a:gridCol w="2743200"/>
                <a:gridCol w="3124200"/>
              </a:tblGrid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Цвет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Блеск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Локализация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Белый                                      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Матовое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В пришеечной области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Бело-желтый                         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Блестящее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Ближе к экватору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Серый                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Фрагментарно-матовое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Светло-коричневый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</a:rPr>
                        <a:t>Коричневый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3400" y="533400"/>
            <a:ext cx="8229600" cy="2743200"/>
          </a:xfrm>
        </p:spPr>
        <p:txBody>
          <a:bodyPr/>
          <a:lstStyle/>
          <a:p>
            <a:r>
              <a:rPr lang="ru-RU" sz="4300" b="1">
                <a:solidFill>
                  <a:srgbClr val="FFFF4A"/>
                </a:solidFill>
                <a:latin typeface="Georgia" pitchFamily="18" charset="0"/>
              </a:rPr>
              <a:t>Кариес эмали. </a:t>
            </a:r>
            <a:br>
              <a:rPr lang="ru-RU" sz="4300" b="1">
                <a:solidFill>
                  <a:srgbClr val="FFFF4A"/>
                </a:solidFill>
                <a:latin typeface="Georgia" pitchFamily="18" charset="0"/>
              </a:rPr>
            </a:br>
            <a:r>
              <a:rPr lang="ru-RU" sz="4300" b="1">
                <a:solidFill>
                  <a:srgbClr val="FFFF4A"/>
                </a:solidFill>
                <a:latin typeface="Georgia" pitchFamily="18" charset="0"/>
              </a:rPr>
              <a:t>Методы выявления ранних стадий кариозной болезни</a:t>
            </a:r>
          </a:p>
        </p:txBody>
      </p:sp>
      <p:pic>
        <p:nvPicPr>
          <p:cNvPr id="51200" name="Picture 0" descr="D:\лекция кариес\66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475" y="4057650"/>
            <a:ext cx="2857500" cy="22098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200" b="1">
                <a:solidFill>
                  <a:srgbClr val="FF9900"/>
                </a:solidFill>
              </a:rPr>
              <a:t>Клинические тесты</a:t>
            </a:r>
          </a:p>
        </p:txBody>
      </p:sp>
      <p:sp>
        <p:nvSpPr>
          <p:cNvPr id="52227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6575" indent="-536575"/>
            <a:r>
              <a:rPr lang="ru-RU" b="1">
                <a:solidFill>
                  <a:srgbClr val="FFFFCC"/>
                </a:solidFill>
              </a:rPr>
              <a:t>зондирование</a:t>
            </a:r>
          </a:p>
          <a:p>
            <a:pPr marL="536575" indent="-536575"/>
            <a:r>
              <a:rPr lang="ru-RU" b="1">
                <a:solidFill>
                  <a:srgbClr val="FFFFCC"/>
                </a:solidFill>
              </a:rPr>
              <a:t>высушивание</a:t>
            </a:r>
          </a:p>
          <a:p>
            <a:pPr marL="536575" indent="-536575"/>
            <a:r>
              <a:rPr lang="ru-RU" b="1">
                <a:solidFill>
                  <a:srgbClr val="FFFFCC"/>
                </a:solidFill>
              </a:rPr>
              <a:t>окрашивание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>
                <a:solidFill>
                  <a:srgbClr val="FF9900"/>
                </a:solidFill>
              </a:rPr>
              <a:t>ОКРАШИВАНИЕ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>
                <a:solidFill>
                  <a:srgbClr val="FFFFCC"/>
                </a:solidFill>
              </a:rPr>
              <a:t>Используется 2% раствор метиленового синего. Время аппликации – 3 минуты. </a:t>
            </a:r>
            <a:r>
              <a:rPr lang="ru-RU" sz="2800">
                <a:solidFill>
                  <a:srgbClr val="FFFFCC"/>
                </a:solidFill>
              </a:rPr>
              <a:t>Цвет зуба </a:t>
            </a:r>
            <a:r>
              <a:rPr lang="ru-RU">
                <a:solidFill>
                  <a:srgbClr val="FFFFCC"/>
                </a:solidFill>
              </a:rPr>
              <a:t>восстанавливается через 20-40 минут</a:t>
            </a:r>
            <a:r>
              <a:rPr lang="ru-RU" sz="2800">
                <a:solidFill>
                  <a:srgbClr val="FFFFCC"/>
                </a:solidFill>
              </a:rPr>
              <a:t>.</a:t>
            </a:r>
            <a:r>
              <a:rPr lang="ru-RU" sz="2400">
                <a:solidFill>
                  <a:srgbClr val="FFFFCC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>
                <a:solidFill>
                  <a:srgbClr val="FFFFCC"/>
                </a:solidFill>
              </a:rPr>
              <a:t>Окрашивание проводится с целью: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Мотивации пациента;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Определения гигиенических индексов;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Дифференциальной диагностики кариеса и некариозных поражений;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Определения эффективности профилактических мероприятий.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5000" b="1">
                <a:solidFill>
                  <a:srgbClr val="99CC00"/>
                </a:solidFill>
                <a:latin typeface="Book Antiqua" pitchFamily="18" charset="0"/>
              </a:rPr>
              <a:t>ДОПОЛНИТЕЛЬНЫЕ МЕТОДЫ ДИАГНОСТИКИ КАРИЕСА ЭМАЛИ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ru-RU" sz="3200" b="1">
                <a:solidFill>
                  <a:srgbClr val="FF9900"/>
                </a:solidFill>
                <a:latin typeface="Arial Narrow" pitchFamily="34" charset="0"/>
              </a:rPr>
              <a:t>1.</a:t>
            </a:r>
            <a:r>
              <a:rPr lang="ru-RU" sz="3200" b="1">
                <a:solidFill>
                  <a:srgbClr val="FF9900"/>
                </a:solidFill>
              </a:rPr>
              <a:t> Использование увеличительных приспособлений</a:t>
            </a:r>
          </a:p>
        </p:txBody>
      </p:sp>
      <p:pic>
        <p:nvPicPr>
          <p:cNvPr id="84996" name="Picture 4" descr="vc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39624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997" name="Picture 5" descr="loup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47800"/>
            <a:ext cx="189071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998" name="Picture 6" descr="Operating with Microsco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414713"/>
            <a:ext cx="4038600" cy="344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4000" b="1">
                <a:solidFill>
                  <a:srgbClr val="FF9900"/>
                </a:solidFill>
              </a:rPr>
              <a:t>2. Транслюминация</a:t>
            </a:r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381000" y="1600200"/>
          <a:ext cx="6781800" cy="22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4" name="Photo Editor Photo" r:id="rId3" imgW="5428571" imgH="1819529" progId="MSPhotoEd.3">
                  <p:embed/>
                </p:oleObj>
              </mc:Choice>
              <mc:Fallback>
                <p:oleObj name="Photo Editor Photo" r:id="rId3" imgW="5428571" imgH="1819529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6781800" cy="227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5181600" y="4068763"/>
          <a:ext cx="3657600" cy="278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5" name="Photo Editor Photo" r:id="rId5" imgW="2285714" imgH="1743318" progId="MSPhotoEd.3">
                  <p:embed/>
                </p:oleObj>
              </mc:Choice>
              <mc:Fallback>
                <p:oleObj name="Photo Editor Photo" r:id="rId5" imgW="2285714" imgH="1743318" progId="MSPhotoEd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068763"/>
                        <a:ext cx="3657600" cy="278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rgbClr val="FF9900"/>
              </a:buClr>
              <a:buFont typeface="Wingdings" pitchFamily="2" charset="2"/>
              <a:buAutoNum type="arabicPeriod" startAt="3"/>
            </a:pPr>
            <a:r>
              <a:rPr lang="ru-RU" sz="3600" b="1">
                <a:solidFill>
                  <a:srgbClr val="FF9900"/>
                </a:solidFill>
              </a:rPr>
              <a:t>Метод шелковой нити.</a:t>
            </a:r>
          </a:p>
          <a:p>
            <a:pPr marL="609600" indent="-609600">
              <a:buClr>
                <a:srgbClr val="FF9900"/>
              </a:buClr>
              <a:buFont typeface="Wingdings" pitchFamily="2" charset="2"/>
              <a:buAutoNum type="arabicPeriod" startAt="3"/>
            </a:pPr>
            <a:r>
              <a:rPr lang="ru-RU" sz="3600" b="1">
                <a:solidFill>
                  <a:srgbClr val="FF9900"/>
                </a:solidFill>
              </a:rPr>
              <a:t>Рентгенологический метод исследования.</a:t>
            </a:r>
          </a:p>
          <a:p>
            <a:pPr marL="609600" indent="-609600">
              <a:buClr>
                <a:srgbClr val="FF9900"/>
              </a:buClr>
              <a:buFont typeface="Wingdings" pitchFamily="2" charset="2"/>
              <a:buAutoNum type="arabicPeriod" startAt="3"/>
            </a:pPr>
            <a:r>
              <a:rPr lang="ru-RU" sz="3600" b="1">
                <a:solidFill>
                  <a:srgbClr val="FF9900"/>
                </a:solidFill>
              </a:rPr>
              <a:t>Люминесцентная диагностика.</a:t>
            </a:r>
          </a:p>
          <a:p>
            <a:pPr marL="609600" indent="-609600">
              <a:buClr>
                <a:srgbClr val="FF9900"/>
              </a:buClr>
              <a:buFont typeface="Wingdings" pitchFamily="2" charset="2"/>
              <a:buAutoNum type="arabicPeriod" startAt="3"/>
            </a:pPr>
            <a:r>
              <a:rPr lang="ru-RU" sz="3600" b="1">
                <a:solidFill>
                  <a:srgbClr val="FF9900"/>
                </a:solidFill>
              </a:rPr>
              <a:t>Избирательная сепарация зубов.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b="1" lang="ru-RU" sz="3700">
                <a:solidFill>
                  <a:srgbClr val="FF9900"/>
                </a:solidFill>
                <a:latin charset="0" pitchFamily="34" typeface="Arial Narrow"/>
              </a:rPr>
              <a:t>7. Диагностическое препарирование фиссур</a:t>
            </a:r>
          </a:p>
        </p:txBody>
      </p:sp>
      <p:pic>
        <p:nvPicPr>
          <p:cNvPr descr="Microbur" id="88068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"/>
          <a:stretch>
            <a:fillRect/>
          </a:stretch>
        </p:blipFill>
        <p:spPr bwMode="auto">
          <a:xfrm>
            <a:off x="1828800" y="1943100"/>
            <a:ext cx="5867400" cy="474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9900"/>
                </a:solidFill>
              </a:rPr>
              <a:t>8. Колориметрический тест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/>
              <a:t>Методика заключается в последовательном полоскании полости рта 0,1% р-ром глюкозы и 0,15% р-ром метиленового красного. На участке эмали, где происходит изменение рН в кислую сторону, при показателях 4,4-6,0 и ниже меняется окраска от красного до жёлтого цвета. Уровень выявления кариеса составляет 74,8% (Hardwick).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>
                <a:solidFill>
                  <a:srgbClr val="99CC00"/>
                </a:solidFill>
              </a:rPr>
              <a:t>ВОПРОСЫ: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rgbClr val="99CC00"/>
              </a:buClr>
              <a:buFont typeface="Wingdings" pitchFamily="2" charset="2"/>
              <a:buAutoNum type="arabicPeriod"/>
            </a:pPr>
            <a:r>
              <a:rPr lang="ru-RU" sz="3500" i="1">
                <a:solidFill>
                  <a:srgbClr val="FFFFCC"/>
                </a:solidFill>
              </a:rPr>
              <a:t>Кариес эмали в стадии пятна. Определение.</a:t>
            </a:r>
          </a:p>
          <a:p>
            <a:pPr marL="609600" indent="-609600">
              <a:buClr>
                <a:srgbClr val="99CC00"/>
              </a:buClr>
              <a:buFont typeface="Wingdings" pitchFamily="2" charset="2"/>
              <a:buAutoNum type="arabicPeriod"/>
            </a:pPr>
            <a:r>
              <a:rPr lang="ru-RU" sz="3500" i="1">
                <a:solidFill>
                  <a:srgbClr val="FFFFCC"/>
                </a:solidFill>
              </a:rPr>
              <a:t>Диагностика кариеса пятна (основные и дополнительные методы).</a:t>
            </a:r>
          </a:p>
          <a:p>
            <a:pPr marL="609600" indent="-609600">
              <a:buClr>
                <a:srgbClr val="99CC00"/>
              </a:buClr>
              <a:buFont typeface="Wingdings" pitchFamily="2" charset="2"/>
              <a:buAutoNum type="arabicPeriod"/>
            </a:pPr>
            <a:r>
              <a:rPr lang="ru-RU" sz="3500" i="1">
                <a:solidFill>
                  <a:srgbClr val="FFFFCC"/>
                </a:solidFill>
              </a:rPr>
              <a:t>Методы лечения.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300" b="1">
                <a:solidFill>
                  <a:srgbClr val="FF9900"/>
                </a:solidFill>
              </a:rPr>
              <a:t>9. Лазерная диагностика </a:t>
            </a:r>
            <a:r>
              <a:rPr lang="en-US" sz="3300">
                <a:solidFill>
                  <a:srgbClr val="FF9900"/>
                </a:solidFill>
              </a:rPr>
              <a:t>DIAGNOdent</a:t>
            </a:r>
            <a:r>
              <a:rPr lang="ru-RU" sz="3300">
                <a:solidFill>
                  <a:srgbClr val="FF9900"/>
                </a:solidFill>
              </a:rPr>
              <a:t> (</a:t>
            </a:r>
            <a:r>
              <a:rPr lang="en-US" sz="3300">
                <a:solidFill>
                  <a:srgbClr val="FF9900"/>
                </a:solidFill>
              </a:rPr>
              <a:t>KaVo</a:t>
            </a:r>
            <a:r>
              <a:rPr lang="ru-RU" sz="3300">
                <a:solidFill>
                  <a:srgbClr val="FF9900"/>
                </a:solidFill>
              </a:rPr>
              <a:t>, Германия)</a:t>
            </a:r>
          </a:p>
        </p:txBody>
      </p:sp>
      <p:sp>
        <p:nvSpPr>
          <p:cNvPr id="54275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>
                <a:solidFill>
                  <a:srgbClr val="FFFFCC"/>
                </a:solidFill>
              </a:rPr>
              <a:t>После предварительного очищения и высушивания поверхностей зубов применяется лазерное флуоресцентное устройство. Прибор содержит лазерный диод (длинна волны 650 нм), как активирующее световое устройство и фото-диод, комбинированный с длиннофокусным фильтром, как обнаружитель.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300" b="1">
                <a:solidFill>
                  <a:srgbClr val="FF9900"/>
                </a:solidFill>
              </a:rPr>
              <a:t>Используется специальный лазерный прибор </a:t>
            </a:r>
            <a:r>
              <a:rPr lang="en-US" sz="3300" b="1">
                <a:solidFill>
                  <a:srgbClr val="FF9900"/>
                </a:solidFill>
              </a:rPr>
              <a:t>DIAGNOdent</a:t>
            </a:r>
            <a:r>
              <a:rPr lang="ru-RU" sz="3300" b="1">
                <a:solidFill>
                  <a:srgbClr val="FF9900"/>
                </a:solidFill>
              </a:rPr>
              <a:t> </a:t>
            </a:r>
            <a:br>
              <a:rPr lang="ru-RU" sz="3300" b="1">
                <a:solidFill>
                  <a:srgbClr val="FF9900"/>
                </a:solidFill>
              </a:rPr>
            </a:br>
            <a:r>
              <a:rPr lang="ru-RU" sz="3300" b="1">
                <a:solidFill>
                  <a:srgbClr val="FF9900"/>
                </a:solidFill>
              </a:rPr>
              <a:t>(</a:t>
            </a:r>
            <a:r>
              <a:rPr lang="en-US" sz="3300" b="1">
                <a:solidFill>
                  <a:srgbClr val="FF9900"/>
                </a:solidFill>
              </a:rPr>
              <a:t>KaVo</a:t>
            </a:r>
            <a:r>
              <a:rPr lang="ru-RU" sz="3300" b="1">
                <a:solidFill>
                  <a:srgbClr val="FF9900"/>
                </a:solidFill>
              </a:rPr>
              <a:t>, Германия)</a:t>
            </a:r>
          </a:p>
        </p:txBody>
      </p:sp>
      <p:sp>
        <p:nvSpPr>
          <p:cNvPr id="55299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Активирующий свет пропускается  при помощи оптического волокна (пучок из 9 волокон) на зуб и, собираясь концентрически вокруг него, помогает обнаружению кариозного очага.  Длиннофокусный фильтр абсорбирует обратно возбуждение и передает длинноволновое флуоресцентное свечение.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Цифровой дисплей прибора показывает максимальную интенсивность флюоресценции (в единицах по отношению к калибровочному стандарту) в момент исследования.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600" b="1">
                <a:solidFill>
                  <a:srgbClr val="FF9900"/>
                </a:solidFill>
              </a:rPr>
              <a:t>Лазерный прибор </a:t>
            </a:r>
            <a:r>
              <a:rPr lang="en-US" sz="3600" b="1">
                <a:solidFill>
                  <a:srgbClr val="FF9900"/>
                </a:solidFill>
              </a:rPr>
              <a:t>DIAGNOdent</a:t>
            </a:r>
            <a:r>
              <a:rPr lang="ru-RU" sz="3600" b="1">
                <a:solidFill>
                  <a:srgbClr val="FF9900"/>
                </a:solidFill>
              </a:rPr>
              <a:t> (</a:t>
            </a:r>
            <a:r>
              <a:rPr lang="en-US" sz="3600" b="1">
                <a:solidFill>
                  <a:srgbClr val="FF9900"/>
                </a:solidFill>
              </a:rPr>
              <a:t>KaVo</a:t>
            </a:r>
            <a:r>
              <a:rPr lang="ru-RU" sz="3600" b="1">
                <a:solidFill>
                  <a:srgbClr val="FF9900"/>
                </a:solidFill>
              </a:rPr>
              <a:t>, Германия)</a:t>
            </a:r>
          </a:p>
        </p:txBody>
      </p:sp>
      <p:pic>
        <p:nvPicPr>
          <p:cNvPr id="41987" name="Picture 4" descr="PICT000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905000"/>
            <a:ext cx="6673850" cy="4533900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>
                <a:solidFill>
                  <a:srgbClr val="FF9900"/>
                </a:solidFill>
              </a:rPr>
              <a:t>Насадки к прибору</a:t>
            </a:r>
          </a:p>
        </p:txBody>
      </p:sp>
      <p:sp>
        <p:nvSpPr>
          <p:cNvPr id="57347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2500">
                <a:solidFill>
                  <a:srgbClr val="FFFFCC"/>
                </a:solidFill>
              </a:rPr>
              <a:t>Прибор имеет конический </a:t>
            </a:r>
          </a:p>
          <a:p>
            <a:pPr marL="0" indent="0">
              <a:buFont typeface="Wingdings" pitchFamily="2" charset="2"/>
              <a:buNone/>
            </a:pPr>
            <a:r>
              <a:rPr lang="ru-RU" sz="2500">
                <a:solidFill>
                  <a:srgbClr val="FFFFCC"/>
                </a:solidFill>
              </a:rPr>
              <a:t>фиброоптический наконечник </a:t>
            </a:r>
          </a:p>
          <a:p>
            <a:pPr marL="0" indent="0">
              <a:buFont typeface="Wingdings" pitchFamily="2" charset="2"/>
              <a:buNone/>
            </a:pPr>
            <a:r>
              <a:rPr lang="ru-RU" sz="2500">
                <a:solidFill>
                  <a:srgbClr val="FFFFCC"/>
                </a:solidFill>
              </a:rPr>
              <a:t>(насадку) для обнаружения </a:t>
            </a:r>
          </a:p>
          <a:p>
            <a:pPr marL="0" indent="0">
              <a:buFont typeface="Wingdings" pitchFamily="2" charset="2"/>
              <a:buNone/>
            </a:pPr>
            <a:r>
              <a:rPr lang="ru-RU" sz="2500">
                <a:solidFill>
                  <a:srgbClr val="FFFFCC"/>
                </a:solidFill>
              </a:rPr>
              <a:t>фиссурного кариеса и </a:t>
            </a:r>
          </a:p>
          <a:p>
            <a:pPr marL="0" indent="0">
              <a:buFont typeface="Wingdings" pitchFamily="2" charset="2"/>
              <a:buNone/>
            </a:pPr>
            <a:r>
              <a:rPr lang="ru-RU" sz="2500">
                <a:solidFill>
                  <a:srgbClr val="FFFFCC"/>
                </a:solidFill>
              </a:rPr>
              <a:t>цилиндрическую</a:t>
            </a:r>
          </a:p>
          <a:p>
            <a:pPr marL="0" indent="0">
              <a:buFont typeface="Wingdings" pitchFamily="2" charset="2"/>
              <a:buNone/>
            </a:pPr>
            <a:r>
              <a:rPr lang="ru-RU" sz="2500">
                <a:solidFill>
                  <a:srgbClr val="FFFFCC"/>
                </a:solidFill>
              </a:rPr>
              <a:t> насадку для обнаружения </a:t>
            </a:r>
          </a:p>
          <a:p>
            <a:pPr marL="0" indent="0">
              <a:buFont typeface="Wingdings" pitchFamily="2" charset="2"/>
              <a:buNone/>
            </a:pPr>
            <a:r>
              <a:rPr lang="ru-RU" sz="2500">
                <a:solidFill>
                  <a:srgbClr val="FFFFCC"/>
                </a:solidFill>
              </a:rPr>
              <a:t>кариеса на гладких поверхностях.</a:t>
            </a:r>
          </a:p>
        </p:txBody>
      </p:sp>
      <p:pic>
        <p:nvPicPr>
          <p:cNvPr id="44036" name="Picture 4" descr="наконечни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05000"/>
            <a:ext cx="3929063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b="1">
                <a:solidFill>
                  <a:srgbClr val="FF9900"/>
                </a:solidFill>
                <a:latin typeface="Bookman Old Style" pitchFamily="18" charset="0"/>
              </a:rPr>
              <a:t>Патогенез кариеса эмали, дентина</a:t>
            </a:r>
          </a:p>
        </p:txBody>
      </p:sp>
      <p:pic>
        <p:nvPicPr>
          <p:cNvPr id="59396" name="Picture 4" descr="Karies_0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3">
            <a:lum bright="-20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752600"/>
            <a:ext cx="4343400" cy="3048000"/>
          </a:xfrm>
          <a:noFill/>
        </p:spPr>
      </p:pic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1676400" y="5105400"/>
            <a:ext cx="163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/>
              <a:t>Зубной налет</a:t>
            </a:r>
          </a:p>
        </p:txBody>
      </p:sp>
      <p:pic>
        <p:nvPicPr>
          <p:cNvPr id="59398" name="Picture 6" descr="Karies_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52600"/>
            <a:ext cx="3657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Rectangle 7"/>
          <p:cNvSpPr>
            <a:spLocks noChangeArrowheads="1"/>
          </p:cNvSpPr>
          <p:nvPr/>
        </p:nvSpPr>
        <p:spPr bwMode="auto">
          <a:xfrm>
            <a:off x="5715000" y="5257800"/>
            <a:ext cx="297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/>
              <a:t>Деминерализация эмали</a:t>
            </a:r>
            <a:endParaRPr lang="de-DE"/>
          </a:p>
          <a:p>
            <a:r>
              <a:rPr lang="de-DE"/>
              <a:t> („white spot“)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b="1">
                <a:solidFill>
                  <a:srgbClr val="FF9900"/>
                </a:solidFill>
              </a:rPr>
              <a:t>ПАТОГЕНЕЗ КАРИЕСА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228600" y="1905000"/>
          <a:ext cx="8789988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44475"/>
            <a:ext cx="8385175" cy="5775325"/>
          </a:xfrm>
        </p:spPr>
        <p:txBody>
          <a:bodyPr/>
          <a:lstStyle/>
          <a:p>
            <a:r>
              <a:rPr lang="ru-RU" sz="2800" b="1">
                <a:solidFill>
                  <a:srgbClr val="FFFFCC"/>
                </a:solidFill>
              </a:rPr>
              <a:t>В зубном налёте содержатся </a:t>
            </a:r>
            <a:r>
              <a:rPr lang="en-US" sz="2800" b="1">
                <a:solidFill>
                  <a:srgbClr val="FFFFCC"/>
                </a:solidFill>
              </a:rPr>
              <a:t>Str. mutans, Str. sanguis, Str. Salivarius</a:t>
            </a:r>
            <a:r>
              <a:rPr lang="ru-RU" sz="2800" b="1">
                <a:solidFill>
                  <a:srgbClr val="FFFFCC"/>
                </a:solidFill>
              </a:rPr>
              <a:t> (анаэробное брожение).</a:t>
            </a:r>
            <a:br>
              <a:rPr lang="ru-RU" sz="2800" b="1">
                <a:solidFill>
                  <a:srgbClr val="FFFFCC"/>
                </a:solidFill>
              </a:rPr>
            </a:br>
            <a:r>
              <a:rPr lang="ru-RU" sz="2800" b="1">
                <a:solidFill>
                  <a:srgbClr val="FFFFCC"/>
                </a:solidFill>
              </a:rPr>
              <a:t/>
            </a:r>
            <a:br>
              <a:rPr lang="ru-RU" sz="2800" b="1">
                <a:solidFill>
                  <a:srgbClr val="FFFFCC"/>
                </a:solidFill>
              </a:rPr>
            </a:br>
            <a:r>
              <a:rPr lang="ru-RU" sz="2800" b="1">
                <a:solidFill>
                  <a:srgbClr val="FFFFCC"/>
                </a:solidFill>
              </a:rPr>
              <a:t>Субстрат для бактерий сахароза, аминокислоты.</a:t>
            </a:r>
            <a:br>
              <a:rPr lang="ru-RU" sz="2800" b="1">
                <a:solidFill>
                  <a:srgbClr val="FFFFCC"/>
                </a:solidFill>
              </a:rPr>
            </a:br>
            <a:r>
              <a:rPr lang="ru-RU" sz="2800" b="1">
                <a:solidFill>
                  <a:srgbClr val="FFFFCC"/>
                </a:solidFill>
              </a:rPr>
              <a:t/>
            </a:r>
            <a:br>
              <a:rPr lang="ru-RU" sz="2800" b="1">
                <a:solidFill>
                  <a:srgbClr val="FFFFCC"/>
                </a:solidFill>
              </a:rPr>
            </a:br>
            <a:r>
              <a:rPr lang="ru-RU" sz="2800" b="1">
                <a:solidFill>
                  <a:srgbClr val="FFFFCC"/>
                </a:solidFill>
              </a:rPr>
              <a:t>Снижение РН от 6 до 4 принадлежит сахарам.</a:t>
            </a:r>
            <a:br>
              <a:rPr lang="ru-RU" sz="2800" b="1">
                <a:solidFill>
                  <a:srgbClr val="FFFFCC"/>
                </a:solidFill>
              </a:rPr>
            </a:br>
            <a:r>
              <a:rPr lang="ru-RU" sz="2800" b="1">
                <a:solidFill>
                  <a:srgbClr val="FFFFCC"/>
                </a:solidFill>
              </a:rPr>
              <a:t/>
            </a:r>
            <a:br>
              <a:rPr lang="ru-RU" sz="2800" b="1">
                <a:solidFill>
                  <a:srgbClr val="FFFFCC"/>
                </a:solidFill>
              </a:rPr>
            </a:br>
            <a:r>
              <a:rPr lang="ru-RU" sz="2800" b="1">
                <a:solidFill>
                  <a:srgbClr val="FFFFCC"/>
                </a:solidFill>
              </a:rPr>
              <a:t>Критический уровень РН 4,5-5 (растворение кристаллов гидроксиапатита).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600" b="1">
                <a:solidFill>
                  <a:srgbClr val="FF9900"/>
                </a:solidFill>
              </a:rPr>
              <a:t>Патанатомия кариеса эмали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>
                <a:solidFill>
                  <a:srgbClr val="FFFFCC"/>
                </a:solidFill>
              </a:rPr>
              <a:t>Морфологически при кариесе эмали различают 4 зоны.</a:t>
            </a:r>
          </a:p>
          <a:p>
            <a:pPr marL="0" indent="0">
              <a:buFont typeface="Wingdings" pitchFamily="2" charset="2"/>
              <a:buNone/>
            </a:pPr>
            <a:r>
              <a:rPr lang="ru-RU">
                <a:solidFill>
                  <a:srgbClr val="FFFFCC"/>
                </a:solidFill>
              </a:rPr>
              <a:t>1-я- прозрачная, </a:t>
            </a:r>
          </a:p>
          <a:p>
            <a:pPr marL="0" indent="0">
              <a:buFont typeface="Wingdings" pitchFamily="2" charset="2"/>
              <a:buNone/>
            </a:pPr>
            <a:r>
              <a:rPr lang="ru-RU">
                <a:solidFill>
                  <a:srgbClr val="FFFFCC"/>
                </a:solidFill>
              </a:rPr>
              <a:t>2-я – темная, </a:t>
            </a:r>
          </a:p>
          <a:p>
            <a:pPr marL="0" indent="0">
              <a:buFont typeface="Wingdings" pitchFamily="2" charset="2"/>
              <a:buNone/>
            </a:pPr>
            <a:r>
              <a:rPr lang="ru-RU">
                <a:solidFill>
                  <a:srgbClr val="FFFFCC"/>
                </a:solidFill>
              </a:rPr>
              <a:t>3-я – центр поражения, </a:t>
            </a:r>
          </a:p>
          <a:p>
            <a:pPr marL="0" indent="0">
              <a:buFont typeface="Wingdings" pitchFamily="2" charset="2"/>
              <a:buNone/>
            </a:pPr>
            <a:r>
              <a:rPr lang="ru-RU">
                <a:solidFill>
                  <a:srgbClr val="FFFFCC"/>
                </a:solidFill>
              </a:rPr>
              <a:t>4-я – поверхностная.</a:t>
            </a:r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>
                <a:solidFill>
                  <a:srgbClr val="FF9900"/>
                </a:solidFill>
              </a:rPr>
              <a:t>Патанатомия кариеса эмали</a:t>
            </a:r>
          </a:p>
        </p:txBody>
      </p:sp>
      <p:sp>
        <p:nvSpPr>
          <p:cNvPr id="6144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81000" y="1905000"/>
            <a:ext cx="4114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>
                <a:solidFill>
                  <a:srgbClr val="FFFFCC"/>
                </a:solidFill>
              </a:rPr>
              <a:t>1-я- прозрачная –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>
                <a:solidFill>
                  <a:srgbClr val="FFFFCC"/>
                </a:solidFill>
              </a:rPr>
              <a:t>прогрессирующая деминерализация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>
                <a:solidFill>
                  <a:srgbClr val="FFFFCC"/>
                </a:solidFill>
              </a:rPr>
              <a:t>(поры составляют 1%);</a:t>
            </a:r>
          </a:p>
          <a:p>
            <a:pPr>
              <a:lnSpc>
                <a:spcPct val="90000"/>
              </a:lnSpc>
            </a:pPr>
            <a:r>
              <a:rPr lang="ru-RU" sz="1800">
                <a:solidFill>
                  <a:srgbClr val="FFFFCC"/>
                </a:solidFill>
              </a:rPr>
              <a:t>2-я – темная –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>
                <a:solidFill>
                  <a:srgbClr val="FFFFCC"/>
                </a:solidFill>
              </a:rPr>
              <a:t>зона реминерализации,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>
                <a:solidFill>
                  <a:srgbClr val="FFFFCC"/>
                </a:solidFill>
              </a:rPr>
              <a:t>структура обусловлена наличием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>
                <a:solidFill>
                  <a:srgbClr val="FFFFCC"/>
                </a:solidFill>
              </a:rPr>
              <a:t>мельчайших пор – до 2% поверхности.</a:t>
            </a:r>
          </a:p>
          <a:p>
            <a:pPr>
              <a:lnSpc>
                <a:spcPct val="90000"/>
              </a:lnSpc>
            </a:pPr>
            <a:r>
              <a:rPr lang="ru-RU" sz="1800">
                <a:solidFill>
                  <a:srgbClr val="FFFFCC"/>
                </a:solidFill>
              </a:rPr>
              <a:t>3-я – центр поражения –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>
                <a:solidFill>
                  <a:srgbClr val="FFFFCC"/>
                </a:solidFill>
              </a:rPr>
              <a:t>деминерализация объем пор до 25%.</a:t>
            </a:r>
          </a:p>
          <a:p>
            <a:pPr>
              <a:lnSpc>
                <a:spcPct val="90000"/>
              </a:lnSpc>
            </a:pPr>
            <a:r>
              <a:rPr lang="ru-RU" sz="1800">
                <a:solidFill>
                  <a:srgbClr val="FFFFCC"/>
                </a:solidFill>
              </a:rPr>
              <a:t>4 –я – поверхностная –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>
                <a:solidFill>
                  <a:srgbClr val="FFFFCC"/>
                </a:solidFill>
              </a:rPr>
              <a:t> менее повреждена за счет контакта со слюной.</a:t>
            </a:r>
          </a:p>
        </p:txBody>
      </p:sp>
      <p:pic>
        <p:nvPicPr>
          <p:cNvPr id="54276" name="Picture 1" descr="Безимени-2 ко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057400"/>
            <a:ext cx="4114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800" b="1">
                <a:solidFill>
                  <a:srgbClr val="FF5050"/>
                </a:solidFill>
              </a:rPr>
              <a:t>При кариесе эмали в стадии пятна:</a:t>
            </a:r>
          </a:p>
        </p:txBody>
      </p:sp>
      <p:sp>
        <p:nvSpPr>
          <p:cNvPr id="62467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>
                <a:solidFill>
                  <a:srgbClr val="FFFFCC"/>
                </a:solidFill>
              </a:rPr>
              <a:t>Содержание кальция в эмали уменьшено в 3 раза;</a:t>
            </a:r>
          </a:p>
          <a:p>
            <a:r>
              <a:rPr lang="ru-RU">
                <a:solidFill>
                  <a:srgbClr val="FFFFCC"/>
                </a:solidFill>
              </a:rPr>
              <a:t>Фосфора – в 2 раза;</a:t>
            </a:r>
          </a:p>
          <a:p>
            <a:r>
              <a:rPr lang="ru-RU">
                <a:solidFill>
                  <a:srgbClr val="FFFFCC"/>
                </a:solidFill>
              </a:rPr>
              <a:t>Фтора – в 1,4 раза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500">
                <a:solidFill>
                  <a:srgbClr val="FF9900"/>
                </a:solidFill>
              </a:rPr>
              <a:t>К 02 Кариес зубов (МКБ-10)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63525" indent="-263525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CC"/>
                </a:solidFill>
              </a:rPr>
              <a:t>К 02.0 Кариес эмали – стадия «белого (мелового) пятна» (начальный кариес);</a:t>
            </a:r>
          </a:p>
          <a:p>
            <a:pPr marL="263525" indent="-263525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CC"/>
                </a:solidFill>
              </a:rPr>
              <a:t>К 02.1 Кариес дентина</a:t>
            </a:r>
          </a:p>
          <a:p>
            <a:pPr marL="263525" indent="-263525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CC"/>
                </a:solidFill>
              </a:rPr>
              <a:t>К 02.2 Кариес цемента</a:t>
            </a:r>
          </a:p>
          <a:p>
            <a:pPr marL="263525" indent="-263525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CC"/>
                </a:solidFill>
              </a:rPr>
              <a:t>К 02.3 Приостановившейся кариес зубов</a:t>
            </a:r>
          </a:p>
          <a:p>
            <a:pPr marL="263525" indent="-263525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CC"/>
                </a:solidFill>
              </a:rPr>
              <a:t>К 02.4 Одонтолазия</a:t>
            </a:r>
          </a:p>
          <a:p>
            <a:pPr marL="263525" indent="-263525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CC"/>
                </a:solidFill>
              </a:rPr>
              <a:t>		Детская меланодентия</a:t>
            </a:r>
          </a:p>
          <a:p>
            <a:pPr marL="263525" indent="-263525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CC"/>
                </a:solidFill>
              </a:rPr>
              <a:t>		Меланодонтоклазия</a:t>
            </a:r>
          </a:p>
          <a:p>
            <a:pPr marL="263525" indent="-263525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CC"/>
                </a:solidFill>
              </a:rPr>
              <a:t>К 02.8 Другой кариес зубов</a:t>
            </a:r>
          </a:p>
          <a:p>
            <a:pPr marL="263525" indent="-263525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CC"/>
                </a:solidFill>
              </a:rPr>
              <a:t>К 02.9 Кариес зубов неуточненный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200" b="1">
                <a:solidFill>
                  <a:srgbClr val="FF9900"/>
                </a:solidFill>
              </a:rPr>
              <a:t>Современный подход к лечению кариеса эмали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46088" indent="-446088">
              <a:buClr>
                <a:srgbClr val="FF5050"/>
              </a:buClr>
              <a:buFont typeface="Wingdings" pitchFamily="2" charset="2"/>
              <a:buChar char="ь"/>
              <a:tabLst>
                <a:tab pos="446088" algn="l"/>
              </a:tabLst>
            </a:pPr>
            <a:r>
              <a:rPr lang="ru-RU">
                <a:solidFill>
                  <a:srgbClr val="FFFFCC"/>
                </a:solidFill>
              </a:rPr>
              <a:t>Профилактическая стратегия;</a:t>
            </a:r>
          </a:p>
          <a:p>
            <a:pPr marL="446088" indent="-446088">
              <a:buClr>
                <a:srgbClr val="FF5050"/>
              </a:buClr>
              <a:buFont typeface="Wingdings" pitchFamily="2" charset="2"/>
              <a:buChar char="ь"/>
              <a:tabLst>
                <a:tab pos="446088" algn="l"/>
              </a:tabLst>
            </a:pPr>
            <a:r>
              <a:rPr lang="ru-RU">
                <a:solidFill>
                  <a:srgbClr val="FFFFCC"/>
                </a:solidFill>
              </a:rPr>
              <a:t>Оценка риска кариозной болезни;</a:t>
            </a:r>
          </a:p>
          <a:p>
            <a:pPr marL="446088" indent="-446088">
              <a:buClr>
                <a:srgbClr val="FF5050"/>
              </a:buClr>
              <a:buFont typeface="Wingdings" pitchFamily="2" charset="2"/>
              <a:buChar char="ь"/>
              <a:tabLst>
                <a:tab pos="446088" algn="l"/>
              </a:tabLst>
            </a:pPr>
            <a:r>
              <a:rPr lang="ru-RU">
                <a:solidFill>
                  <a:srgbClr val="FFFFCC"/>
                </a:solidFill>
              </a:rPr>
              <a:t>Приоритет неоперативных методов лечения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600" b="1">
                <a:solidFill>
                  <a:srgbClr val="FF9900"/>
                </a:solidFill>
              </a:rPr>
              <a:t>Лечение кариеса эмали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3000">
                <a:solidFill>
                  <a:srgbClr val="FFFFCC"/>
                </a:solidFill>
              </a:rPr>
              <a:t>Тщательный гигиенический уход с использованием фторсодержащих зубных паст</a:t>
            </a:r>
          </a:p>
          <a:p>
            <a:r>
              <a:rPr lang="ru-RU" sz="3000">
                <a:solidFill>
                  <a:srgbClr val="FFFFCC"/>
                </a:solidFill>
              </a:rPr>
              <a:t>Соблюдение режима питания</a:t>
            </a:r>
          </a:p>
          <a:p>
            <a:r>
              <a:rPr lang="ru-RU" sz="3000">
                <a:solidFill>
                  <a:srgbClr val="FFFFCC"/>
                </a:solidFill>
              </a:rPr>
              <a:t>Реминерализирующая терапия</a:t>
            </a:r>
          </a:p>
          <a:p>
            <a:pPr>
              <a:buFont typeface="Wingdings" pitchFamily="2" charset="2"/>
              <a:buNone/>
            </a:pPr>
            <a:r>
              <a:rPr lang="ru-RU" sz="3000">
                <a:solidFill>
                  <a:srgbClr val="FFFFCC"/>
                </a:solidFill>
              </a:rPr>
              <a:t>Применение фторсодержащих препаратов </a:t>
            </a:r>
          </a:p>
          <a:p>
            <a:r>
              <a:rPr lang="ru-RU" sz="3000">
                <a:solidFill>
                  <a:srgbClr val="FFFFCC"/>
                </a:solidFill>
              </a:rPr>
              <a:t>Препарирование тканей зуба и пломбирование кариозной полости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b="1">
                <a:solidFill>
                  <a:srgbClr val="FF9900"/>
                </a:solidFill>
              </a:rPr>
              <a:t>КАРИЕС ЭМАЛИ</a:t>
            </a:r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600">
                <a:solidFill>
                  <a:srgbClr val="FFFFCC"/>
                </a:solidFill>
              </a:rPr>
              <a:t>Реминерализация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FFFFCC"/>
                </a:solidFill>
              </a:rPr>
              <a:t>фторидами возможна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FFFFCC"/>
                </a:solidFill>
              </a:rPr>
              <a:t>в начальных стадиях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FFFFCC"/>
                </a:solidFill>
              </a:rPr>
              <a:t>болезни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FFFFCC"/>
                </a:solidFill>
              </a:rPr>
              <a:t>(кариес в стадии пятна)</a:t>
            </a:r>
            <a:endParaRPr lang="de-DE" sz="2600">
              <a:solidFill>
                <a:srgbClr val="FFFFCC"/>
              </a:solidFill>
            </a:endParaRPr>
          </a:p>
          <a:p>
            <a:r>
              <a:rPr lang="ru-RU" sz="2600">
                <a:solidFill>
                  <a:srgbClr val="FFFFCC"/>
                </a:solidFill>
              </a:rPr>
              <a:t>При повреждении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FFFFCC"/>
                </a:solidFill>
              </a:rPr>
              <a:t>поверхности эмали –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FFFFCC"/>
                </a:solidFill>
              </a:rPr>
              <a:t>необходимость </a:t>
            </a:r>
          </a:p>
          <a:p>
            <a:pPr>
              <a:buFont typeface="Wingdings" pitchFamily="2" charset="2"/>
              <a:buNone/>
            </a:pPr>
            <a:r>
              <a:rPr lang="ru-RU" sz="2600">
                <a:solidFill>
                  <a:srgbClr val="FFFFCC"/>
                </a:solidFill>
              </a:rPr>
              <a:t>пломбирования</a:t>
            </a:r>
            <a:r>
              <a:rPr lang="de-DE" sz="2600">
                <a:solidFill>
                  <a:srgbClr val="FFFFCC"/>
                </a:solidFill>
              </a:rPr>
              <a:t>. </a:t>
            </a:r>
            <a:endParaRPr lang="ru-RU" sz="2600">
              <a:solidFill>
                <a:srgbClr val="FFFFCC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43400" y="1752600"/>
            <a:ext cx="4572000" cy="4141788"/>
            <a:chOff x="666" y="1375"/>
            <a:chExt cx="2564" cy="2285"/>
          </a:xfrm>
        </p:grpSpPr>
        <p:graphicFrame>
          <p:nvGraphicFramePr>
            <p:cNvPr id="62469" name="Object 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666" y="1375"/>
            <a:ext cx="2564" cy="2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72" name="PHOTO-PAINT Bild" r:id="rId4" imgW="4068720" imgH="3625560" progId="CPaint5">
                    <p:embed/>
                  </p:oleObj>
                </mc:Choice>
                <mc:Fallback>
                  <p:oleObj name="PHOTO-PAINT Bild" r:id="rId4" imgW="4068720" imgH="3625560" progId="CPaint5">
                    <p:embed/>
                    <p:pic>
                      <p:nvPicPr>
                        <p:cNvPr id="0" name="Object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6" y="1375"/>
                          <a:ext cx="2564" cy="2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470" name="Freeform 6"/>
            <p:cNvSpPr>
              <a:spLocks/>
            </p:cNvSpPr>
            <p:nvPr/>
          </p:nvSpPr>
          <p:spPr bwMode="auto">
            <a:xfrm>
              <a:off x="1631" y="2064"/>
              <a:ext cx="182" cy="161"/>
            </a:xfrm>
            <a:custGeom>
              <a:avLst/>
              <a:gdLst>
                <a:gd name="T0" fmla="*/ 0 w 182"/>
                <a:gd name="T1" fmla="*/ 0 h 161"/>
                <a:gd name="T2" fmla="*/ 4 w 182"/>
                <a:gd name="T3" fmla="*/ 48 h 161"/>
                <a:gd name="T4" fmla="*/ 4 w 182"/>
                <a:gd name="T5" fmla="*/ 76 h 161"/>
                <a:gd name="T6" fmla="*/ 4 w 182"/>
                <a:gd name="T7" fmla="*/ 92 h 161"/>
                <a:gd name="T8" fmla="*/ 27 w 182"/>
                <a:gd name="T9" fmla="*/ 84 h 161"/>
                <a:gd name="T10" fmla="*/ 92 w 182"/>
                <a:gd name="T11" fmla="*/ 88 h 161"/>
                <a:gd name="T12" fmla="*/ 139 w 182"/>
                <a:gd name="T13" fmla="*/ 132 h 161"/>
                <a:gd name="T14" fmla="*/ 181 w 182"/>
                <a:gd name="T15" fmla="*/ 160 h 161"/>
                <a:gd name="T16" fmla="*/ 104 w 182"/>
                <a:gd name="T17" fmla="*/ 84 h 161"/>
                <a:gd name="T18" fmla="*/ 69 w 182"/>
                <a:gd name="T19" fmla="*/ 44 h 161"/>
                <a:gd name="T20" fmla="*/ 39 w 182"/>
                <a:gd name="T21" fmla="*/ 24 h 161"/>
                <a:gd name="T22" fmla="*/ 0 w 182"/>
                <a:gd name="T23" fmla="*/ 0 h 1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2"/>
                <a:gd name="T37" fmla="*/ 0 h 161"/>
                <a:gd name="T38" fmla="*/ 182 w 182"/>
                <a:gd name="T39" fmla="*/ 161 h 16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2" h="161">
                  <a:moveTo>
                    <a:pt x="0" y="0"/>
                  </a:moveTo>
                  <a:lnTo>
                    <a:pt x="4" y="48"/>
                  </a:lnTo>
                  <a:lnTo>
                    <a:pt x="4" y="76"/>
                  </a:lnTo>
                  <a:lnTo>
                    <a:pt x="4" y="92"/>
                  </a:lnTo>
                  <a:lnTo>
                    <a:pt x="27" y="84"/>
                  </a:lnTo>
                  <a:lnTo>
                    <a:pt x="92" y="88"/>
                  </a:lnTo>
                  <a:lnTo>
                    <a:pt x="139" y="132"/>
                  </a:lnTo>
                  <a:lnTo>
                    <a:pt x="181" y="160"/>
                  </a:lnTo>
                  <a:lnTo>
                    <a:pt x="104" y="84"/>
                  </a:lnTo>
                  <a:lnTo>
                    <a:pt x="69" y="44"/>
                  </a:lnTo>
                  <a:lnTo>
                    <a:pt x="39" y="24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62471" name="Freeform 7"/>
            <p:cNvSpPr>
              <a:spLocks/>
            </p:cNvSpPr>
            <p:nvPr/>
          </p:nvSpPr>
          <p:spPr bwMode="auto">
            <a:xfrm>
              <a:off x="1540" y="2090"/>
              <a:ext cx="38" cy="97"/>
            </a:xfrm>
            <a:custGeom>
              <a:avLst/>
              <a:gdLst>
                <a:gd name="T0" fmla="*/ 37 w 38"/>
                <a:gd name="T1" fmla="*/ 0 h 97"/>
                <a:gd name="T2" fmla="*/ 28 w 38"/>
                <a:gd name="T3" fmla="*/ 7 h 97"/>
                <a:gd name="T4" fmla="*/ 23 w 38"/>
                <a:gd name="T5" fmla="*/ 41 h 97"/>
                <a:gd name="T6" fmla="*/ 19 w 38"/>
                <a:gd name="T7" fmla="*/ 68 h 97"/>
                <a:gd name="T8" fmla="*/ 4 w 38"/>
                <a:gd name="T9" fmla="*/ 87 h 97"/>
                <a:gd name="T10" fmla="*/ 0 w 38"/>
                <a:gd name="T11" fmla="*/ 96 h 97"/>
                <a:gd name="T12" fmla="*/ 16 w 38"/>
                <a:gd name="T13" fmla="*/ 89 h 97"/>
                <a:gd name="T14" fmla="*/ 28 w 38"/>
                <a:gd name="T15" fmla="*/ 91 h 97"/>
                <a:gd name="T16" fmla="*/ 37 w 38"/>
                <a:gd name="T17" fmla="*/ 0 h 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8"/>
                <a:gd name="T28" fmla="*/ 0 h 97"/>
                <a:gd name="T29" fmla="*/ 38 w 38"/>
                <a:gd name="T30" fmla="*/ 97 h 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8" h="97">
                  <a:moveTo>
                    <a:pt x="37" y="0"/>
                  </a:moveTo>
                  <a:lnTo>
                    <a:pt x="28" y="7"/>
                  </a:lnTo>
                  <a:lnTo>
                    <a:pt x="23" y="41"/>
                  </a:lnTo>
                  <a:lnTo>
                    <a:pt x="19" y="68"/>
                  </a:lnTo>
                  <a:lnTo>
                    <a:pt x="4" y="87"/>
                  </a:lnTo>
                  <a:lnTo>
                    <a:pt x="0" y="96"/>
                  </a:lnTo>
                  <a:lnTo>
                    <a:pt x="16" y="89"/>
                  </a:lnTo>
                  <a:lnTo>
                    <a:pt x="28" y="91"/>
                  </a:lnTo>
                  <a:lnTo>
                    <a:pt x="3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>
                <a:solidFill>
                  <a:srgbClr val="FF9900"/>
                </a:solidFill>
              </a:rPr>
              <a:t>РЕМИНЕРАЛИЗАЦИЯ</a:t>
            </a:r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>
                <a:solidFill>
                  <a:srgbClr val="FFFFCC"/>
                </a:solidFill>
              </a:rPr>
              <a:t>Первая фаза – доставка реминерализующих средств, содержащих ионы, предназначенные для замещения дефектов  в гидроксиапатите;</a:t>
            </a:r>
          </a:p>
          <a:p>
            <a:r>
              <a:rPr lang="ru-RU">
                <a:solidFill>
                  <a:srgbClr val="FFFFCC"/>
                </a:solidFill>
              </a:rPr>
              <a:t>Вторая фаза – проникновение ионов с поверхности эмали в гидратный слой гидроксиапатита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>
                <a:solidFill>
                  <a:srgbClr val="FFFFCC"/>
                </a:solidFill>
              </a:rPr>
              <a:t>Третья фаза реминерализации – проникновение минеральных ионов из гидратного слоя на поверхность кристаллов гидроксиапатита;</a:t>
            </a:r>
          </a:p>
          <a:p>
            <a:r>
              <a:rPr lang="ru-RU">
                <a:solidFill>
                  <a:srgbClr val="FFFFCC"/>
                </a:solidFill>
              </a:rPr>
              <a:t>Четвертая фаза – проникновение в глубину кристалла ( за счет изоморфных замещений)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500" b="1">
                <a:solidFill>
                  <a:srgbClr val="FF9900"/>
                </a:solidFill>
                <a:latin typeface="Tahoma" pitchFamily="34" charset="0"/>
              </a:rPr>
              <a:t>Реминерализующая терапия (методика Леуса-Боровского)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82000" cy="4343400"/>
          </a:xfrm>
        </p:spPr>
        <p:txBody>
          <a:bodyPr/>
          <a:lstStyle/>
          <a:p>
            <a:pPr marL="447675" indent="-447675">
              <a:buClr>
                <a:srgbClr val="CC3300"/>
              </a:buClr>
              <a:buFont typeface="Wingdings" pitchFamily="2" charset="2"/>
              <a:buChar char="ь"/>
            </a:pPr>
            <a:r>
              <a:rPr lang="ru-RU" sz="2900"/>
              <a:t>Очищение поверхности зуба от налёта</a:t>
            </a:r>
          </a:p>
          <a:p>
            <a:pPr marL="447675" indent="-447675">
              <a:buClr>
                <a:srgbClr val="CC3300"/>
              </a:buClr>
              <a:buFont typeface="Wingdings" pitchFamily="2" charset="2"/>
              <a:buChar char="ь"/>
            </a:pPr>
            <a:r>
              <a:rPr lang="ru-RU" sz="2900"/>
              <a:t>Обработка 1% р-ром Н</a:t>
            </a:r>
            <a:r>
              <a:rPr lang="ru-RU" sz="2900" baseline="-25000"/>
              <a:t>2</a:t>
            </a:r>
            <a:r>
              <a:rPr lang="ru-RU" sz="2900"/>
              <a:t>О</a:t>
            </a:r>
            <a:r>
              <a:rPr lang="ru-RU" sz="2900" baseline="-25000"/>
              <a:t>2</a:t>
            </a:r>
          </a:p>
          <a:p>
            <a:pPr marL="447675" indent="-447675">
              <a:buClr>
                <a:srgbClr val="CC3300"/>
              </a:buClr>
              <a:buFont typeface="Wingdings" pitchFamily="2" charset="2"/>
              <a:buChar char="ь"/>
            </a:pPr>
            <a:r>
              <a:rPr lang="ru-RU" sz="2900"/>
              <a:t>Высушивание</a:t>
            </a:r>
          </a:p>
          <a:p>
            <a:pPr marL="447675" indent="-447675">
              <a:buClr>
                <a:srgbClr val="CC3300"/>
              </a:buClr>
              <a:buFont typeface="Wingdings" pitchFamily="2" charset="2"/>
              <a:buChar char="ь"/>
            </a:pPr>
            <a:r>
              <a:rPr lang="ru-RU" sz="2900"/>
              <a:t>Накладывают ватные тампоны, увлажненные 10% р-ром глюконата кальция (20 мин), замена через каждые 5 минут</a:t>
            </a:r>
          </a:p>
          <a:p>
            <a:pPr marL="447675" indent="-447675">
              <a:buClr>
                <a:srgbClr val="CC3300"/>
              </a:buClr>
              <a:buFont typeface="Wingdings" pitchFamily="2" charset="2"/>
              <a:buChar char="ь"/>
            </a:pPr>
            <a:r>
              <a:rPr lang="ru-RU" sz="2900"/>
              <a:t>Далее аппликация 2% р-ром </a:t>
            </a:r>
            <a:r>
              <a:rPr lang="en-US" sz="2900"/>
              <a:t>NaF</a:t>
            </a:r>
            <a:r>
              <a:rPr lang="ru-RU" sz="2900"/>
              <a:t> на 5 минут.</a:t>
            </a:r>
          </a:p>
          <a:p>
            <a:pPr marL="447675" indent="-447675">
              <a:buClr>
                <a:srgbClr val="CC3300"/>
              </a:buClr>
              <a:buFont typeface="Wingdings" pitchFamily="2" charset="2"/>
              <a:buNone/>
            </a:pPr>
            <a:r>
              <a:rPr lang="ru-RU" sz="2900"/>
              <a:t>Курс 15-20 ежедневно или через день.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800" b="1">
                <a:solidFill>
                  <a:srgbClr val="FF9900"/>
                </a:solidFill>
              </a:rPr>
              <a:t>Лечение начальных кариозных поражений</a:t>
            </a:r>
          </a:p>
        </p:txBody>
      </p:sp>
      <p:sp>
        <p:nvSpPr>
          <p:cNvPr id="68611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800">
                <a:solidFill>
                  <a:srgbClr val="FFFFCC"/>
                </a:solidFill>
              </a:rPr>
              <a:t>Гели: гель </a:t>
            </a:r>
            <a:r>
              <a:rPr lang="en-US" sz="2800">
                <a:solidFill>
                  <a:srgbClr val="FFFFCC"/>
                </a:solidFill>
              </a:rPr>
              <a:t>Elmex </a:t>
            </a:r>
            <a:r>
              <a:rPr lang="ru-RU" sz="2800">
                <a:solidFill>
                  <a:srgbClr val="FFFFCC"/>
                </a:solidFill>
              </a:rPr>
              <a:t>20% аминофторид, 80% фторид натрия, </a:t>
            </a:r>
            <a:r>
              <a:rPr lang="en-US" sz="2800">
                <a:solidFill>
                  <a:srgbClr val="FFFFCC"/>
                </a:solidFill>
              </a:rPr>
              <a:t>pH</a:t>
            </a:r>
            <a:r>
              <a:rPr lang="ru-RU" sz="2800">
                <a:solidFill>
                  <a:srgbClr val="FFFFCC"/>
                </a:solidFill>
              </a:rPr>
              <a:t> 4,5; фторсодержащий гель </a:t>
            </a:r>
            <a:r>
              <a:rPr lang="en-US" sz="2800">
                <a:solidFill>
                  <a:srgbClr val="FFFFCC"/>
                </a:solidFill>
              </a:rPr>
              <a:t>Blendax </a:t>
            </a:r>
            <a:r>
              <a:rPr lang="ru-RU" sz="2800">
                <a:solidFill>
                  <a:srgbClr val="FFFFCC"/>
                </a:solidFill>
              </a:rPr>
              <a:t>1,25% фтора, </a:t>
            </a:r>
            <a:r>
              <a:rPr lang="en-US" sz="2800">
                <a:solidFill>
                  <a:srgbClr val="FFFFCC"/>
                </a:solidFill>
              </a:rPr>
              <a:t>pH</a:t>
            </a:r>
            <a:r>
              <a:rPr lang="ru-RU" sz="2800">
                <a:solidFill>
                  <a:srgbClr val="FFFFCC"/>
                </a:solidFill>
              </a:rPr>
              <a:t> 5,5; фторсодержащий гель</a:t>
            </a:r>
            <a:r>
              <a:rPr lang="en-US" sz="2800">
                <a:solidFill>
                  <a:srgbClr val="FFFFCC"/>
                </a:solidFill>
              </a:rPr>
              <a:t> Oral B </a:t>
            </a:r>
            <a:r>
              <a:rPr lang="ru-RU" sz="2800">
                <a:solidFill>
                  <a:srgbClr val="FFFFCC"/>
                </a:solidFill>
              </a:rPr>
              <a:t>1,25% фтора, </a:t>
            </a:r>
            <a:r>
              <a:rPr lang="en-US" sz="2800">
                <a:solidFill>
                  <a:srgbClr val="FFFFCC"/>
                </a:solidFill>
              </a:rPr>
              <a:t>pH </a:t>
            </a:r>
            <a:r>
              <a:rPr lang="ru-RU" sz="2800">
                <a:solidFill>
                  <a:srgbClr val="FFFFCC"/>
                </a:solidFill>
              </a:rPr>
              <a:t>2,3.</a:t>
            </a:r>
          </a:p>
          <a:p>
            <a:r>
              <a:rPr lang="ru-RU" sz="2800">
                <a:solidFill>
                  <a:srgbClr val="FFFFCC"/>
                </a:solidFill>
              </a:rPr>
              <a:t>Лак </a:t>
            </a:r>
            <a:r>
              <a:rPr lang="en-US" sz="2800">
                <a:solidFill>
                  <a:srgbClr val="FFFFCC"/>
                </a:solidFill>
              </a:rPr>
              <a:t>Duraphat </a:t>
            </a:r>
            <a:r>
              <a:rPr lang="ru-RU" sz="2800">
                <a:solidFill>
                  <a:srgbClr val="FFFFCC"/>
                </a:solidFill>
              </a:rPr>
              <a:t>2,3% фтора, </a:t>
            </a:r>
            <a:r>
              <a:rPr lang="en-US" sz="2800">
                <a:solidFill>
                  <a:srgbClr val="FFFFCC"/>
                </a:solidFill>
              </a:rPr>
              <a:t>pH</a:t>
            </a:r>
            <a:r>
              <a:rPr lang="ru-RU" sz="2800">
                <a:solidFill>
                  <a:srgbClr val="FFFFCC"/>
                </a:solidFill>
              </a:rPr>
              <a:t> 4-5(бальзам пихтовый)</a:t>
            </a:r>
          </a:p>
          <a:p>
            <a:r>
              <a:rPr lang="ru-RU" sz="2800">
                <a:solidFill>
                  <a:srgbClr val="FFFFCC"/>
                </a:solidFill>
              </a:rPr>
              <a:t>Фторсодержащий протектор 0,1% фтора (фторсилан в полиуретановом лаке), </a:t>
            </a:r>
            <a:r>
              <a:rPr lang="en-US" sz="2800">
                <a:solidFill>
                  <a:srgbClr val="FFFFCC"/>
                </a:solidFill>
              </a:rPr>
              <a:t>pH</a:t>
            </a:r>
            <a:r>
              <a:rPr lang="ru-RU" sz="2800">
                <a:solidFill>
                  <a:srgbClr val="FFFFCC"/>
                </a:solidFill>
              </a:rPr>
              <a:t> 3,5.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300" b="1">
                <a:solidFill>
                  <a:srgbClr val="FF9900"/>
                </a:solidFill>
              </a:rPr>
              <a:t>Метод глубокого фторирования (проф. Кнаппвост)</a:t>
            </a:r>
          </a:p>
        </p:txBody>
      </p:sp>
      <p:sp>
        <p:nvSpPr>
          <p:cNvPr id="69635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>
                <a:solidFill>
                  <a:srgbClr val="FFFFCC"/>
                </a:solidFill>
              </a:rPr>
              <a:t>Метод позволяет получить кристаллы высокой дисперсности, которые соразмерны порам, образующимся в эмали. Фирма </a:t>
            </a:r>
            <a:r>
              <a:rPr lang="en-US" sz="2800">
                <a:solidFill>
                  <a:srgbClr val="FFFFCC"/>
                </a:solidFill>
              </a:rPr>
              <a:t>Humanchemie</a:t>
            </a:r>
            <a:r>
              <a:rPr lang="ru-RU" sz="2800">
                <a:solidFill>
                  <a:srgbClr val="FFFFCC"/>
                </a:solidFill>
              </a:rPr>
              <a:t> производит «эмаль-герметирующий жидкость» (тифенфлюорид) и «дентингерметизирующую жидкость». </a:t>
            </a:r>
          </a:p>
          <a:p>
            <a:pPr>
              <a:lnSpc>
                <a:spcPct val="80000"/>
              </a:lnSpc>
            </a:pPr>
            <a:r>
              <a:rPr lang="ru-RU" sz="2800">
                <a:solidFill>
                  <a:srgbClr val="FFFFCC"/>
                </a:solidFill>
              </a:rPr>
              <a:t>Жидкость для дентина обладает выраженными бактерицидными свойствами благодаря повышенному содержанию ионов меди. Ее рекомендуют использовать при обработки глубоких фиссур, кариозных полотей и культи зуба.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300" b="1">
                <a:solidFill>
                  <a:srgbClr val="FF9900"/>
                </a:solidFill>
              </a:rPr>
              <a:t>Метод глубокого фторирования (проф. Кнаппвост)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>
                <a:solidFill>
                  <a:srgbClr val="FFFFCC"/>
                </a:solidFill>
              </a:rPr>
              <a:t>Для реминерализации эмали лучше применять«эмаль-герметирующую жидкость».  Она состоит из 2-х жидкостей, последовательно наносимых на эмаль. Микропоры эмали заполняются кристаллами фтористого кальция, фтористого магния, фтористой меди и гелем кремневой кислоты. Величина кристаллов составляет 5 ангстрем, они остаются в порах в течение нескольких месяцев (от 6 до 2 лет) и постоянно выделяют ионы фтора, обеспечивая реминерализацию.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CC3300"/>
              </a:buClr>
              <a:buFont typeface="Wingdings" pitchFamily="2" charset="2"/>
              <a:buChar char="Ш"/>
            </a:pPr>
            <a:r>
              <a:rPr lang="ru-RU"/>
              <a:t>Метод инфильтрации эмали. «</a:t>
            </a:r>
            <a:r>
              <a:rPr lang="en-US"/>
              <a:t>DMG</a:t>
            </a:r>
            <a:r>
              <a:rPr lang="ru-RU"/>
              <a:t>»</a:t>
            </a:r>
            <a:r>
              <a:rPr lang="en-US"/>
              <a:t> </a:t>
            </a:r>
            <a:r>
              <a:rPr lang="ru-RU"/>
              <a:t>препарат «</a:t>
            </a:r>
            <a:r>
              <a:rPr lang="en-US"/>
              <a:t>ICON</a:t>
            </a:r>
            <a:r>
              <a:rPr lang="ru-RU"/>
              <a:t>».</a:t>
            </a:r>
          </a:p>
          <a:p>
            <a:pPr>
              <a:buClr>
                <a:srgbClr val="CC3300"/>
              </a:buClr>
              <a:buFont typeface="Wingdings" pitchFamily="2" charset="2"/>
              <a:buChar char="Ш"/>
            </a:pPr>
            <a:r>
              <a:rPr lang="ru-RU"/>
              <a:t>Реминерализующая терапия кремом «</a:t>
            </a:r>
            <a:r>
              <a:rPr lang="en-US"/>
              <a:t>GC Tooth Mousse</a:t>
            </a:r>
            <a:r>
              <a:rPr lang="ru-RU"/>
              <a:t>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81000" y="274638"/>
            <a:ext cx="8305800" cy="2011362"/>
          </a:xfrm>
        </p:spPr>
        <p:txBody>
          <a:bodyPr/>
          <a:lstStyle/>
          <a:p>
            <a:r>
              <a:rPr lang="ru-RU" sz="7200">
                <a:solidFill>
                  <a:srgbClr val="FF5050"/>
                </a:solidFill>
              </a:rPr>
              <a:t>К</a:t>
            </a:r>
            <a:r>
              <a:rPr lang="ru-RU" sz="6600">
                <a:solidFill>
                  <a:srgbClr val="FF5050"/>
                </a:solidFill>
              </a:rPr>
              <a:t>АРИЕС ЭМАЛИ</a:t>
            </a:r>
            <a:r>
              <a:rPr lang="ru-RU">
                <a:solidFill>
                  <a:srgbClr val="FF5050"/>
                </a:solidFill>
              </a:rPr>
              <a:t>,</a:t>
            </a:r>
            <a:r>
              <a:rPr lang="ru-RU"/>
              <a:t/>
            </a:r>
            <a:br>
              <a:rPr lang="ru-RU"/>
            </a:br>
            <a:r>
              <a:rPr lang="ru-RU" sz="5400" u="sng">
                <a:solidFill>
                  <a:srgbClr val="FF9900"/>
                </a:solidFill>
              </a:rPr>
              <a:t>Кариес в стадии пятна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3000">
                <a:solidFill>
                  <a:srgbClr val="FFFFCC"/>
                </a:solidFill>
              </a:rPr>
              <a:t>характеризуется возникшими вследствие деминерализации изменениями цвета (матовая поверхность), а затем и текстуры (шероховатость) эмали при отсутствии кариозной полости, не распространившимися за пределы эмалево-дентинной границы.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800" b="1">
                <a:solidFill>
                  <a:srgbClr val="FF9900"/>
                </a:solidFill>
              </a:rPr>
              <a:t>Низкий риск развития кариеса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solidFill>
                  <a:srgbClr val="FFFFCC"/>
                </a:solidFill>
              </a:rPr>
              <a:t>Количество </a:t>
            </a:r>
            <a:r>
              <a:rPr lang="en-US" sz="2800">
                <a:solidFill>
                  <a:srgbClr val="FFFFCC"/>
                </a:solidFill>
              </a:rPr>
              <a:t>Str Mutans</a:t>
            </a:r>
            <a:r>
              <a:rPr lang="ru-RU" sz="2800">
                <a:solidFill>
                  <a:srgbClr val="FFFFCC"/>
                </a:solidFill>
              </a:rPr>
              <a:t> более 250000 КОЕ </a:t>
            </a:r>
            <a:r>
              <a:rPr lang="en-US" sz="2800">
                <a:solidFill>
                  <a:srgbClr val="FFFFCC"/>
                </a:solidFill>
              </a:rPr>
              <a:t>/</a:t>
            </a:r>
            <a:r>
              <a:rPr lang="ru-RU" sz="2800">
                <a:solidFill>
                  <a:srgbClr val="FFFFCC"/>
                </a:solidFill>
              </a:rPr>
              <a:t>мл;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FFFFCC"/>
                </a:solidFill>
              </a:rPr>
              <a:t>Оптимальное состояние гигиены полости рта;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FFFFCC"/>
                </a:solidFill>
              </a:rPr>
              <a:t>Количество лактобацилл менее 100000 КОЕ</a:t>
            </a:r>
            <a:r>
              <a:rPr lang="en-US" sz="2800">
                <a:solidFill>
                  <a:srgbClr val="FFFFCC"/>
                </a:solidFill>
              </a:rPr>
              <a:t>/</a:t>
            </a:r>
            <a:r>
              <a:rPr lang="ru-RU" sz="2800">
                <a:solidFill>
                  <a:srgbClr val="FFFFCC"/>
                </a:solidFill>
              </a:rPr>
              <a:t>мл;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FFFFCC"/>
                </a:solidFill>
              </a:rPr>
              <a:t>Высокая скорость слюноотделения (более 1 мл</a:t>
            </a:r>
            <a:r>
              <a:rPr lang="en-US" sz="2800">
                <a:solidFill>
                  <a:srgbClr val="FFFFCC"/>
                </a:solidFill>
              </a:rPr>
              <a:t>/</a:t>
            </a:r>
            <a:r>
              <a:rPr lang="ru-RU" sz="2800">
                <a:solidFill>
                  <a:srgbClr val="FFFFCC"/>
                </a:solidFill>
              </a:rPr>
              <a:t>мин);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FFFFCC"/>
                </a:solidFill>
              </a:rPr>
              <a:t>Отсутствие начальных кариозных поражений;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FFFFCC"/>
                </a:solidFill>
              </a:rPr>
              <a:t>Правильный режим питания ( не более 5 раз в день);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FFFFCC"/>
                </a:solidFill>
              </a:rPr>
              <a:t>Буферная емкость слюны более 4.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400" b="1">
                <a:solidFill>
                  <a:srgbClr val="FF9900"/>
                </a:solidFill>
              </a:rPr>
              <a:t>Высокий риск развития кариеса</a:t>
            </a:r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600">
                <a:solidFill>
                  <a:srgbClr val="FFFFCC"/>
                </a:solidFill>
              </a:rPr>
              <a:t>Количество </a:t>
            </a:r>
            <a:r>
              <a:rPr lang="en-US" sz="2600">
                <a:solidFill>
                  <a:srgbClr val="FFFFCC"/>
                </a:solidFill>
              </a:rPr>
              <a:t>Str Mutans</a:t>
            </a:r>
            <a:r>
              <a:rPr lang="ru-RU" sz="2600">
                <a:solidFill>
                  <a:srgbClr val="FFFFCC"/>
                </a:solidFill>
              </a:rPr>
              <a:t> более 1000000 КОЕ </a:t>
            </a:r>
            <a:r>
              <a:rPr lang="en-US" sz="2600">
                <a:solidFill>
                  <a:srgbClr val="FFFFCC"/>
                </a:solidFill>
              </a:rPr>
              <a:t>/</a:t>
            </a:r>
            <a:r>
              <a:rPr lang="ru-RU" sz="2600">
                <a:solidFill>
                  <a:srgbClr val="FFFFCC"/>
                </a:solidFill>
              </a:rPr>
              <a:t>мл;</a:t>
            </a:r>
          </a:p>
          <a:p>
            <a:pPr>
              <a:lnSpc>
                <a:spcPct val="90000"/>
              </a:lnSpc>
            </a:pPr>
            <a:r>
              <a:rPr lang="ru-RU" sz="2600">
                <a:solidFill>
                  <a:srgbClr val="FFFFCC"/>
                </a:solidFill>
              </a:rPr>
              <a:t>Неудовлетворительное состояние гигиены полости рта;</a:t>
            </a:r>
          </a:p>
          <a:p>
            <a:pPr>
              <a:lnSpc>
                <a:spcPct val="90000"/>
              </a:lnSpc>
            </a:pPr>
            <a:r>
              <a:rPr lang="ru-RU" sz="2600">
                <a:solidFill>
                  <a:srgbClr val="FFFFCC"/>
                </a:solidFill>
              </a:rPr>
              <a:t>Количество лактобацилл более 100000 КОЕ </a:t>
            </a:r>
            <a:r>
              <a:rPr lang="en-US" sz="2600">
                <a:solidFill>
                  <a:srgbClr val="FFFFCC"/>
                </a:solidFill>
              </a:rPr>
              <a:t>/</a:t>
            </a:r>
            <a:r>
              <a:rPr lang="ru-RU" sz="2600">
                <a:solidFill>
                  <a:srgbClr val="FFFFCC"/>
                </a:solidFill>
              </a:rPr>
              <a:t>мл;</a:t>
            </a:r>
          </a:p>
          <a:p>
            <a:pPr>
              <a:lnSpc>
                <a:spcPct val="90000"/>
              </a:lnSpc>
            </a:pPr>
            <a:r>
              <a:rPr lang="ru-RU" sz="2600">
                <a:solidFill>
                  <a:srgbClr val="FFFFCC"/>
                </a:solidFill>
              </a:rPr>
              <a:t>Низкая  скорость слюноотделения (менее 0,7мл</a:t>
            </a:r>
            <a:r>
              <a:rPr lang="en-US" sz="2600">
                <a:solidFill>
                  <a:srgbClr val="FFFFCC"/>
                </a:solidFill>
              </a:rPr>
              <a:t>/</a:t>
            </a:r>
            <a:r>
              <a:rPr lang="ru-RU" sz="2600">
                <a:solidFill>
                  <a:srgbClr val="FFFFCC"/>
                </a:solidFill>
              </a:rPr>
              <a:t>мин);</a:t>
            </a:r>
          </a:p>
          <a:p>
            <a:pPr>
              <a:lnSpc>
                <a:spcPct val="90000"/>
              </a:lnSpc>
            </a:pPr>
            <a:r>
              <a:rPr lang="ru-RU" sz="2600">
                <a:solidFill>
                  <a:srgbClr val="FFFFCC"/>
                </a:solidFill>
              </a:rPr>
              <a:t>Множественные начальные кариозные поражения;</a:t>
            </a:r>
          </a:p>
          <a:p>
            <a:pPr>
              <a:lnSpc>
                <a:spcPct val="90000"/>
              </a:lnSpc>
            </a:pPr>
            <a:r>
              <a:rPr lang="ru-RU" sz="2600">
                <a:solidFill>
                  <a:srgbClr val="FFFFCC"/>
                </a:solidFill>
              </a:rPr>
              <a:t>Неправильный режим питания (более 5 раз в день);</a:t>
            </a:r>
          </a:p>
          <a:p>
            <a:pPr>
              <a:lnSpc>
                <a:spcPct val="90000"/>
              </a:lnSpc>
            </a:pPr>
            <a:r>
              <a:rPr lang="ru-RU" sz="2600">
                <a:solidFill>
                  <a:srgbClr val="FFFFCC"/>
                </a:solidFill>
              </a:rPr>
              <a:t>Буферная емкость слюны менее 4.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>
                <a:solidFill>
                  <a:srgbClr val="FF5050"/>
                </a:solidFill>
                <a:latin typeface="Comic Sans MS" pitchFamily="66" charset="0"/>
              </a:rPr>
              <a:t>Благодарю за внимание!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	</a:t>
            </a:r>
            <a:r>
              <a:rPr lang="ru-RU" sz="4000">
                <a:solidFill>
                  <a:srgbClr val="FF9900"/>
                </a:solidFill>
              </a:rPr>
              <a:t>Диагностика</a:t>
            </a:r>
            <a:r>
              <a:rPr lang="ru-RU" sz="2800"/>
              <a:t> </a:t>
            </a:r>
            <a:r>
              <a:rPr lang="ru-RU" sz="2800">
                <a:solidFill>
                  <a:srgbClr val="FFFFCC"/>
                </a:solidFill>
              </a:rPr>
              <a:t>кариеса зубов производится путем сбора анамнеза, клинического осмотра и дополнительных методов обследования.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	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4000" u="sng">
                <a:solidFill>
                  <a:srgbClr val="FF9900"/>
                </a:solidFill>
              </a:rPr>
              <a:t>Главная задача</a:t>
            </a:r>
            <a:r>
              <a:rPr lang="ru-RU" sz="2800"/>
              <a:t> </a:t>
            </a:r>
            <a:r>
              <a:rPr lang="ru-RU" sz="2800">
                <a:solidFill>
                  <a:srgbClr val="FFFFCC"/>
                </a:solidFill>
              </a:rPr>
              <a:t>при диагностике заключается в определении стадии развития кариозного процесса и выбора соответствующего метода лечения.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500" b="1">
                <a:solidFill>
                  <a:srgbClr val="FF5050"/>
                </a:solidFill>
                <a:latin typeface="Arial Narrow" pitchFamily="34" charset="0"/>
              </a:rPr>
              <a:t>Диагностика проводится для каждого зуба и направлена на выявление факторов, которые препятствуют немедленному началу лечения. Такими факторами могут быть:</a:t>
            </a: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46088" indent="-446088">
              <a:buClr>
                <a:srgbClr val="A50021"/>
              </a:buClr>
              <a:buFont typeface="Wingdings" pitchFamily="2" charset="2"/>
              <a:buChar char="ь"/>
            </a:pPr>
            <a:r>
              <a:rPr lang="ru-RU">
                <a:solidFill>
                  <a:srgbClr val="FFFFCC"/>
                </a:solidFill>
              </a:rPr>
              <a:t>Наличие непереносимости лекарственных препаратов и материалов, используемых на данном этапе лечения;</a:t>
            </a:r>
          </a:p>
          <a:p>
            <a:pPr marL="446088" indent="-446088">
              <a:buClr>
                <a:srgbClr val="A50021"/>
              </a:buClr>
              <a:buFont typeface="Wingdings" pitchFamily="2" charset="2"/>
              <a:buChar char="ь"/>
            </a:pPr>
            <a:r>
              <a:rPr lang="ru-RU">
                <a:solidFill>
                  <a:srgbClr val="FFFFCC"/>
                </a:solidFill>
              </a:rPr>
              <a:t>Сопутствующие заболевания, отягощающие лечение;</a:t>
            </a:r>
          </a:p>
          <a:p>
            <a:pPr marL="446088" indent="-446088">
              <a:buClr>
                <a:srgbClr val="A50021"/>
              </a:buClr>
              <a:buFont typeface="Wingdings" pitchFamily="2" charset="2"/>
              <a:buChar char="ь"/>
            </a:pPr>
            <a:r>
              <a:rPr lang="ru-RU">
                <a:solidFill>
                  <a:srgbClr val="FFFFCC"/>
                </a:solidFill>
              </a:rPr>
              <a:t>Неадекватное психоэмоциональное состояние пациента перед лечением;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46088" indent="-446088" algn="just"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ь"/>
            </a:pPr>
            <a:r>
              <a:rPr lang="ru-RU" sz="2800">
                <a:solidFill>
                  <a:srgbClr val="FFFFCC"/>
                </a:solidFill>
              </a:rPr>
              <a:t>Острые поражения слизистой оболочки рта и красной каймы губ;</a:t>
            </a:r>
          </a:p>
          <a:p>
            <a:pPr marL="446088" indent="-446088" algn="just"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ь"/>
            </a:pPr>
            <a:r>
              <a:rPr lang="ru-RU" sz="2800">
                <a:solidFill>
                  <a:srgbClr val="FFFFCC"/>
                </a:solidFill>
              </a:rPr>
              <a:t>Острые воспалительные заболевания органов и тканей полости рта;</a:t>
            </a:r>
          </a:p>
          <a:p>
            <a:pPr marL="446088" indent="-446088" algn="just"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ь"/>
            </a:pPr>
            <a:r>
              <a:rPr lang="ru-RU" sz="2800">
                <a:solidFill>
                  <a:srgbClr val="FFFFCC"/>
                </a:solidFill>
              </a:rPr>
              <a:t>Угрожающее жизни острое состояние/заболевание или обострение хронического заболевания (в том числе инфаркт миокарда, острое нарушение мозгового кровообращения), развившиеся менее чем за 6 мес. до момента обращения за данной стоматологической помощью;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6575" indent="-536575" algn="just">
              <a:buClr>
                <a:srgbClr val="A50021"/>
              </a:buClr>
              <a:buFont typeface="Wingdings" pitchFamily="2" charset="2"/>
              <a:buChar char="ь"/>
            </a:pPr>
            <a:r>
              <a:rPr lang="ru-RU">
                <a:solidFill>
                  <a:srgbClr val="FFFFCC"/>
                </a:solidFill>
              </a:rPr>
              <a:t>Заболевания тканей пародонта в стадии обострения;</a:t>
            </a:r>
          </a:p>
          <a:p>
            <a:pPr marL="536575" indent="-536575" algn="just">
              <a:buClr>
                <a:srgbClr val="A50021"/>
              </a:buClr>
              <a:buFont typeface="Wingdings" pitchFamily="2" charset="2"/>
              <a:buChar char="ь"/>
            </a:pPr>
            <a:r>
              <a:rPr lang="ru-RU">
                <a:solidFill>
                  <a:srgbClr val="FFFFCC"/>
                </a:solidFill>
              </a:rPr>
              <a:t>Неудовлетворительное гигиеническое состояние полости рта;</a:t>
            </a:r>
          </a:p>
          <a:p>
            <a:pPr marL="536575" indent="-536575" algn="just">
              <a:buClr>
                <a:srgbClr val="A50021"/>
              </a:buClr>
              <a:buFont typeface="Wingdings" pitchFamily="2" charset="2"/>
              <a:buChar char="ь"/>
            </a:pPr>
            <a:r>
              <a:rPr lang="ru-RU">
                <a:solidFill>
                  <a:srgbClr val="FFFFCC"/>
                </a:solidFill>
              </a:rPr>
              <a:t>Отказ от лечения.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b="1">
                <a:solidFill>
                  <a:srgbClr val="CC3300"/>
                </a:solidFill>
              </a:rPr>
              <a:t>Кариес эмали</a:t>
            </a:r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Clr>
                <a:srgbClr val="FF5050"/>
              </a:buClr>
              <a:buFont typeface="Wingdings" pitchFamily="2" charset="2"/>
              <a:buAutoNum type="arabicParenR"/>
            </a:pPr>
            <a:r>
              <a:rPr lang="ru-RU" sz="2500">
                <a:solidFill>
                  <a:srgbClr val="FF9900"/>
                </a:solidFill>
              </a:rPr>
              <a:t>ОСНОВНЫЕ методы</a:t>
            </a:r>
            <a:r>
              <a:rPr lang="ru-RU" sz="2500"/>
              <a:t> </a:t>
            </a:r>
            <a:r>
              <a:rPr lang="ru-RU" sz="2500">
                <a:solidFill>
                  <a:srgbClr val="FFFFCC"/>
                </a:solidFill>
              </a:rPr>
              <a:t>обследования: осмотр, зондирование.</a:t>
            </a:r>
          </a:p>
          <a:p>
            <a:pPr marL="609600" indent="-609600">
              <a:buClr>
                <a:srgbClr val="FF5050"/>
              </a:buClr>
              <a:buFont typeface="Wingdings" pitchFamily="2" charset="2"/>
              <a:buAutoNum type="arabicParenR"/>
            </a:pPr>
            <a:r>
              <a:rPr lang="ru-RU" sz="2500">
                <a:solidFill>
                  <a:srgbClr val="FF9900"/>
                </a:solidFill>
              </a:rPr>
              <a:t>ДОПОЛНИТЕЛЬНЫЕ методы</a:t>
            </a:r>
            <a:r>
              <a:rPr lang="ru-RU" sz="2500"/>
              <a:t> </a:t>
            </a:r>
            <a:r>
              <a:rPr lang="ru-RU" sz="2500">
                <a:solidFill>
                  <a:srgbClr val="FFFFCC"/>
                </a:solidFill>
              </a:rPr>
              <a:t>обследования: окрашивание, люминисцентные методы, рентген диагностика (прикусные снимки), термопроба, ЭОД, лазерная диагностика.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>
            <a:lum bright="-3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191000"/>
            <a:ext cx="2657475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очки">
  <a:themeElements>
    <a:clrScheme name="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102</TotalTime>
  <Words>1320</Words>
  <Application>Microsoft Office PowerPoint</Application>
  <PresentationFormat>Экран (4:3)</PresentationFormat>
  <Paragraphs>238</Paragraphs>
  <Slides>42</Slides>
  <Notes>30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42</vt:i4>
      </vt:variant>
    </vt:vector>
  </HeadingPairs>
  <TitlesOfParts>
    <vt:vector size="57" baseType="lpstr">
      <vt:lpstr>Arial</vt:lpstr>
      <vt:lpstr>Times New Roman</vt:lpstr>
      <vt:lpstr>Wingdings</vt:lpstr>
      <vt:lpstr>Comic Sans MS</vt:lpstr>
      <vt:lpstr>Cambria</vt:lpstr>
      <vt:lpstr>Arial Narrow</vt:lpstr>
      <vt:lpstr>Corbel</vt:lpstr>
      <vt:lpstr>Georgia</vt:lpstr>
      <vt:lpstr>Bookman Old Style</vt:lpstr>
      <vt:lpstr>Tahoma</vt:lpstr>
      <vt:lpstr>Book Antiqua</vt:lpstr>
      <vt:lpstr>Точки</vt:lpstr>
      <vt:lpstr>Оформление по умолчанию</vt:lpstr>
      <vt:lpstr>Microsoft Photo Editor 3.0 Photo</vt:lpstr>
      <vt:lpstr>Corel PHOTO-PAINT 5.0 Bild</vt:lpstr>
      <vt:lpstr>Кариес эмали: клиника, диагностика, лечение. </vt:lpstr>
      <vt:lpstr>ВОПРОСЫ:</vt:lpstr>
      <vt:lpstr>К 02 Кариес зубов (МКБ-10)</vt:lpstr>
      <vt:lpstr>КАРИЕС ЭМАЛИ, Кариес в стадии пятна</vt:lpstr>
      <vt:lpstr>Презентация PowerPoint</vt:lpstr>
      <vt:lpstr>Диагностика проводится для каждого зуба и направлена на выявление факторов, которые препятствуют немедленному началу лечения. Такими факторами могут быть:</vt:lpstr>
      <vt:lpstr>Презентация PowerPoint</vt:lpstr>
      <vt:lpstr>Презентация PowerPoint</vt:lpstr>
      <vt:lpstr>Кариес эмали</vt:lpstr>
      <vt:lpstr>Характеристика ранних стадий кариозной болезни  (критерии визуальной диагностики)</vt:lpstr>
      <vt:lpstr>Кариес эмали.  Методы выявления ранних стадий кариозной болезни</vt:lpstr>
      <vt:lpstr>Клинические тесты</vt:lpstr>
      <vt:lpstr>ОКРАШИВАНИЕ</vt:lpstr>
      <vt:lpstr>Презентация PowerPoint</vt:lpstr>
      <vt:lpstr>1. Использование увеличительных приспособлений</vt:lpstr>
      <vt:lpstr>2. Транслюминация</vt:lpstr>
      <vt:lpstr>Презентация PowerPoint</vt:lpstr>
      <vt:lpstr>7. Диагностическое препарирование фиссур</vt:lpstr>
      <vt:lpstr>8. Колориметрический тест</vt:lpstr>
      <vt:lpstr>9. Лазерная диагностика DIAGNOdent (KaVo, Германия)</vt:lpstr>
      <vt:lpstr>Используется специальный лазерный прибор DIAGNOdent  (KaVo, Германия)</vt:lpstr>
      <vt:lpstr>Лазерный прибор DIAGNOdent (KaVo, Германия)</vt:lpstr>
      <vt:lpstr>Насадки к прибору</vt:lpstr>
      <vt:lpstr>Патогенез кариеса эмали, дентина</vt:lpstr>
      <vt:lpstr>ПАТОГЕНЕЗ КАРИЕСА</vt:lpstr>
      <vt:lpstr>В зубном налёте содержатся Str. mutans, Str. sanguis, Str. Salivarius (анаэробное брожение).  Субстрат для бактерий сахароза, аминокислоты.  Снижение РН от 6 до 4 принадлежит сахарам.  Критический уровень РН 4,5-5 (растворение кристаллов гидроксиапатита).</vt:lpstr>
      <vt:lpstr>Патанатомия кариеса эмали</vt:lpstr>
      <vt:lpstr>Патанатомия кариеса эмали</vt:lpstr>
      <vt:lpstr>При кариесе эмали в стадии пятна:</vt:lpstr>
      <vt:lpstr>Современный подход к лечению кариеса эмали</vt:lpstr>
      <vt:lpstr>Лечение кариеса эмали</vt:lpstr>
      <vt:lpstr>КАРИЕС ЭМАЛИ</vt:lpstr>
      <vt:lpstr>РЕМИНЕРАЛИЗАЦИЯ</vt:lpstr>
      <vt:lpstr>Презентация PowerPoint</vt:lpstr>
      <vt:lpstr>Реминерализующая терапия (методика Леуса-Боровского)</vt:lpstr>
      <vt:lpstr>Лечение начальных кариозных поражений</vt:lpstr>
      <vt:lpstr>Метод глубокого фторирования (проф. Кнаппвост)</vt:lpstr>
      <vt:lpstr>Метод глубокого фторирования (проф. Кнаппвост)</vt:lpstr>
      <vt:lpstr>Презентация PowerPoint</vt:lpstr>
      <vt:lpstr>Низкий риск развития кариеса</vt:lpstr>
      <vt:lpstr>Высокий риск развития кариеса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СВЕТЛАНА</dc:creator>
  <cp:lastModifiedBy>Admin</cp:lastModifiedBy>
  <cp:revision>32</cp:revision>
  <cp:lastPrinted>1601-01-01T00:00:00Z</cp:lastPrinted>
  <dcterms:created xsi:type="dcterms:W3CDTF">1601-01-01T00:00:00Z</dcterms:created>
  <dcterms:modified xsi:type="dcterms:W3CDTF">2021-10-19T10:05:41Z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812096</vt:lpwstr>
  </property>
  <property fmtid="{D5CDD505-2E9C-101B-9397-08002B2CF9AE}" name="NXPowerLiteSettings" pid="3">
    <vt:lpwstr>E700052003A000</vt:lpwstr>
  </property>
  <property fmtid="{D5CDD505-2E9C-101B-9397-08002B2CF9AE}" name="NXPowerLiteVersion" pid="4">
    <vt:lpwstr>D9.1.2</vt:lpwstr>
  </property>
  <property fmtid="{D5CDD505-2E9C-101B-9397-08002B2CF9AE}" name="Version" pid="5">
    <vt:i4>1</vt:i4>
  </property>
</Properties>
</file>