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36" autoAdjust="0"/>
  </p:normalViewPr>
  <p:slideViewPr>
    <p:cSldViewPr snapToGrid="0">
      <p:cViewPr varScale="1">
        <p:scale>
          <a:sx n="60" d="100"/>
          <a:sy n="60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23709536307957E-2"/>
          <c:y val="6.1626984126984127E-2"/>
          <c:w val="0.65239902303878694"/>
          <c:h val="0.509380702412198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Неидентифицированный флавоноид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9.5</c:v>
                </c:pt>
                <c:pt idx="1">
                  <c:v>14</c:v>
                </c:pt>
                <c:pt idx="2">
                  <c:v>10.9</c:v>
                </c:pt>
                <c:pt idx="3">
                  <c:v>10.6</c:v>
                </c:pt>
                <c:pt idx="4">
                  <c:v>12.8</c:v>
                </c:pt>
                <c:pt idx="5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5-4A7B-B228-8ABEBF37A0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116736"/>
        <c:axId val="70771072"/>
        <c:axId val="31703040"/>
      </c:bar3DChart>
      <c:catAx>
        <c:axId val="34116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795038641003213"/>
              <c:y val="0.8707295963004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71072"/>
        <c:crosses val="autoZero"/>
        <c:auto val="1"/>
        <c:lblAlgn val="ctr"/>
        <c:lblOffset val="100"/>
        <c:noMultiLvlLbl val="0"/>
      </c:catAx>
      <c:valAx>
        <c:axId val="707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Удельное содержание вещества, %</a:t>
                </a:r>
              </a:p>
            </c:rich>
          </c:tx>
          <c:layout>
            <c:manualLayout>
              <c:xMode val="edge"/>
              <c:yMode val="edge"/>
              <c:x val="1.5933398950131232E-2"/>
              <c:y val="7.35317460317460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16736"/>
        <c:crosses val="autoZero"/>
        <c:crossBetween val="between"/>
      </c:valAx>
      <c:serAx>
        <c:axId val="31703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7077107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58216256602046"/>
          <c:y val="0.76363841616572115"/>
          <c:w val="0.2661930630287293"/>
          <c:h val="0.12983188929340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482996587451887E-2"/>
          <c:y val="0.17676356599797868"/>
          <c:w val="0.68238425925925938"/>
          <c:h val="0.473666729158855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Неидентифицированный флавоноид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3.6</c:v>
                </c:pt>
                <c:pt idx="1">
                  <c:v>6.3</c:v>
                </c:pt>
                <c:pt idx="2">
                  <c:v>6.6</c:v>
                </c:pt>
                <c:pt idx="3">
                  <c:v>7.5</c:v>
                </c:pt>
                <c:pt idx="4">
                  <c:v>6.4</c:v>
                </c:pt>
                <c:pt idx="5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4-41CF-9CFD-4B08265C87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554368"/>
        <c:axId val="32643712"/>
        <c:axId val="31704832"/>
      </c:bar3DChart>
      <c:catAx>
        <c:axId val="32554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795038641003208"/>
              <c:y val="0.886602612173478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3712"/>
        <c:crosses val="autoZero"/>
        <c:auto val="1"/>
        <c:lblAlgn val="ctr"/>
        <c:lblOffset val="100"/>
        <c:noMultiLvlLbl val="0"/>
      </c:catAx>
      <c:valAx>
        <c:axId val="3264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smtClean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Удельное</a:t>
                </a:r>
                <a:r>
                  <a:rPr lang="ru-RU" sz="1600" b="1" baseline="0" dirty="0" smtClean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sz="1600" b="1" baseline="0" dirty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с</a:t>
                </a:r>
                <a:r>
                  <a:rPr lang="ru-RU" sz="1600" b="1" dirty="0">
                    <a:solidFill>
                      <a:sysClr val="windowText" lastClr="000000"/>
                    </a:solidFill>
                    <a:latin typeface="+mj-lt"/>
                    <a:cs typeface="Times New Roman" panose="02020603050405020304" pitchFamily="18" charset="0"/>
                  </a:rPr>
                  <a:t>одержание вещества, %</a:t>
                </a:r>
              </a:p>
            </c:rich>
          </c:tx>
          <c:layout>
            <c:manualLayout>
              <c:xMode val="edge"/>
              <c:yMode val="edge"/>
              <c:x val="4.0704722036327742E-3"/>
              <c:y val="6.06528401124079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4368"/>
        <c:crosses val="autoZero"/>
        <c:crossBetween val="between"/>
      </c:valAx>
      <c:serAx>
        <c:axId val="317048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2643712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0937335364725"/>
          <c:y val="0.82209598110691395"/>
          <c:w val="0.25994568387284922"/>
          <c:h val="0.11011998500187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67097153695681"/>
          <c:y val="0.16752087561135501"/>
          <c:w val="0.76263123359580054"/>
          <c:h val="0.497476252968378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Олеуропеин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12.1</c:v>
                </c:pt>
                <c:pt idx="1">
                  <c:v>13.7</c:v>
                </c:pt>
                <c:pt idx="2">
                  <c:v>11.1</c:v>
                </c:pt>
                <c:pt idx="3">
                  <c:v>18.7</c:v>
                </c:pt>
                <c:pt idx="4">
                  <c:v>31.8</c:v>
                </c:pt>
                <c:pt idx="5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0-4ACC-8E50-933F0BCC9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436416"/>
        <c:axId val="35447936"/>
        <c:axId val="32522240"/>
      </c:bar3DChart>
      <c:catAx>
        <c:axId val="3543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076262158148897"/>
              <c:y val="0.85542908746251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47936"/>
        <c:crosses val="autoZero"/>
        <c:auto val="1"/>
        <c:lblAlgn val="ctr"/>
        <c:lblOffset val="100"/>
        <c:noMultiLvlLbl val="0"/>
      </c:catAx>
      <c:valAx>
        <c:axId val="3544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Удельное содержание вещества, %</a:t>
                </a:r>
              </a:p>
            </c:rich>
          </c:tx>
          <c:layout>
            <c:manualLayout>
              <c:xMode val="edge"/>
              <c:yMode val="edge"/>
              <c:x val="1.5933398950131232E-2"/>
              <c:y val="8.940476190476190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6416"/>
        <c:crosses val="autoZero"/>
        <c:crossBetween val="between"/>
      </c:valAx>
      <c:serAx>
        <c:axId val="32522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5447936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37268903908814"/>
          <c:y val="0.86461079378869998"/>
          <c:w val="0.1556476991651799"/>
          <c:h val="4.205636912208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83277207414631"/>
          <c:y val="0.1650558351369654"/>
          <c:w val="0.7357323563721202"/>
          <c:h val="0.509380702412198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Изокверцетрин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12.1</c:v>
                </c:pt>
                <c:pt idx="1">
                  <c:v>19.8</c:v>
                </c:pt>
                <c:pt idx="2">
                  <c:v>76.900000000000006</c:v>
                </c:pt>
                <c:pt idx="3">
                  <c:v>76.599999999999994</c:v>
                </c:pt>
                <c:pt idx="4">
                  <c:v>55.6</c:v>
                </c:pt>
                <c:pt idx="5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1-499F-964E-116DAC5DE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811520"/>
        <c:axId val="36818944"/>
        <c:axId val="32523136"/>
      </c:bar3DChart>
      <c:catAx>
        <c:axId val="3681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795038641003213"/>
              <c:y val="0.8707295963004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8944"/>
        <c:crosses val="autoZero"/>
        <c:auto val="1"/>
        <c:lblAlgn val="ctr"/>
        <c:lblOffset val="100"/>
        <c:noMultiLvlLbl val="0"/>
      </c:catAx>
      <c:valAx>
        <c:axId val="368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Удельное</a:t>
                </a:r>
                <a:r>
                  <a:rPr lang="ru-RU" sz="16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одержание вещества, %</a:t>
                </a:r>
              </a:p>
            </c:rich>
          </c:tx>
          <c:layout>
            <c:manualLayout>
              <c:xMode val="edge"/>
              <c:yMode val="edge"/>
              <c:x val="1.1303769320501606E-2"/>
              <c:y val="8.54365079365079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1520"/>
        <c:crosses val="autoZero"/>
        <c:crossBetween val="between"/>
      </c:valAx>
      <c:serAx>
        <c:axId val="3252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6818944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87417413340568"/>
          <c:y val="0.86758192157798453"/>
          <c:w val="0.21480959521058829"/>
          <c:h val="4.2613934621808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23709536307957E-2"/>
          <c:y val="6.9563492063492063E-2"/>
          <c:w val="0.65702865266841648"/>
          <c:h val="0.501444194475690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Неидентифицированный флавоноид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0.8</c:v>
                </c:pt>
                <c:pt idx="3">
                  <c:v>0.8</c:v>
                </c:pt>
                <c:pt idx="4">
                  <c:v>21.8</c:v>
                </c:pt>
                <c:pt idx="5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F-4A61-BA12-71E369E000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903936"/>
        <c:axId val="36907264"/>
        <c:axId val="32524480"/>
      </c:bar3DChart>
      <c:catAx>
        <c:axId val="3690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795038641003213"/>
              <c:y val="0.8707295963004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07264"/>
        <c:crosses val="autoZero"/>
        <c:auto val="1"/>
        <c:lblAlgn val="ctr"/>
        <c:lblOffset val="100"/>
        <c:noMultiLvlLbl val="0"/>
      </c:catAx>
      <c:valAx>
        <c:axId val="369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Удельное</a:t>
                </a:r>
                <a:r>
                  <a:rPr lang="ru-RU" sz="16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одержание вещества, %</a:t>
                </a:r>
              </a:p>
            </c:rich>
          </c:tx>
          <c:layout>
            <c:manualLayout>
              <c:xMode val="edge"/>
              <c:yMode val="edge"/>
              <c:x val="6.6741396908719742E-3"/>
              <c:y val="8.54365079365079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03936"/>
        <c:crosses val="autoZero"/>
        <c:crossBetween val="between"/>
      </c:valAx>
      <c:serAx>
        <c:axId val="32524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907264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27934654719884"/>
          <c:y val="0.7823547535800881"/>
          <c:w val="0.39072067054377069"/>
          <c:h val="0.12531573690798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23709536307957E-2"/>
          <c:y val="7.3531746031746031E-2"/>
          <c:w val="0.72184346748323136"/>
          <c:h val="0.49747594050743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М-н-рутинозид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Фаза набухания почек</c:v>
                </c:pt>
                <c:pt idx="1">
                  <c:v>Фаза разверзания почек</c:v>
                </c:pt>
                <c:pt idx="2">
                  <c:v>Фаза бутонизации</c:v>
                </c:pt>
                <c:pt idx="3">
                  <c:v>Фаза цветения</c:v>
                </c:pt>
                <c:pt idx="4">
                  <c:v>Фаза созревания плодов</c:v>
                </c:pt>
                <c:pt idx="5">
                  <c:v>Фаза одревеснения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2.1</c:v>
                </c:pt>
                <c:pt idx="3">
                  <c:v>3.4</c:v>
                </c:pt>
                <c:pt idx="4">
                  <c:v>7.4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D-470C-940F-E4796F320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21184"/>
        <c:axId val="37552896"/>
        <c:axId val="32525824"/>
      </c:bar3DChart>
      <c:catAx>
        <c:axId val="3702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Фаза вегетации</a:t>
                </a:r>
              </a:p>
            </c:rich>
          </c:tx>
          <c:layout>
            <c:manualLayout>
              <c:xMode val="edge"/>
              <c:yMode val="edge"/>
              <c:x val="0.20795038641003213"/>
              <c:y val="0.8707295963004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52896"/>
        <c:crosses val="autoZero"/>
        <c:auto val="1"/>
        <c:lblAlgn val="ctr"/>
        <c:lblOffset val="100"/>
        <c:noMultiLvlLbl val="0"/>
      </c:catAx>
      <c:valAx>
        <c:axId val="3755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Удельное содержание вещества, %</a:t>
                </a:r>
              </a:p>
            </c:rich>
          </c:tx>
          <c:layout>
            <c:manualLayout>
              <c:xMode val="edge"/>
              <c:yMode val="edge"/>
              <c:x val="1.1303769320501603E-2"/>
              <c:y val="6.55952380952381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1184"/>
        <c:crosses val="autoZero"/>
        <c:crossBetween val="between"/>
      </c:valAx>
      <c:serAx>
        <c:axId val="32525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37552896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8930138423129"/>
          <c:y val="0.86083171764333477"/>
          <c:w val="0.18549910623273402"/>
          <c:h val="3.768870599717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70A3-D492-4ED8-8992-B6877875708C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5AE85-27D1-4CE8-8DE2-0003BD5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Уважаемые члены государственной экзаменационной </a:t>
            </a:r>
            <a:r>
              <a:rPr lang="ru-RU" baseline="0" dirty="0" err="1" smtClean="0"/>
              <a:t>комисси</a:t>
            </a:r>
            <a:r>
              <a:rPr lang="ru-RU" baseline="0" dirty="0" smtClean="0"/>
              <a:t>!</a:t>
            </a:r>
          </a:p>
          <a:p>
            <a:r>
              <a:rPr lang="ru-RU" baseline="0" dirty="0" smtClean="0"/>
              <a:t>Разрешите предложить вашему вниманию дипломную работу по теме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Фитохимическое изучение листьев побегов дикорастущей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 </a:t>
            </a:r>
            <a:r>
              <a:rPr lang="ru-RU" sz="1200" b="1" dirty="0" err="1" smtClean="0"/>
              <a:t>Syringa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vulgaris</a:t>
            </a:r>
            <a:r>
              <a:rPr lang="ru-RU" sz="1200" b="1" dirty="0" smtClean="0"/>
              <a:t> в различные фазы вегетации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 листьях корневой поросли сирени обыкновенной было установлено наличие: </a:t>
            </a:r>
            <a:r>
              <a:rPr lang="ru-RU" sz="1200" dirty="0" err="1" smtClean="0"/>
              <a:t>Олеуропеина</a:t>
            </a:r>
            <a:r>
              <a:rPr lang="ru-RU" sz="1200" dirty="0" smtClean="0"/>
              <a:t>, </a:t>
            </a:r>
            <a:r>
              <a:rPr lang="ru-RU" sz="1200" dirty="0" err="1" smtClean="0"/>
              <a:t>Извокверцетрина</a:t>
            </a:r>
            <a:r>
              <a:rPr lang="ru-RU" sz="1200" dirty="0" smtClean="0"/>
              <a:t>, М-Н-</a:t>
            </a:r>
            <a:r>
              <a:rPr lang="ru-RU" sz="1200" dirty="0" err="1" smtClean="0"/>
              <a:t>рутинозида</a:t>
            </a:r>
            <a:r>
              <a:rPr lang="ru-RU" sz="1200" dirty="0" smtClean="0"/>
              <a:t> УФ-спектры которых представлены на слайде, и 3 (трех) </a:t>
            </a:r>
            <a:r>
              <a:rPr lang="ru-RU" sz="1200" dirty="0" err="1" smtClean="0"/>
              <a:t>неидентифицированных</a:t>
            </a:r>
            <a:r>
              <a:rPr lang="ru-RU" sz="1200" dirty="0" smtClean="0"/>
              <a:t> </a:t>
            </a:r>
            <a:r>
              <a:rPr lang="ru-RU" sz="1200" dirty="0" err="1" smtClean="0"/>
              <a:t>флавоноида</a:t>
            </a:r>
            <a:r>
              <a:rPr lang="ru-RU" sz="1200" dirty="0" smtClean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представлена таблица, которая показывает удельное содержание фенольных соединений в извлечениях листьев корневой поросли сирени обыкновенной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различные фазы вегетации.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</a:t>
            </a:r>
            <a:r>
              <a:rPr lang="ru-RU" baseline="0" dirty="0" smtClean="0"/>
              <a:t> для более наглядного представления для каждого вещества было рассчитано его удельное содержание во всех фазах вегетации. </a:t>
            </a:r>
            <a:r>
              <a:rPr lang="ru-RU" dirty="0" smtClean="0"/>
              <a:t>Содержание </a:t>
            </a:r>
            <a:r>
              <a:rPr lang="ru-RU" dirty="0" err="1" smtClean="0"/>
              <a:t>неидентифицированного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флавоноида</a:t>
            </a:r>
            <a:r>
              <a:rPr lang="ru-RU" baseline="0" dirty="0" smtClean="0"/>
              <a:t> 1 находилось от 9,5 до 22,7%.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неидентифицированного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флавоноида</a:t>
            </a:r>
            <a:r>
              <a:rPr lang="ru-RU" baseline="0" dirty="0" smtClean="0"/>
              <a:t> 2 диапазон значений удельного содержания составлял от 3,6 до 13,1%.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Удельное содержание </a:t>
            </a:r>
            <a:r>
              <a:rPr lang="ru-RU" dirty="0" err="1" smtClean="0"/>
              <a:t>олеуропеина</a:t>
            </a:r>
            <a:r>
              <a:rPr lang="ru-RU" baseline="0" dirty="0" smtClean="0"/>
              <a:t> во всех стадиях вегетации варьировало от 11,1 до 31,8%.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 эти 3 вещества были обнаружены при длине волны </a:t>
            </a:r>
            <a:r>
              <a:rPr lang="ru-RU" baseline="0" dirty="0" err="1" smtClean="0"/>
              <a:t>детекции</a:t>
            </a:r>
            <a:r>
              <a:rPr lang="ru-RU" baseline="0" dirty="0" smtClean="0"/>
              <a:t> 280 </a:t>
            </a:r>
            <a:r>
              <a:rPr lang="ru-RU" baseline="0" dirty="0" err="1" smtClean="0"/>
              <a:t>нм</a:t>
            </a:r>
            <a:r>
              <a:rPr lang="ru-RU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Следующие 3 вещества (</a:t>
            </a:r>
            <a:r>
              <a:rPr lang="ru-RU" dirty="0" err="1" smtClean="0"/>
              <a:t>изокверцетрин</a:t>
            </a:r>
            <a:r>
              <a:rPr lang="ru-RU" dirty="0" smtClean="0"/>
              <a:t>, </a:t>
            </a:r>
            <a:r>
              <a:rPr lang="ru-RU" dirty="0" err="1" smtClean="0"/>
              <a:t>неидентифицированный</a:t>
            </a:r>
            <a:r>
              <a:rPr lang="ru-RU" dirty="0" smtClean="0"/>
              <a:t> </a:t>
            </a:r>
            <a:r>
              <a:rPr lang="ru-RU" dirty="0" err="1" smtClean="0"/>
              <a:t>флавоноид</a:t>
            </a:r>
            <a:r>
              <a:rPr lang="ru-RU" dirty="0" smtClean="0"/>
              <a:t> 3 и М-Н-</a:t>
            </a:r>
            <a:r>
              <a:rPr lang="ru-RU" dirty="0" err="1" smtClean="0"/>
              <a:t>рутинозид</a:t>
            </a:r>
            <a:r>
              <a:rPr lang="ru-RU" dirty="0" smtClean="0"/>
              <a:t>)</a:t>
            </a:r>
            <a:r>
              <a:rPr lang="ru-RU" baseline="0" dirty="0" smtClean="0"/>
              <a:t> </a:t>
            </a:r>
            <a:r>
              <a:rPr lang="ru-RU" dirty="0" smtClean="0"/>
              <a:t>были найдены при длине волны 360 </a:t>
            </a:r>
            <a:r>
              <a:rPr lang="ru-RU" dirty="0" err="1" smtClean="0"/>
              <a:t>нм</a:t>
            </a:r>
            <a:r>
              <a:rPr lang="ru-RU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Содержание </a:t>
            </a:r>
            <a:r>
              <a:rPr lang="ru-RU" dirty="0" err="1" smtClean="0"/>
              <a:t>изокверцетрина</a:t>
            </a:r>
            <a:r>
              <a:rPr lang="ru-RU" dirty="0" smtClean="0"/>
              <a:t> </a:t>
            </a:r>
            <a:r>
              <a:rPr lang="ru-RU" baseline="0" dirty="0" smtClean="0"/>
              <a:t>во всех стадиях вегетации находилось от 12,1 до 76,9%.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неидентифицированного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флавоноида</a:t>
            </a:r>
            <a:r>
              <a:rPr lang="ru-RU" baseline="0" dirty="0" smtClean="0"/>
              <a:t> 3 диапазон значений удельного содержания составлял от 0 до 21,8%.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удельное содержание М-Н-</a:t>
            </a:r>
            <a:r>
              <a:rPr lang="ru-RU" dirty="0" err="1" smtClean="0"/>
              <a:t>рутинозида</a:t>
            </a:r>
            <a:r>
              <a:rPr lang="ru-RU" baseline="0" dirty="0" smtClean="0"/>
              <a:t> во всех стадиях вегетации находилось от 0 до 22,7%.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 можно сделать вывод, что листья корневой поросли являются перспективными для дальнейшего изучения в качестве альтернативного источника,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актуальны дальнейшие исследования по установлению структуры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неидентифицированных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соединений ввиду их высокого содержания в листьях корневой поросли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Syringa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vulgaris 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Ранее изучалась только кора сирени </a:t>
            </a:r>
            <a:r>
              <a:rPr lang="en-US" dirty="0" smtClean="0"/>
              <a:t>(в </a:t>
            </a:r>
            <a:r>
              <a:rPr lang="en-US" dirty="0" err="1" smtClean="0"/>
              <a:t>настоящее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в </a:t>
            </a:r>
            <a:r>
              <a:rPr lang="en-US" dirty="0" err="1" smtClean="0"/>
              <a:t>Российской</a:t>
            </a:r>
            <a:r>
              <a:rPr lang="en-US" dirty="0" smtClean="0"/>
              <a:t> </a:t>
            </a:r>
            <a:r>
              <a:rPr lang="en-US" dirty="0" err="1" smtClean="0"/>
              <a:t>Федерации</a:t>
            </a:r>
            <a:r>
              <a:rPr lang="en-US" dirty="0" smtClean="0"/>
              <a:t> </a:t>
            </a:r>
            <a:r>
              <a:rPr lang="en-US" dirty="0" err="1" smtClean="0"/>
              <a:t>существует</a:t>
            </a:r>
            <a:r>
              <a:rPr lang="en-US" dirty="0" smtClean="0"/>
              <a:t> </a:t>
            </a:r>
            <a:r>
              <a:rPr lang="en-US" dirty="0" err="1" smtClean="0"/>
              <a:t>временная</a:t>
            </a:r>
            <a:r>
              <a:rPr lang="en-US" dirty="0" smtClean="0"/>
              <a:t> </a:t>
            </a:r>
            <a:r>
              <a:rPr lang="en-US" dirty="0" err="1" smtClean="0"/>
              <a:t>фармакопейная</a:t>
            </a:r>
            <a:r>
              <a:rPr lang="en-US" dirty="0" smtClean="0"/>
              <a:t> </a:t>
            </a:r>
            <a:r>
              <a:rPr lang="en-US" dirty="0" err="1" smtClean="0"/>
              <a:t>статья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кору</a:t>
            </a:r>
            <a:r>
              <a:rPr lang="en-US" dirty="0" smtClean="0"/>
              <a:t> </a:t>
            </a:r>
            <a:r>
              <a:rPr lang="en-US" dirty="0" err="1" smtClean="0"/>
              <a:t>сирени</a:t>
            </a:r>
            <a:r>
              <a:rPr lang="en-US" dirty="0" smtClean="0"/>
              <a:t>), </a:t>
            </a:r>
            <a:r>
              <a:rPr lang="ru-RU" dirty="0" smtClean="0"/>
              <a:t> а данные о фармакологических свойствах листьев практически отсутствуют.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заготовке коры сирени происходит значительное повреждение растения, а Молодые побеги образуют большое количество прикорневой поросли,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 образом нам интересно ее изучение с точки зрения снижения наносимого вреда растению при заготовке сырья и расширения сырьевой базы.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Сирень распространена по территории всей Европы и других континентов. В Беларуси включена в государственный реестр ботанических коллекций Республики Беларусь. Такая коллекция существует в Центральном Ботаническом саду Национальной академии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 РБ.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Объектом нашего исследования являлась сирень не сортовая, дикорастущая, которая выгодно отличается от других видов сирени продолжительным периодом вегетации. Она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начинает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вегетировать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листья на побегах держатся дольше всех, а полное опадание листьев происходит только при установлении утренних заморозков.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Листья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Syringa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vulgaris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 содержат такие соединения как рутин,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кверцетин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олеуропеин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сирингопикрозид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может указывать на их ранозаживляющее и противовоспалительное  действие, так как листья обладают антимикробной активностью.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вы можете видеть объекты нашего исследования, которыми являлись листья корневой поросли дикорастущей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Syringa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vulgaris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L., собранные в различные фазы вегетации в северной части города Витебска на территории парка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Мазурино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Листья корневой поросли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Syringa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vulgaris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L. заготавливали в сухую погоду в соответствующую фазу вегетации.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Сушили в хорошо проветриваемых помещениях в тени.</a:t>
            </a:r>
            <a:endParaRPr lang="ru-RU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6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Компонентный состав изучали при помощи метода ВЭЖХ на жидкостном хроматографе фирмы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Эджилент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Agilent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хроматографирования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заранее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сирени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обыкновенной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Идентификацию соединений проводили, сравнивая время удерживания и максимумы спектров поглощения пиков с библиотекой, содержащей информацию о времени удерживания и спектрах поглощения, а также с литературными данными.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представлен внешний вид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хроматограммы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извлечения листьев корневой поросли сирени обыкновенной при длине волны 280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1(одну) из фаз вегетации.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такая </a:t>
            </a:r>
            <a:r>
              <a:rPr lang="ru-RU" dirty="0" err="1" smtClean="0"/>
              <a:t>хроматограмма</a:t>
            </a:r>
            <a:r>
              <a:rPr lang="ru-RU" baseline="0" dirty="0" smtClean="0"/>
              <a:t> была получена для длины волны </a:t>
            </a:r>
            <a:r>
              <a:rPr lang="ru-RU" baseline="0" dirty="0" err="1" smtClean="0"/>
              <a:t>детекции</a:t>
            </a:r>
            <a:r>
              <a:rPr lang="ru-RU" baseline="0" dirty="0" smtClean="0"/>
              <a:t> 360 </a:t>
            </a:r>
            <a:r>
              <a:rPr lang="ru-RU" baseline="0" dirty="0" err="1" smtClean="0"/>
              <a:t>нм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AE85-27D1-4CE8-8DE2-0003BD513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9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2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5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7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4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75A4-8C1A-4544-8416-C10F11BE683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019B-58E3-4C60-98EB-B53517FBC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3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4" y="0"/>
            <a:ext cx="8548255" cy="14381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МИНИСТЕРСТВО ЗДРАВООХРАНЕНИЯ РЕСПУБЛИКИ БЕЛАРУСЬ</a:t>
            </a:r>
            <a:br>
              <a:rPr lang="ru-RU" sz="1800" dirty="0" smtClean="0"/>
            </a:br>
            <a:r>
              <a:rPr lang="ru-RU" sz="1800" dirty="0" smtClean="0"/>
              <a:t>УО “ВИТЕБСКИЙ ГОСУДАРСТВЕННЫЙ ОРДЕНА ДРУЖБЫ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НАРОДОВ МЕДИЦИНСКИЙ УНИВЕРСИТЕТ”</a:t>
            </a:r>
            <a:endParaRPr lang="ru-RU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671" y="2155623"/>
            <a:ext cx="9144000" cy="2341561"/>
          </a:xfrm>
        </p:spPr>
        <p:txBody>
          <a:bodyPr>
            <a:normAutofit/>
          </a:bodyPr>
          <a:lstStyle/>
          <a:p>
            <a:r>
              <a:rPr lang="ru-RU" dirty="0"/>
              <a:t>ДИПЛОМНАЯ РАБОТА</a:t>
            </a:r>
          </a:p>
          <a:p>
            <a:r>
              <a:rPr lang="ru-RU" sz="2800" b="1" dirty="0" smtClean="0"/>
              <a:t>Фитохимическое изучение листьев побегов дикорастущей </a:t>
            </a:r>
            <a:r>
              <a:rPr lang="ru-RU" sz="2800" b="1" dirty="0" err="1" smtClean="0"/>
              <a:t>Syringa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vulgaris</a:t>
            </a:r>
            <a:r>
              <a:rPr lang="ru-RU" sz="2800" b="1" dirty="0" smtClean="0"/>
              <a:t> в различные фазы вегетации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101866"/>
            <a:ext cx="3241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Исполнитель:</a:t>
            </a:r>
          </a:p>
          <a:p>
            <a:r>
              <a:rPr lang="ru-RU" dirty="0"/>
              <a:t>студентка 5 курса 5 группы</a:t>
            </a:r>
          </a:p>
          <a:p>
            <a:r>
              <a:rPr lang="ru-RU" dirty="0"/>
              <a:t>фармацевтического факультета</a:t>
            </a:r>
          </a:p>
          <a:p>
            <a:r>
              <a:rPr lang="ru-RU" dirty="0"/>
              <a:t>Безинсон Полина Андреевна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5791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Научный </a:t>
            </a:r>
            <a:r>
              <a:rPr lang="ru-RU" dirty="0" smtClean="0"/>
              <a:t>руководитель: кандидат </a:t>
            </a:r>
            <a:r>
              <a:rPr lang="ru-RU" dirty="0"/>
              <a:t>биологических наук, </a:t>
            </a:r>
          </a:p>
          <a:p>
            <a:r>
              <a:rPr lang="ru-RU" dirty="0" smtClean="0"/>
              <a:t>Доцент Яковлева </a:t>
            </a:r>
            <a:r>
              <a:rPr lang="ru-RU" dirty="0"/>
              <a:t>Ольга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10872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46" y="1512917"/>
            <a:ext cx="9988679" cy="4106487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216132" y="197423"/>
            <a:ext cx="11444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Calibri" panose="020F0502020204030204" pitchFamily="34" charset="0"/>
              </a:rPr>
              <a:t>Хроматограмма извлечения листьев корневой </a:t>
            </a:r>
            <a:r>
              <a:rPr lang="ru-RU" sz="2800" b="1" dirty="0" smtClean="0">
                <a:latin typeface="+mj-lt"/>
                <a:ea typeface="Calibri" panose="020F0502020204030204" pitchFamily="34" charset="0"/>
              </a:rPr>
              <a:t>поросли сирени </a:t>
            </a:r>
            <a:r>
              <a:rPr lang="ru-RU" sz="2800" b="1" dirty="0">
                <a:latin typeface="+mj-lt"/>
                <a:ea typeface="Calibri" panose="020F0502020204030204" pitchFamily="34" charset="0"/>
              </a:rPr>
              <a:t>обыкновенной (длина волны детекции 360 нм)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9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9" y="1081310"/>
            <a:ext cx="3920356" cy="265478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3" y="3985664"/>
            <a:ext cx="3221388" cy="2872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30" y="1130531"/>
            <a:ext cx="3886991" cy="26055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6830" y="150848"/>
            <a:ext cx="11293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УФ-спектры </a:t>
            </a:r>
            <a:r>
              <a:rPr lang="ru-RU" sz="2800" b="1" dirty="0" err="1"/>
              <a:t>хроматографических</a:t>
            </a:r>
            <a:r>
              <a:rPr lang="ru-RU" sz="2800" b="1" dirty="0"/>
              <a:t> пиков, соответствующих определяемым фенольным соединениям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3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5821"/>
              </p:ext>
            </p:extLst>
          </p:nvPr>
        </p:nvGraphicFramePr>
        <p:xfrm>
          <a:off x="0" y="0"/>
          <a:ext cx="12191999" cy="69910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45895">
                  <a:extLst>
                    <a:ext uri="{9D8B030D-6E8A-4147-A177-3AD203B41FA5}">
                      <a16:colId xmlns:a16="http://schemas.microsoft.com/office/drawing/2014/main" val="4121510863"/>
                    </a:ext>
                  </a:extLst>
                </a:gridCol>
                <a:gridCol w="1548384">
                  <a:extLst>
                    <a:ext uri="{9D8B030D-6E8A-4147-A177-3AD203B41FA5}">
                      <a16:colId xmlns:a16="http://schemas.microsoft.com/office/drawing/2014/main" val="3494863620"/>
                    </a:ext>
                  </a:extLst>
                </a:gridCol>
                <a:gridCol w="1831242">
                  <a:extLst>
                    <a:ext uri="{9D8B030D-6E8A-4147-A177-3AD203B41FA5}">
                      <a16:colId xmlns:a16="http://schemas.microsoft.com/office/drawing/2014/main" val="920876827"/>
                    </a:ext>
                  </a:extLst>
                </a:gridCol>
                <a:gridCol w="1165553">
                  <a:extLst>
                    <a:ext uri="{9D8B030D-6E8A-4147-A177-3AD203B41FA5}">
                      <a16:colId xmlns:a16="http://schemas.microsoft.com/office/drawing/2014/main" val="3144540686"/>
                    </a:ext>
                  </a:extLst>
                </a:gridCol>
                <a:gridCol w="1165553">
                  <a:extLst>
                    <a:ext uri="{9D8B030D-6E8A-4147-A177-3AD203B41FA5}">
                      <a16:colId xmlns:a16="http://schemas.microsoft.com/office/drawing/2014/main" val="4028781071"/>
                    </a:ext>
                  </a:extLst>
                </a:gridCol>
                <a:gridCol w="1165553">
                  <a:extLst>
                    <a:ext uri="{9D8B030D-6E8A-4147-A177-3AD203B41FA5}">
                      <a16:colId xmlns:a16="http://schemas.microsoft.com/office/drawing/2014/main" val="3720692028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247101762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2509777841"/>
                    </a:ext>
                  </a:extLst>
                </a:gridCol>
                <a:gridCol w="1058267">
                  <a:extLst>
                    <a:ext uri="{9D8B030D-6E8A-4147-A177-3AD203B41FA5}">
                      <a16:colId xmlns:a16="http://schemas.microsoft.com/office/drawing/2014/main" val="4217699391"/>
                    </a:ext>
                  </a:extLst>
                </a:gridCol>
              </a:tblGrid>
              <a:tr h="23922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Соединение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vert="vert27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Время удерживани, мин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vert="vert27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Спектральне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характерист</a:t>
                      </a:r>
                      <a:r>
                        <a:rPr lang="ru-RU" sz="1050" dirty="0">
                          <a:effectLst/>
                        </a:rPr>
                        <a:t>и</a:t>
                      </a:r>
                      <a:r>
                        <a:rPr lang="en-US" sz="1050" dirty="0" err="1">
                          <a:effectLst/>
                        </a:rPr>
                        <a:t>ки</a:t>
                      </a:r>
                      <a:r>
                        <a:rPr lang="en-US" sz="1050" dirty="0">
                          <a:effectLst/>
                        </a:rPr>
                        <a:t>, </a:t>
                      </a:r>
                      <a:r>
                        <a:rPr lang="en-US" sz="1050" dirty="0" err="1">
                          <a:effectLst/>
                        </a:rPr>
                        <a:t>нм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vert="vert270" anchor="ctr">
                    <a:solidFill>
                      <a:srgbClr val="00B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Удельное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содержание</a:t>
                      </a:r>
                      <a:r>
                        <a:rPr lang="en-US" sz="1050" dirty="0">
                          <a:effectLst/>
                        </a:rPr>
                        <a:t>, 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35365"/>
                  </a:ext>
                </a:extLst>
              </a:tr>
              <a:tr h="239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Фаза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вегетации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74381"/>
                  </a:ext>
                </a:extLst>
              </a:tr>
              <a:tr h="775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III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IV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VI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97374"/>
                  </a:ext>
                </a:extLst>
              </a:tr>
              <a:tr h="304800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Длина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волны</a:t>
                      </a:r>
                      <a:r>
                        <a:rPr lang="en-US" sz="1600" dirty="0">
                          <a:effectLst/>
                        </a:rPr>
                        <a:t> 280 </a:t>
                      </a:r>
                      <a:r>
                        <a:rPr lang="en-US" sz="1600" dirty="0" err="1">
                          <a:effectLst/>
                        </a:rPr>
                        <a:t>нм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5943"/>
                  </a:ext>
                </a:extLst>
              </a:tr>
              <a:tr h="968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Неидентифицированный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флавноид</a:t>
                      </a:r>
                      <a:r>
                        <a:rPr lang="en-US" sz="1050" dirty="0">
                          <a:effectLst/>
                        </a:rPr>
                        <a:t> 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222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en-US" sz="1000" dirty="0">
                          <a:effectLst/>
                        </a:rPr>
                        <a:t>, 283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en-US" sz="1000" dirty="0">
                          <a:effectLst/>
                        </a:rPr>
                        <a:t>, 358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2,8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71653"/>
                  </a:ext>
                </a:extLst>
              </a:tr>
              <a:tr h="968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Неидентифицированный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флавноид</a:t>
                      </a:r>
                      <a:r>
                        <a:rPr lang="en-US" sz="1050" dirty="0">
                          <a:effectLst/>
                        </a:rPr>
                        <a:t> 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230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en-US" sz="1000" dirty="0">
                          <a:effectLst/>
                        </a:rPr>
                        <a:t>, 280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en-US" sz="1000" dirty="0">
                          <a:effectLst/>
                        </a:rPr>
                        <a:t>, 358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95260"/>
                  </a:ext>
                </a:extLst>
              </a:tr>
              <a:tr h="719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Олеуропеин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232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r>
                        <a:rPr lang="en-US" sz="1000" dirty="0">
                          <a:effectLst/>
                        </a:rPr>
                        <a:t>,282</a:t>
                      </a:r>
                      <a:r>
                        <a:rPr lang="ru-RU" sz="1000" dirty="0">
                          <a:effectLst/>
                        </a:rPr>
                        <a:t>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33091"/>
                  </a:ext>
                </a:extLst>
              </a:tr>
              <a:tr h="239227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Длина волны 360 нм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89129"/>
                  </a:ext>
                </a:extLst>
              </a:tr>
              <a:tr h="719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Извокверцетрин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256м, 266пл, 288м, 354м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76,9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55,6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51,7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45246"/>
                  </a:ext>
                </a:extLst>
              </a:tr>
              <a:tr h="968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Неидентифицированный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флавоноид</a:t>
                      </a:r>
                      <a:r>
                        <a:rPr lang="ru-RU" sz="1050" dirty="0">
                          <a:effectLst/>
                        </a:rPr>
                        <a:t> 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7,02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232м, 296пл, 351м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63301"/>
                  </a:ext>
                </a:extLst>
              </a:tr>
              <a:tr h="7196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М-н-</a:t>
                      </a:r>
                      <a:r>
                        <a:rPr lang="en-US" sz="1050" dirty="0" err="1">
                          <a:effectLst/>
                        </a:rPr>
                        <a:t>рутинозид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7,74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264м, 300пл, 347м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8,0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ru-RU" sz="1000" dirty="0">
                          <a:effectLst/>
                        </a:rPr>
                        <a:t>,2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2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7"/>
          <p:cNvGraphicFramePr/>
          <p:nvPr>
            <p:extLst>
              <p:ext uri="{D42A27DB-BD31-4B8C-83A1-F6EECF244321}">
                <p14:modId xmlns:p14="http://schemas.microsoft.com/office/powerpoint/2010/main" val="2208809645"/>
              </p:ext>
            </p:extLst>
          </p:nvPr>
        </p:nvGraphicFramePr>
        <p:xfrm>
          <a:off x="2102946" y="1106460"/>
          <a:ext cx="11610975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49136" y="164342"/>
            <a:ext cx="11587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Calibri" panose="020F0502020204030204" pitchFamily="34" charset="0"/>
              </a:rPr>
              <a:t>Удельное содержание неидентифицированного флавоноида 1 при длине волны детекции 280 во всех стадиях вегетации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61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6255" y="214219"/>
            <a:ext cx="12025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Удельное содержание неидентифицированного флавоноида 2 при длине волны детекции 280 во всех стадиях вегетации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7" name="Диаграмма 9"/>
          <p:cNvGraphicFramePr/>
          <p:nvPr>
            <p:extLst>
              <p:ext uri="{D42A27DB-BD31-4B8C-83A1-F6EECF244321}">
                <p14:modId xmlns:p14="http://schemas.microsoft.com/office/powerpoint/2010/main" val="254198741"/>
              </p:ext>
            </p:extLst>
          </p:nvPr>
        </p:nvGraphicFramePr>
        <p:xfrm>
          <a:off x="2205990" y="691272"/>
          <a:ext cx="10534650" cy="527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42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9734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Удельное содержание олеуропеина при длине волны детекции 280 во всех стадиях вегетации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Диаграмма 19"/>
          <p:cNvGraphicFramePr/>
          <p:nvPr>
            <p:extLst>
              <p:ext uri="{D42A27DB-BD31-4B8C-83A1-F6EECF244321}">
                <p14:modId xmlns:p14="http://schemas.microsoft.com/office/powerpoint/2010/main" val="697481906"/>
              </p:ext>
            </p:extLst>
          </p:nvPr>
        </p:nvGraphicFramePr>
        <p:xfrm>
          <a:off x="2338465" y="967620"/>
          <a:ext cx="9553731" cy="519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00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9773"/>
            <a:ext cx="11857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Удельное содержание изокверцетрина при длине волны детекции 360 во всех стадиях вегетации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Диаграмма 20"/>
          <p:cNvGraphicFramePr/>
          <p:nvPr>
            <p:extLst>
              <p:ext uri="{D42A27DB-BD31-4B8C-83A1-F6EECF244321}">
                <p14:modId xmlns:p14="http://schemas.microsoft.com/office/powerpoint/2010/main" val="427254929"/>
              </p:ext>
            </p:extLst>
          </p:nvPr>
        </p:nvGraphicFramePr>
        <p:xfrm>
          <a:off x="2458387" y="912560"/>
          <a:ext cx="8987154" cy="544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99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9773"/>
            <a:ext cx="11452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Удельное содержание неидентифицированного флавоноида 3 при длине волны детекции 360 во всех стадиях вегетации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Диаграмма 21"/>
          <p:cNvGraphicFramePr/>
          <p:nvPr>
            <p:extLst>
              <p:ext uri="{D42A27DB-BD31-4B8C-83A1-F6EECF244321}">
                <p14:modId xmlns:p14="http://schemas.microsoft.com/office/powerpoint/2010/main" val="3413665398"/>
              </p:ext>
            </p:extLst>
          </p:nvPr>
        </p:nvGraphicFramePr>
        <p:xfrm>
          <a:off x="2497455" y="882580"/>
          <a:ext cx="8670217" cy="53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43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0563" y="49871"/>
            <a:ext cx="1149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Удельное содержание М-н-рутинозида при длине волны детекции 360 во всех стадиях вегетации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Диаграмма 22"/>
          <p:cNvGraphicFramePr/>
          <p:nvPr>
            <p:extLst>
              <p:ext uri="{D42A27DB-BD31-4B8C-83A1-F6EECF244321}">
                <p14:modId xmlns:p14="http://schemas.microsoft.com/office/powerpoint/2010/main" val="2413447687"/>
              </p:ext>
            </p:extLst>
          </p:nvPr>
        </p:nvGraphicFramePr>
        <p:xfrm>
          <a:off x="2698230" y="1064302"/>
          <a:ext cx="9388838" cy="527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233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+mj-lt"/>
                <a:cs typeface="Times New Roman" pitchFamily="18" charset="0"/>
              </a:rPr>
              <a:t>Компонентный состав листьев корневой поросли </a:t>
            </a:r>
            <a:r>
              <a:rPr lang="en-US" sz="2400" dirty="0" err="1">
                <a:latin typeface="+mj-lt"/>
                <a:cs typeface="Times New Roman" pitchFamily="18" charset="0"/>
              </a:rPr>
              <a:t>Syringa</a:t>
            </a:r>
            <a:r>
              <a:rPr lang="en-US" sz="2400" dirty="0">
                <a:latin typeface="+mj-lt"/>
                <a:cs typeface="Times New Roman" pitchFamily="18" charset="0"/>
              </a:rPr>
              <a:t> vulgaris L</a:t>
            </a:r>
            <a:r>
              <a:rPr lang="ru-RU" sz="2400" dirty="0">
                <a:latin typeface="+mj-lt"/>
                <a:cs typeface="Times New Roman" pitchFamily="18" charset="0"/>
              </a:rPr>
              <a:t>. зависит от фенологических фаз развития растения: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+mj-lt"/>
                <a:cs typeface="Times New Roman" pitchFamily="18" charset="0"/>
              </a:rPr>
              <a:t>в фазу </a:t>
            </a:r>
            <a:r>
              <a:rPr lang="ru-RU" sz="2400" dirty="0" err="1">
                <a:latin typeface="+mj-lt"/>
                <a:cs typeface="Times New Roman" pitchFamily="18" charset="0"/>
              </a:rPr>
              <a:t>бутонизации</a:t>
            </a:r>
            <a:r>
              <a:rPr lang="ru-RU" sz="2400" dirty="0">
                <a:latin typeface="+mj-lt"/>
                <a:cs typeface="Times New Roman" pitchFamily="18" charset="0"/>
              </a:rPr>
              <a:t> наблюдается максимальное содержание </a:t>
            </a:r>
            <a:r>
              <a:rPr lang="ru-RU" sz="2400" dirty="0" err="1">
                <a:latin typeface="+mj-lt"/>
                <a:cs typeface="Times New Roman" pitchFamily="18" charset="0"/>
              </a:rPr>
              <a:t>изокверцетрина</a:t>
            </a:r>
            <a:r>
              <a:rPr lang="ru-RU" sz="2400" dirty="0">
                <a:latin typeface="+mj-lt"/>
                <a:cs typeface="Times New Roman" pitchFamily="18" charset="0"/>
              </a:rPr>
              <a:t> (76,9%), 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+mj-lt"/>
                <a:cs typeface="Times New Roman" pitchFamily="18" charset="0"/>
              </a:rPr>
              <a:t>в фазу одревеснения – максимальное содержание м-н-</a:t>
            </a:r>
            <a:r>
              <a:rPr lang="ru-RU" sz="2400" dirty="0" err="1">
                <a:latin typeface="+mj-lt"/>
                <a:cs typeface="Times New Roman" pitchFamily="18" charset="0"/>
              </a:rPr>
              <a:t>рутинозида</a:t>
            </a:r>
            <a:r>
              <a:rPr lang="ru-RU" sz="2400" dirty="0">
                <a:latin typeface="+mj-lt"/>
                <a:cs typeface="Times New Roman" pitchFamily="18" charset="0"/>
              </a:rPr>
              <a:t> (8%), </a:t>
            </a:r>
            <a:r>
              <a:rPr lang="ru-RU" sz="2400" dirty="0" err="1">
                <a:latin typeface="+mj-lt"/>
                <a:cs typeface="Times New Roman" pitchFamily="18" charset="0"/>
              </a:rPr>
              <a:t>неидентифицированного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sz="2400" dirty="0" err="1">
                <a:latin typeface="+mj-lt"/>
                <a:cs typeface="Times New Roman" pitchFamily="18" charset="0"/>
              </a:rPr>
              <a:t>флавоноида</a:t>
            </a:r>
            <a:r>
              <a:rPr lang="ru-RU" sz="2400" dirty="0">
                <a:latin typeface="+mj-lt"/>
                <a:cs typeface="Times New Roman" pitchFamily="18" charset="0"/>
              </a:rPr>
              <a:t> 1 (22,7%) и </a:t>
            </a:r>
            <a:r>
              <a:rPr lang="ru-RU" sz="2400" dirty="0" err="1">
                <a:latin typeface="+mj-lt"/>
                <a:cs typeface="Times New Roman" pitchFamily="18" charset="0"/>
              </a:rPr>
              <a:t>неидентифицированного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sz="2400" dirty="0" err="1">
                <a:latin typeface="+mj-lt"/>
                <a:cs typeface="Times New Roman" pitchFamily="18" charset="0"/>
              </a:rPr>
              <a:t>флавоноида</a:t>
            </a:r>
            <a:r>
              <a:rPr lang="ru-RU" sz="2400" dirty="0">
                <a:latin typeface="+mj-lt"/>
                <a:cs typeface="Times New Roman" pitchFamily="18" charset="0"/>
              </a:rPr>
              <a:t> 2 (13,1%),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+mj-lt"/>
                <a:cs typeface="Times New Roman" pitchFamily="18" charset="0"/>
              </a:rPr>
              <a:t>в фазу созревания плодов – </a:t>
            </a:r>
            <a:r>
              <a:rPr lang="ru-RU" sz="2400" dirty="0" err="1">
                <a:latin typeface="+mj-lt"/>
                <a:cs typeface="Times New Roman" pitchFamily="18" charset="0"/>
              </a:rPr>
              <a:t>олеуропеина</a:t>
            </a:r>
            <a:r>
              <a:rPr lang="ru-RU" sz="2400" dirty="0">
                <a:latin typeface="+mj-lt"/>
                <a:cs typeface="Times New Roman" pitchFamily="18" charset="0"/>
              </a:rPr>
              <a:t> (31,8%) и </a:t>
            </a:r>
            <a:r>
              <a:rPr lang="ru-RU" sz="2400" dirty="0" err="1">
                <a:latin typeface="+mj-lt"/>
                <a:cs typeface="Times New Roman" pitchFamily="18" charset="0"/>
              </a:rPr>
              <a:t>неидентифицированного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sz="2400" dirty="0" err="1">
                <a:latin typeface="+mj-lt"/>
                <a:cs typeface="Times New Roman" pitchFamily="18" charset="0"/>
              </a:rPr>
              <a:t>флавоноида</a:t>
            </a:r>
            <a:r>
              <a:rPr lang="ru-RU" sz="2400" dirty="0">
                <a:latin typeface="+mj-lt"/>
                <a:cs typeface="Times New Roman" pitchFamily="18" charset="0"/>
              </a:rPr>
              <a:t> 3 (21,8%).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953"/>
            <a:ext cx="10515600" cy="3797300"/>
          </a:xfrm>
        </p:spPr>
        <p:txBody>
          <a:bodyPr>
            <a:noAutofit/>
          </a:bodyPr>
          <a:lstStyle/>
          <a:p>
            <a:r>
              <a:rPr lang="ru-RU" sz="2800" b="1" dirty="0"/>
              <a:t>Целью</a:t>
            </a:r>
            <a:r>
              <a:rPr lang="ru-RU" sz="2400" dirty="0"/>
              <a:t> данного исследования является анализ перспективности применения листьев корневой поросли Syringa vulgaris L., произрастающей в Беларуси, как </a:t>
            </a:r>
            <a:r>
              <a:rPr lang="ru-RU" sz="2400" dirty="0" smtClean="0"/>
              <a:t>возможного источника </a:t>
            </a:r>
            <a:r>
              <a:rPr lang="ru-RU" sz="2400" dirty="0"/>
              <a:t>альтернативного лекарственного растительного сырья.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Для </a:t>
            </a:r>
            <a:r>
              <a:rPr lang="ru-RU" sz="2400" dirty="0"/>
              <a:t>достижения данной цели были поставлены следующие </a:t>
            </a:r>
            <a:r>
              <a:rPr lang="ru-RU" sz="2800" b="1" dirty="0"/>
              <a:t>задачи</a:t>
            </a:r>
            <a:r>
              <a:rPr lang="ru-RU" sz="2400" dirty="0"/>
              <a:t>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913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составить литературный обзор по изучаемой проблеме; </a:t>
            </a:r>
            <a:endParaRPr lang="ru-RU" sz="2400" dirty="0" smtClean="0">
              <a:latin typeface="+mj-lt"/>
            </a:endParaRPr>
          </a:p>
          <a:p>
            <a:r>
              <a:rPr lang="ru-RU" sz="2400" dirty="0">
                <a:latin typeface="+mj-lt"/>
              </a:rPr>
              <a:t>изучить компонентный состав полифенольных соединений в листьях корневой поросли Syringa vulgaris L. во всех фазах вегетации.</a:t>
            </a:r>
          </a:p>
        </p:txBody>
      </p:sp>
    </p:spTree>
    <p:extLst>
      <p:ext uri="{BB962C8B-B14F-4D97-AF65-F5344CB8AC3E}">
        <p14:creationId xmlns:p14="http://schemas.microsoft.com/office/powerpoint/2010/main" val="12914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32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Ранее изучалась только кора </a:t>
            </a:r>
            <a:r>
              <a:rPr lang="ru-RU" dirty="0" smtClean="0"/>
              <a:t>сирени</a:t>
            </a:r>
          </a:p>
          <a:p>
            <a:r>
              <a:rPr lang="ru-RU" dirty="0" smtClean="0"/>
              <a:t>При </a:t>
            </a:r>
            <a:r>
              <a:rPr lang="ru-RU" dirty="0"/>
              <a:t>заготовке коры сирени происходит значительное повреждение </a:t>
            </a:r>
            <a:r>
              <a:rPr lang="ru-RU" dirty="0" smtClean="0"/>
              <a:t>растения</a:t>
            </a:r>
            <a:endParaRPr lang="ru-RU" dirty="0"/>
          </a:p>
          <a:p>
            <a:r>
              <a:rPr lang="ru-RU" dirty="0" smtClean="0"/>
              <a:t>Молодые </a:t>
            </a:r>
            <a:r>
              <a:rPr lang="ru-RU" dirty="0"/>
              <a:t>побеги образуют большое количество прикорневой </a:t>
            </a:r>
            <a:r>
              <a:rPr lang="ru-RU" dirty="0" smtClean="0"/>
              <a:t>поросли</a:t>
            </a:r>
          </a:p>
          <a:p>
            <a:r>
              <a:rPr lang="ru-RU" dirty="0" smtClean="0"/>
              <a:t>Снижение наносимого вреда растению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Сирень обыкновенная</a:t>
            </a:r>
            <a:endParaRPr lang="ru-R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19" y="1690688"/>
            <a:ext cx="649456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Распространение</a:t>
            </a:r>
          </a:p>
          <a:p>
            <a:r>
              <a:rPr lang="ru-RU" sz="2400" dirty="0" smtClean="0"/>
              <a:t>территории </a:t>
            </a:r>
            <a:r>
              <a:rPr lang="ru-RU" sz="2400" dirty="0"/>
              <a:t>всей Европы и других континентов. </a:t>
            </a:r>
            <a:endParaRPr lang="ru-RU" sz="2400" dirty="0" smtClean="0"/>
          </a:p>
          <a:p>
            <a:r>
              <a:rPr lang="ru-RU" sz="2400" dirty="0" smtClean="0"/>
              <a:t>Балкано-карпатский регион</a:t>
            </a:r>
          </a:p>
          <a:p>
            <a:r>
              <a:rPr lang="ru-RU" sz="2400" dirty="0" smtClean="0"/>
              <a:t>Гималайский регион</a:t>
            </a:r>
          </a:p>
          <a:p>
            <a:r>
              <a:rPr lang="ru-RU" sz="2400" dirty="0" smtClean="0"/>
              <a:t>Восточно-Азиатский регион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Государственный </a:t>
            </a:r>
            <a:r>
              <a:rPr lang="ru-RU" sz="2400" dirty="0"/>
              <a:t>реестр ботанических коллекций Республики Беларусь. </a:t>
            </a:r>
            <a:br>
              <a:rPr lang="ru-RU" sz="2400" dirty="0"/>
            </a:br>
            <a:endParaRPr lang="ru-RU" sz="2400" b="1" dirty="0" smtClean="0">
              <a:latin typeface="+mj-lt"/>
            </a:endParaRPr>
          </a:p>
          <a:p>
            <a:pPr marL="0" indent="0">
              <a:buNone/>
            </a:pPr>
            <a:endParaRPr lang="ru-RU" sz="2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4" y="1690688"/>
            <a:ext cx="3493311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Химический состав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12" y="1585970"/>
            <a:ext cx="2653873" cy="286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4" y="1961804"/>
            <a:ext cx="3057223" cy="211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65" y="3374968"/>
            <a:ext cx="2633733" cy="24641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99942" y="6084917"/>
            <a:ext cx="1709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Олеуропеин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9120" y="4245821"/>
            <a:ext cx="1307869" cy="3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Кверцетин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93920" y="4607057"/>
            <a:ext cx="1927865" cy="36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Изокверцетрин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Объект исследования</a:t>
            </a:r>
            <a:endParaRPr lang="ru-RU" dirty="0"/>
          </a:p>
        </p:txBody>
      </p:sp>
      <p:pic>
        <p:nvPicPr>
          <p:cNvPr id="4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3259" y="2021139"/>
            <a:ext cx="3834459" cy="3173555"/>
          </a:xfrm>
          <a:prstGeom prst="rect">
            <a:avLst/>
          </a:prstGeom>
        </p:spPr>
      </p:pic>
      <p:pic>
        <p:nvPicPr>
          <p:cNvPr id="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8415" y="1706005"/>
            <a:ext cx="3834459" cy="3803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1247" y="5663645"/>
            <a:ext cx="2818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Корневая поросль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Syringa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vulgaris 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053394" y="5525146"/>
            <a:ext cx="3705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Высушенные листья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корневой поросли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Syringa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vulgaris 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Заготовка и сушка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120" y="1690688"/>
            <a:ext cx="5113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  Фазы вегетации: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Набухание почек (20.03.2017)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+mj-lt"/>
              </a:rPr>
              <a:t>Разверзания</a:t>
            </a:r>
            <a:r>
              <a:rPr lang="ru-RU" sz="2400" dirty="0" smtClean="0">
                <a:latin typeface="+mj-lt"/>
              </a:rPr>
              <a:t> почек (16.04.2017)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+mj-lt"/>
              </a:rPr>
              <a:t>Бутонизации</a:t>
            </a:r>
            <a:r>
              <a:rPr lang="ru-RU" sz="2400" dirty="0" smtClean="0">
                <a:latin typeface="+mj-lt"/>
              </a:rPr>
              <a:t> (18.05.2017)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Цветения (30.05.2017)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Созревания плодов (08.07.2017)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Одревеснения </a:t>
            </a:r>
            <a:r>
              <a:rPr lang="ru-RU" sz="2400" dirty="0">
                <a:latin typeface="+mj-lt"/>
              </a:rPr>
              <a:t>(</a:t>
            </a:r>
            <a:r>
              <a:rPr lang="ru-RU" sz="2400" dirty="0" smtClean="0">
                <a:latin typeface="+mj-lt"/>
              </a:rPr>
              <a:t>24.09.2017)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6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331" y="493213"/>
            <a:ext cx="10515600" cy="8201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ВЭЖХ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7" y="1505369"/>
            <a:ext cx="8246225" cy="3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" y="1358246"/>
            <a:ext cx="9956397" cy="4340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506" y="179260"/>
            <a:ext cx="11671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Calibri" panose="020F0502020204030204" pitchFamily="34" charset="0"/>
              </a:rPr>
              <a:t>Хроматограмма извлечения листьев корневой поросли сирени обыкновенной (длина волны детекции 280 нм)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2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1094</Words>
  <Application>Microsoft Office PowerPoint</Application>
  <PresentationFormat>Широкоэкранный</PresentationFormat>
  <Paragraphs>253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МИНИСТЕРСТВО ЗДРАВООХРАНЕНИЯ РЕСПУБЛИКИ БЕЛАРУСЬ УО “ВИТЕБСКИЙ ГОСУДАРСТВЕННЫЙ ОРДЕНА ДРУЖБЫ  НАРОДОВ МЕДИЦИНСКИЙ УНИВЕРСИТЕТ”</vt:lpstr>
      <vt:lpstr>Целью данного исследования является анализ перспективности применения листьев корневой поросли Syringa vulgaris L., произрастающей в Беларуси, как возможного источника альтернативного лекарственного растительного сырья.     Для достижения данной цели были поставлены следующие задачи: </vt:lpstr>
      <vt:lpstr>Актуальность</vt:lpstr>
      <vt:lpstr>Сирень обыкновенная</vt:lpstr>
      <vt:lpstr>Химический состав</vt:lpstr>
      <vt:lpstr>Объект исследования</vt:lpstr>
      <vt:lpstr>Заготовка и сушка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БЕЛАРУСЬ УО “ВИТЕБСКИЙ ГОСУДАРСТВЕННЫЙ ОРДЕНА ДРУЖБЫ  НАРОДОВ МЕДИЦИНСКИЙ УНИВЕРСИТЕТ”</dc:title>
  <dc:creator>Andrei Tarasevich</dc:creator>
  <cp:lastModifiedBy>Полина Безинсон</cp:lastModifiedBy>
  <cp:revision>76</cp:revision>
  <dcterms:created xsi:type="dcterms:W3CDTF">2018-05-30T09:32:09Z</dcterms:created>
  <dcterms:modified xsi:type="dcterms:W3CDTF">2018-06-05T07:58:10Z</dcterms:modified>
</cp:coreProperties>
</file>