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81" r:id="rId7"/>
    <p:sldId id="259" r:id="rId8"/>
    <p:sldId id="269" r:id="rId9"/>
    <p:sldId id="270" r:id="rId10"/>
    <p:sldId id="271" r:id="rId11"/>
    <p:sldId id="272" r:id="rId12"/>
    <p:sldId id="261" r:id="rId13"/>
    <p:sldId id="273" r:id="rId14"/>
    <p:sldId id="274" r:id="rId15"/>
    <p:sldId id="275" r:id="rId16"/>
    <p:sldId id="276" r:id="rId17"/>
    <p:sldId id="262" r:id="rId18"/>
    <p:sldId id="282" r:id="rId19"/>
    <p:sldId id="283" r:id="rId20"/>
    <p:sldId id="284" r:id="rId21"/>
    <p:sldId id="263" r:id="rId22"/>
    <p:sldId id="2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55" d="100"/>
          <a:sy n="55" d="100"/>
        </p:scale>
        <p:origin x="64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Вода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Листья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85.11999999999999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D-42ED-8648-92DC016A1A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Спирт 70%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Листья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D-42ED-8648-92DC016A1A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Спирт 96,4%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Листья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77.540000000000006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FD-42ED-8648-92DC016A1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45472"/>
        <c:axId val="105147392"/>
      </c:barChart>
      <c:catAx>
        <c:axId val="10514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 b="0">
                    <a:latin typeface="Times New Roman" pitchFamily="18" charset="0"/>
                    <a:cs typeface="Times New Roman" pitchFamily="18" charset="0"/>
                  </a:rPr>
                  <a:t>Часть растения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147392"/>
        <c:crosses val="autoZero"/>
        <c:auto val="1"/>
        <c:lblAlgn val="ctr"/>
        <c:lblOffset val="100"/>
        <c:noMultiLvlLbl val="0"/>
      </c:catAx>
      <c:valAx>
        <c:axId val="105147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2000" b="0" dirty="0">
                    <a:latin typeface="Times New Roman" pitchFamily="18" charset="0"/>
                    <a:cs typeface="Times New Roman" pitchFamily="18" charset="0"/>
                  </a:rPr>
                  <a:t>Степень ингибирования свободных радикалов,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51454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Плоды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90.210000000000022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D-4385-BA92-8FBA4B9068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Спирт 70%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Плоды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D-4385-BA92-8FBA4B9068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Спирт 96,4%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Плоды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64.23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D-4385-BA92-8FBA4B906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14176"/>
        <c:axId val="115421184"/>
      </c:barChart>
      <c:catAx>
        <c:axId val="105314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 b="0" dirty="0">
                    <a:latin typeface="Times New Roman" pitchFamily="18" charset="0"/>
                    <a:cs typeface="Times New Roman" pitchFamily="18" charset="0"/>
                  </a:rPr>
                  <a:t>Часть</a:t>
                </a:r>
                <a:r>
                  <a:rPr lang="ru-RU" sz="1800" b="0" baseline="0" dirty="0">
                    <a:latin typeface="Times New Roman" pitchFamily="18" charset="0"/>
                    <a:cs typeface="Times New Roman" pitchFamily="18" charset="0"/>
                  </a:rPr>
                  <a:t> растения</a:t>
                </a:r>
                <a:endParaRPr lang="ru-RU" sz="18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1148085536981543"/>
              <c:y val="0.946817941505662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421184"/>
        <c:crosses val="autoZero"/>
        <c:auto val="1"/>
        <c:lblAlgn val="ctr"/>
        <c:lblOffset val="100"/>
        <c:noMultiLvlLbl val="0"/>
      </c:catAx>
      <c:valAx>
        <c:axId val="115421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2000" b="0" dirty="0">
                    <a:latin typeface="Times New Roman" pitchFamily="18" charset="0"/>
                    <a:cs typeface="Times New Roman" pitchFamily="18" charset="0"/>
                  </a:rPr>
                  <a:t>Степень ингибирования свободных</a:t>
                </a:r>
                <a:r>
                  <a:rPr lang="ru-RU" sz="2000" b="0" baseline="0" dirty="0">
                    <a:latin typeface="Times New Roman" pitchFamily="18" charset="0"/>
                    <a:cs typeface="Times New Roman" pitchFamily="18" charset="0"/>
                  </a:rPr>
                  <a:t> радикалов, %</a:t>
                </a:r>
                <a:endParaRPr lang="ru-RU" sz="20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53141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74647350550878"/>
          <c:y val="3.1319447390627274E-2"/>
          <c:w val="0.61237731511269933"/>
          <c:h val="0.80174737825514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Цветки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91.36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7-4657-AEDC-C467FDD91E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Спирт 70%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Цветки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87.34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7-4657-AEDC-C467FDD91E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Спирт 96,4%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Цветки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81.69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7-4657-AEDC-C467FDD91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48448"/>
        <c:axId val="115462912"/>
      </c:barChart>
      <c:catAx>
        <c:axId val="115448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 b="0">
                    <a:latin typeface="Times New Roman" pitchFamily="18" charset="0"/>
                    <a:cs typeface="Times New Roman" pitchFamily="18" charset="0"/>
                  </a:rPr>
                  <a:t>Часть</a:t>
                </a:r>
                <a:r>
                  <a:rPr lang="ru-RU" sz="1800" b="0" baseline="0">
                    <a:latin typeface="Times New Roman" pitchFamily="18" charset="0"/>
                    <a:cs typeface="Times New Roman" pitchFamily="18" charset="0"/>
                  </a:rPr>
                  <a:t> растения</a:t>
                </a:r>
                <a:endParaRPr lang="ru-RU" sz="18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462912"/>
        <c:crosses val="autoZero"/>
        <c:auto val="1"/>
        <c:lblAlgn val="ctr"/>
        <c:lblOffset val="100"/>
        <c:noMultiLvlLbl val="0"/>
      </c:catAx>
      <c:valAx>
        <c:axId val="115462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2000" b="0">
                    <a:latin typeface="Times New Roman" pitchFamily="18" charset="0"/>
                    <a:cs typeface="Times New Roman" pitchFamily="18" charset="0"/>
                  </a:rPr>
                  <a:t>Степень ингибирования свободных радикалов, %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15448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68717271656384"/>
          <c:y val="0.35319172849578379"/>
          <c:w val="0.22823565149820338"/>
          <c:h val="0.280863711470684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Листья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Лист1!$A$2:$A$4</c:f>
              <c:strCache>
                <c:ptCount val="3"/>
                <c:pt idx="0">
                  <c:v>Вода </c:v>
                </c:pt>
                <c:pt idx="1">
                  <c:v>Спирт 70%</c:v>
                </c:pt>
                <c:pt idx="2">
                  <c:v>Спирт 96,4%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85.11999999999999</c:v>
                </c:pt>
                <c:pt idx="1">
                  <c:v>83.92</c:v>
                </c:pt>
                <c:pt idx="2">
                  <c:v>77.540000000000006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9-4EC9-9651-D1AC572746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Цветки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Лист1!$A$2:$A$4</c:f>
              <c:strCache>
                <c:ptCount val="3"/>
                <c:pt idx="0">
                  <c:v>Вода </c:v>
                </c:pt>
                <c:pt idx="1">
                  <c:v>Спирт 70%</c:v>
                </c:pt>
                <c:pt idx="2">
                  <c:v>Спирт 96,4%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91.36</c:v>
                </c:pt>
                <c:pt idx="1">
                  <c:v>87.34</c:v>
                </c:pt>
                <c:pt idx="2">
                  <c:v>81.69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9-4EC9-9651-D1AC572746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Плоды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Лист1!$A$2:$A$4</c:f>
              <c:strCache>
                <c:ptCount val="3"/>
                <c:pt idx="0">
                  <c:v>Вода </c:v>
                </c:pt>
                <c:pt idx="1">
                  <c:v>Спирт 70%</c:v>
                </c:pt>
                <c:pt idx="2">
                  <c:v>Спирт 96,4%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90.210000000000022</c:v>
                </c:pt>
                <c:pt idx="1">
                  <c:v>84.33</c:v>
                </c:pt>
                <c:pt idx="2">
                  <c:v>64.239999999999995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9-4EC9-9651-D1AC57274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46880"/>
        <c:axId val="45148800"/>
      </c:barChart>
      <c:catAx>
        <c:axId val="4514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2000" dirty="0" err="1" smtClean="0"/>
                  <a:t>Экстрагенты</a:t>
                </a:r>
                <a:endParaRPr lang="ru-RU" sz="2000" dirty="0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45148800"/>
        <c:crosses val="autoZero"/>
        <c:auto val="1"/>
        <c:lblAlgn val="ctr"/>
        <c:lblOffset val="100"/>
        <c:noMultiLvlLbl val="0"/>
      </c:catAx>
      <c:valAx>
        <c:axId val="45148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2000" dirty="0" smtClean="0"/>
                  <a:t>Степень</a:t>
                </a:r>
                <a:r>
                  <a:rPr lang="ru-RU" sz="2000" baseline="0" dirty="0" smtClean="0"/>
                  <a:t> ингибирования  свободных радикалов, %</a:t>
                </a:r>
                <a:endParaRPr lang="ru-RU" sz="20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5146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9D3309-FB5F-4371-97B7-33D7FFE04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E0EFD-F020-42B5-9D9E-99FC4311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CE5AD2-92E0-48F9-A44B-34538CEE7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698AC-1F65-4F86-BB26-1816BF33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80337-0C76-48E5-BD7E-12F8B2E3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9B08F-217A-42F8-9139-D3FA8A5D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74475"/>
      </p:ext>
    </p:extLst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F4299-E865-4BC1-ABEE-EBF4BD36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0D69E7-E834-480B-89E9-2367A215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3DDCE-143C-4D2F-B3EF-F788B52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65FDF-176C-451B-B18D-80BE5F05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47DD8-CA59-464C-A504-6AD6E3F1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4058"/>
      </p:ext>
    </p:extLst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7AC521-08FB-4505-ACF8-E86A1EFE4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3BA98B-3C67-4A6E-A6D2-1ED6FF99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CBDA9C-9268-4BF3-B43E-AB0A7673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7AB7B-6EC7-499C-9A59-9A4EB67C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4AFD8-74B7-46E1-A95E-10B16DC3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21931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D5DA9-E882-42FE-A49E-B49CE42D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1B8A1-060C-40A6-9B3E-1E7515BE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DE875-1C69-4768-9F18-6BEB89A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8FB6D-4771-4733-B8D7-1B403173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A3C66-59E5-4E43-816D-F824BFF0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3360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23A6A-E3F2-44D7-B677-B3C74B60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28BED-674E-4EA4-90DB-BD2DE094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66689-F681-4DE9-8CF0-98F65875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08E7-A96E-4026-802E-C123B66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8144E-E165-4324-B375-C6E68B9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48958"/>
      </p:ext>
    </p:extLst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3CF1D-A1DD-4BAE-82ED-99551F49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4CE7B-3BEE-4B4D-924A-F7EAF8B1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2A49DA-3C7A-479E-8DE5-328575A1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4BC1A3-9E00-4904-8F1C-02282242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9FBAE-AF5C-4489-95D4-035ABF84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4045F-11FB-43C8-A0FE-87A59F1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4606"/>
      </p:ext>
    </p:extLst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E4CC8-F93D-4EA4-8069-D7CC1A4C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0AC2A1-4F31-4FC1-BC9C-B4A4BE87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9F0B81-BD6D-4772-A25A-744F53DA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B7A9A8-1670-4D22-A3D2-0F87FE2D5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711E92-E5FA-48A2-85E4-F97922F6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8F0AA6-E0A4-4CD5-BCAA-31EDE446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253ECC-8E3A-4990-B38D-39EDBAD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D3A1AD-CCC7-41A7-9C26-A0FF8408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18843"/>
      </p:ext>
    </p:extLst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B85F5-7D5F-42DF-88B3-1E31C92B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1EC1E8-AA33-4BC0-B66B-FD94BFF6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070AD-545F-4A52-9FD6-C3A1AE93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B37E4-9193-4CE0-BC99-223802C2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68287"/>
      </p:ext>
    </p:extLst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977721-BCED-4272-BFD5-016BE73D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E075F1-B0A1-4B7F-845A-00970A9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056F16-E3BA-4799-A5FE-3F03CDBA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75545"/>
      </p:ext>
    </p:extLst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3AD51-C120-4980-9808-8F1EA740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3EF98-649B-4ED0-AAAB-D9DAA8B8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B6544F-8444-4E6D-B8A7-24E03BD2E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6CEEB-AAE1-4843-865A-373CF483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91E46-AA87-4656-81EA-FEBCC6AF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ECBFB6-BA63-4F1A-A8B6-B319CF36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08684"/>
      </p:ext>
    </p:extLst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4FEC6-C90B-41C4-8561-F6F2BF2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FADBB8-9AF7-4D48-8BE4-C8F7ECB15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1EFD8B-6258-4C6B-8992-F77C365B0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CE8A7-E214-4FBF-8112-5DB8851A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880DC-8EF9-4C2C-A23C-6A2AD06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04F86-E220-48D6-83B8-5CA59D3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73413"/>
      </p:ext>
    </p:extLst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92AA-8093-4039-8EAA-7173550C77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D3D00-E3E3-4B1F-993B-DB3368F1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B851B4-86CD-44E4-82BF-2291418A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F3415-4600-4C26-B663-FA116AD3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9583-7489-4193-B835-FF69BB42DEC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53825-75E0-4A00-9DA9-0E859030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601F6-BFF4-476A-9105-B4BBF603B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17C6-6A3C-4596-8574-544E8821E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3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8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9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468B6-B08D-4AF1-A7B3-DD35F3E6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348" y="1776548"/>
            <a:ext cx="9797143" cy="217859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Изучение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антиоксидантной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активности листьев, цветков и плодов </a:t>
            </a:r>
            <a:r>
              <a:rPr lang="en-US" sz="4400" b="1" i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Murraya</a:t>
            </a:r>
            <a:r>
              <a:rPr lang="en-US" sz="4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en-US" sz="4400" b="1" i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paniculata</a:t>
            </a:r>
            <a:r>
              <a:rPr lang="en-US" sz="4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(L.)</a:t>
            </a:r>
            <a:endParaRPr lang="ru-RU" sz="4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62829B-A604-4136-AF64-5BAFE6BFA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097" y="5016137"/>
            <a:ext cx="7876903" cy="1841863"/>
          </a:xfrm>
        </p:spPr>
        <p:txBody>
          <a:bodyPr>
            <a:noAutofit/>
          </a:bodyPr>
          <a:lstStyle/>
          <a:p>
            <a:pPr algn="l">
              <a:lnSpc>
                <a:spcPts val="2100"/>
              </a:lnSpc>
              <a:spcBef>
                <a:spcPts val="0"/>
              </a:spcBef>
            </a:pPr>
            <a:r>
              <a:rPr lang="ru-RU" sz="2800" dirty="0" smtClean="0">
                <a:latin typeface="Gabriola" pitchFamily="82" charset="0"/>
              </a:rPr>
              <a:t>Подготовила студентка 5 курса 1 группы  фармацевтического факультета дневной формы получения образования Любимова Светлана</a:t>
            </a:r>
            <a:endParaRPr lang="en-US" sz="2800" dirty="0" smtClean="0">
              <a:latin typeface="Gabriola" pitchFamily="82" charset="0"/>
            </a:endParaRPr>
          </a:p>
          <a:p>
            <a:pPr algn="l">
              <a:lnSpc>
                <a:spcPts val="2100"/>
              </a:lnSpc>
              <a:spcBef>
                <a:spcPts val="0"/>
              </a:spcBef>
            </a:pPr>
            <a:r>
              <a:rPr lang="ru-RU" sz="2800" dirty="0" smtClean="0">
                <a:latin typeface="Gabriola" pitchFamily="82" charset="0"/>
              </a:rPr>
              <a:t>Руководитель: Заведующий кафедрой стандартизации лекарственных средств с курсом ФПК и ПК, кандидат биологических наук  Яковлева Ольга Александровна</a:t>
            </a:r>
            <a:endParaRPr lang="en-US" sz="2800" dirty="0" smtClean="0">
              <a:latin typeface="Gabriola" pitchFamily="82" charset="0"/>
            </a:endParaRPr>
          </a:p>
          <a:p>
            <a:pPr algn="l"/>
            <a:endParaRPr lang="ru-RU" sz="28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86" y="209006"/>
            <a:ext cx="6923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Министерство здравоохранения Республики Беларусь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УО «Витебский государственный Ордена Дружбы медицинский университет»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5530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Химический состав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0377" y="1293223"/>
            <a:ext cx="360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Gardens CM" pitchFamily="34" charset="0"/>
              </a:rPr>
              <a:t>Кумарины</a:t>
            </a:r>
            <a:endParaRPr lang="ru-RU" sz="4400" dirty="0">
              <a:latin typeface="Gardens CM" pitchFamily="34" charset="0"/>
            </a:endParaRPr>
          </a:p>
        </p:txBody>
      </p:sp>
      <p:pic>
        <p:nvPicPr>
          <p:cNvPr id="27650" name="Picture 2" descr="кумарин что это такое бобы то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3371" y="0"/>
            <a:ext cx="3178629" cy="1646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1019895" y="2122582"/>
          <a:ext cx="2898962" cy="241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S ChemDraw Drawing" r:id="rId4" imgW="2365560" imgH="1968840" progId="ChemDraw.Document.6.0">
                  <p:embed/>
                </p:oleObj>
              </mc:Choice>
              <mc:Fallback>
                <p:oleObj name="CS ChemDraw Drawing" r:id="rId4" imgW="2365560" imgH="19688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895" y="2122582"/>
                        <a:ext cx="2898962" cy="2412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6913" y="4833257"/>
            <a:ext cx="220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Мурраганон</a:t>
            </a: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469175" y="2092864"/>
          <a:ext cx="2963589" cy="249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S ChemDraw Drawing" r:id="rId6" imgW="2365560" imgH="1988640" progId="ChemDraw.Document.6.0">
                  <p:embed/>
                </p:oleObj>
              </mc:Choice>
              <mc:Fallback>
                <p:oleObj name="CS ChemDraw Drawing" r:id="rId6" imgW="2365560" imgH="19886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175" y="2092864"/>
                        <a:ext cx="2963589" cy="2492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7576" y="4859382"/>
            <a:ext cx="229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Муррангатин</a:t>
            </a: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8306117" y="2011268"/>
          <a:ext cx="3019380" cy="253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S ChemDraw Drawing" r:id="rId8" imgW="2344320" imgH="1968840" progId="ChemDraw.Document.6.0">
                  <p:embed/>
                </p:oleObj>
              </mc:Choice>
              <mc:Fallback>
                <p:oleObj name="CS ChemDraw Drawing" r:id="rId8" imgW="2344320" imgH="19688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117" y="2011268"/>
                        <a:ext cx="3019380" cy="2534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12928" y="4820195"/>
            <a:ext cx="256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Императорин</a:t>
            </a: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10" cstate="print"/>
          <a:srcRect r="61521"/>
          <a:stretch>
            <a:fillRect/>
          </a:stretch>
        </p:blipFill>
        <p:spPr bwMode="auto">
          <a:xfrm>
            <a:off x="1300565" y="318977"/>
            <a:ext cx="2134967" cy="110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67097" y="1489166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Бензо-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  <a:sym typeface="Symbol"/>
              </a:rPr>
              <a:t>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-пирон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77" y="365125"/>
            <a:ext cx="9248504" cy="1006475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Химический состав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5874" y="1345474"/>
            <a:ext cx="354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Gardens CM" pitchFamily="34" charset="0"/>
              </a:rPr>
              <a:t>Алкалоиды</a:t>
            </a:r>
            <a:endParaRPr lang="ru-RU" sz="4400" dirty="0">
              <a:latin typeface="Gardens CM" pitchFamily="34" charset="0"/>
            </a:endParaRPr>
          </a:p>
        </p:txBody>
      </p:sp>
      <p:pic>
        <p:nvPicPr>
          <p:cNvPr id="26626" name="Picture 2" descr="Алкалоиды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0651" y="0"/>
            <a:ext cx="2081349" cy="156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496389" y="2252392"/>
          <a:ext cx="3043645" cy="230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S ChemDraw Drawing" r:id="rId4" imgW="2472480" imgH="2211480" progId="ChemDraw.Document.6.0">
                  <p:embed/>
                </p:oleObj>
              </mc:Choice>
              <mc:Fallback>
                <p:oleObj name="CS ChemDraw Drawing" r:id="rId4" imgW="2472480" imgH="22114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89" y="2252392"/>
                        <a:ext cx="3043645" cy="2306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9897" y="4898570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Yuehcukene</a:t>
            </a: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062548" y="2160951"/>
          <a:ext cx="3814355" cy="229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S ChemDraw Drawing" r:id="rId6" imgW="2889000" imgH="1917720" progId="ChemDraw.Document.6.0">
                  <p:embed/>
                </p:oleObj>
              </mc:Choice>
              <mc:Fallback>
                <p:oleObj name="CS ChemDraw Drawing" r:id="rId6" imgW="2889000" imgH="19177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548" y="2160951"/>
                        <a:ext cx="3814355" cy="2298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37761" y="4911634"/>
            <a:ext cx="245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Паникулидин</a:t>
            </a:r>
            <a:r>
              <a:rPr lang="ru-RU" sz="2400" dirty="0" smtClean="0"/>
              <a:t> А</a:t>
            </a:r>
            <a:endParaRPr lang="ru-RU" sz="2400" dirty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8518617" y="1973445"/>
          <a:ext cx="3120390" cy="273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S ChemDraw Drawing" r:id="rId8" imgW="2690640" imgH="2362680" progId="ChemDraw.Document.6.0">
                  <p:embed/>
                </p:oleObj>
              </mc:Choice>
              <mc:Fallback>
                <p:oleObj name="CS ChemDraw Drawing" r:id="rId8" imgW="2690640" imgH="23626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617" y="1973445"/>
                        <a:ext cx="3120390" cy="2735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21932" y="4976948"/>
            <a:ext cx="232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Муррапанин</a:t>
            </a: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474" y="365126"/>
            <a:ext cx="10008326" cy="1176292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Фармакологические свойства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29" y="1293224"/>
            <a:ext cx="5799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Gardens CM" pitchFamily="34" charset="0"/>
                <a:ea typeface="Segoe UI" pitchFamily="34" charset="0"/>
                <a:cs typeface="Segoe UI" pitchFamily="34" charset="0"/>
              </a:rPr>
              <a:t>Народная медицина</a:t>
            </a:r>
            <a:endParaRPr lang="ru-RU" sz="4000" dirty="0">
              <a:latin typeface="Gardens CM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218" name="Picture 2" descr="Народная медицина на 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007" y="2056898"/>
            <a:ext cx="7857456" cy="44153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Фармакологические свойства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178" y="1410788"/>
            <a:ext cx="829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ardens CM" pitchFamily="34" charset="0"/>
              </a:rPr>
              <a:t>Антибактериальная активность</a:t>
            </a:r>
            <a:endParaRPr lang="ru-RU" sz="4000" dirty="0">
              <a:latin typeface="Gardens CM" pitchFamily="34" charset="0"/>
            </a:endParaRPr>
          </a:p>
        </p:txBody>
      </p:sp>
      <p:pic>
        <p:nvPicPr>
          <p:cNvPr id="33794" name="Picture 2" descr="О дружбе бактерий и человека - РИА Новости, 19.12.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077" y="2171562"/>
            <a:ext cx="7107374" cy="399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365126"/>
            <a:ext cx="10149840" cy="1150166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Фармакологические свойства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29" y="1280160"/>
            <a:ext cx="856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Gardens CM" pitchFamily="34" charset="0"/>
              </a:rPr>
              <a:t>Анальгетическая</a:t>
            </a:r>
            <a:r>
              <a:rPr lang="ru-RU" sz="4000" dirty="0" smtClean="0">
                <a:latin typeface="Gardens CM" pitchFamily="34" charset="0"/>
              </a:rPr>
              <a:t> активность</a:t>
            </a:r>
            <a:endParaRPr lang="ru-RU" sz="4000" dirty="0">
              <a:latin typeface="Gardens CM" pitchFamily="34" charset="0"/>
            </a:endParaRPr>
          </a:p>
        </p:txBody>
      </p:sp>
      <p:pic>
        <p:nvPicPr>
          <p:cNvPr id="32770" name="Picture 2" descr="Крысы определяют рак на ранних стадиях лучше, чем самое передовое  оборудование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512" y="2062875"/>
            <a:ext cx="7185750" cy="456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0" y="365125"/>
            <a:ext cx="10112829" cy="1215481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Фармакологические свойства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9874" y="1319349"/>
            <a:ext cx="837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Gardens CM" pitchFamily="34" charset="0"/>
              </a:rPr>
              <a:t>Антидиабетическая</a:t>
            </a:r>
            <a:r>
              <a:rPr lang="ru-RU" sz="4000" dirty="0" smtClean="0">
                <a:latin typeface="Gardens CM" pitchFamily="34" charset="0"/>
              </a:rPr>
              <a:t> активность</a:t>
            </a:r>
            <a:endParaRPr lang="ru-RU" sz="4000" dirty="0">
              <a:latin typeface="Gardens CM" pitchFamily="34" charset="0"/>
            </a:endParaRPr>
          </a:p>
        </p:txBody>
      </p:sp>
      <p:pic>
        <p:nvPicPr>
          <p:cNvPr id="31746" name="Picture 2" descr="В недостижении целей терапии сахарного диабета виноваты не только пациенты  | Новости | «Лечащий врач» – профессиональное медицинское издание для  врачей. Научные стать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0397" y="2173739"/>
            <a:ext cx="6245225" cy="417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536" y="365126"/>
            <a:ext cx="9757955" cy="941160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Фармакологические свойства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869" y="1280160"/>
            <a:ext cx="837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ardens CM" pitchFamily="34" charset="0"/>
              </a:rPr>
              <a:t>Антиканцерогенная активность</a:t>
            </a:r>
            <a:endParaRPr lang="ru-RU" sz="4000" dirty="0">
              <a:latin typeface="Gardens CM" pitchFamily="34" charset="0"/>
            </a:endParaRPr>
          </a:p>
        </p:txBody>
      </p:sp>
      <p:pic>
        <p:nvPicPr>
          <p:cNvPr id="30722" name="Picture 2" descr="Рак невозможно победить в принципе». Нобелевский лауреат назвал две главные  причины развития болезни | Югопол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141" y="2025061"/>
            <a:ext cx="7381875" cy="420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Georgia" pitchFamily="18" charset="0"/>
              </a:rPr>
              <a:t>Антиоксидантная</a:t>
            </a:r>
            <a:r>
              <a:rPr lang="ru-RU" dirty="0" smtClean="0">
                <a:latin typeface="Georgia" pitchFamily="18" charset="0"/>
              </a:rPr>
              <a:t> активность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Chimactiv - Interactive numerical educational resources for the analysis of  complex med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067" y="1557516"/>
            <a:ext cx="6834756" cy="404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7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Результаты работы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86891" y="1711234"/>
          <a:ext cx="6570617" cy="446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7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Результаты работы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161348" y="1572985"/>
          <a:ext cx="6348412" cy="460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709" y="521878"/>
            <a:ext cx="9703525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Актуальность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856" y="1698171"/>
            <a:ext cx="926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Georgia" pitchFamily="18" charset="0"/>
                <a:ea typeface="Segoe UI" pitchFamily="34" charset="0"/>
                <a:cs typeface="Segoe UI" pitchFamily="34" charset="0"/>
              </a:rPr>
              <a:t>Murraya</a:t>
            </a:r>
            <a:r>
              <a:rPr lang="en-US" sz="3200" i="1" dirty="0" smtClean="0">
                <a:latin typeface="Georgia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200" i="1" dirty="0" err="1" smtClean="0">
                <a:latin typeface="Georgia" pitchFamily="18" charset="0"/>
                <a:ea typeface="Segoe UI" pitchFamily="34" charset="0"/>
                <a:cs typeface="Segoe UI" pitchFamily="34" charset="0"/>
              </a:rPr>
              <a:t>paniculata</a:t>
            </a:r>
            <a:r>
              <a:rPr lang="en-US" sz="3200" i="1" dirty="0" smtClean="0">
                <a:latin typeface="Georgia" pitchFamily="18" charset="0"/>
                <a:ea typeface="Segoe UI" pitchFamily="34" charset="0"/>
                <a:cs typeface="Segoe UI" pitchFamily="34" charset="0"/>
              </a:rPr>
              <a:t> (L.)</a:t>
            </a:r>
            <a:r>
              <a:rPr lang="en-US" sz="3200" dirty="0" smtClean="0">
                <a:latin typeface="Georgia" pitchFamily="18" charset="0"/>
                <a:ea typeface="Segoe UI" pitchFamily="34" charset="0"/>
                <a:cs typeface="Segoe UI" pitchFamily="34" charset="0"/>
              </a:rPr>
              <a:t> –  </a:t>
            </a:r>
            <a:r>
              <a:rPr lang="ru-RU" sz="3200" dirty="0" smtClean="0">
                <a:latin typeface="Georgia" pitchFamily="18" charset="0"/>
                <a:ea typeface="Segoe UI" pitchFamily="34" charset="0"/>
                <a:cs typeface="Segoe UI" pitchFamily="34" charset="0"/>
              </a:rPr>
              <a:t>Дерево императоров</a:t>
            </a:r>
            <a:r>
              <a:rPr lang="en-US" sz="3200" dirty="0" smtClean="0">
                <a:latin typeface="Georgia" pitchFamily="18" charset="0"/>
                <a:ea typeface="Segoe UI" pitchFamily="34" charset="0"/>
                <a:cs typeface="Segoe UI" pitchFamily="34" charset="0"/>
              </a:rPr>
              <a:t> </a:t>
            </a:r>
            <a:endParaRPr lang="ru-RU" sz="3200" dirty="0">
              <a:latin typeface="Georgia" pitchFamily="18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196" name="Picture 4" descr="Муррайя метельчатая - каталог. Фотографии, описани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5284"/>
            <a:ext cx="12192000" cy="24713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7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Результаты работы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096667" y="1454604"/>
          <a:ext cx="6465344" cy="450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7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Результаты работы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76549" y="1541417"/>
          <a:ext cx="8595360" cy="455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510" y="1906543"/>
            <a:ext cx="6163492" cy="2574018"/>
          </a:xfrm>
        </p:spPr>
        <p:txBody>
          <a:bodyPr>
            <a:noAutofit/>
            <a:scene3d>
              <a:camera prst="obliqueTop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Hortensia" pitchFamily="2" charset="0"/>
              </a:rPr>
              <a:t>Спасибо </a:t>
            </a:r>
            <a:r>
              <a:rPr lang="ru-RU" sz="7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7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</a:rPr>
              <a:t>за внимание!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E:\ВГМУ\5 курс\Диплом\ПРЕЗЕНТАЦИЯ И ВСЕ К НЕЙ ОТНОСЯЩЕЕСЯ\ФОТОМИГ ДОБРО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828" y="3882932"/>
            <a:ext cx="2460171" cy="2972707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062548" y="3226525"/>
            <a:ext cx="3866606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Цель и задачи дипломной работы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672046"/>
            <a:ext cx="1000614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Цель работы: </a:t>
            </a: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установить </a:t>
            </a:r>
            <a:r>
              <a:rPr lang="ru-RU" sz="2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антиоксидантную</a:t>
            </a: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активность листьев, цветков и плодов </a:t>
            </a:r>
            <a:r>
              <a:rPr lang="en-US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ru-RU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22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paniculata</a:t>
            </a:r>
            <a:r>
              <a:rPr lang="en-US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</a:t>
            </a:r>
            <a:r>
              <a:rPr lang="ru-RU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.)</a:t>
            </a: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спектрофотометрически</a:t>
            </a: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с использованием реактива </a:t>
            </a:r>
            <a:r>
              <a:rPr lang="en-US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DPPH</a:t>
            </a: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ru-RU" sz="2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Задачи: 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Провести анализ научной литературы по проблеме исследования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Подобрать оптимальные условия анализа </a:t>
            </a:r>
            <a:r>
              <a:rPr lang="ru-RU" sz="2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антиоксидантной</a:t>
            </a: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активности с помощью с использованием реактива </a:t>
            </a:r>
            <a:r>
              <a:rPr lang="en-US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DPPH </a:t>
            </a:r>
            <a:endParaRPr lang="ru-RU" sz="2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Осуществить </a:t>
            </a:r>
            <a:r>
              <a:rPr lang="ru-RU" sz="2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пробоподготовку</a:t>
            </a: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листьев, цветков и плодов </a:t>
            </a:r>
            <a:r>
              <a:rPr lang="en-US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ru-RU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sz="22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paniculata</a:t>
            </a:r>
            <a:r>
              <a:rPr lang="ru-RU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</a:t>
            </a:r>
            <a:r>
              <a:rPr lang="ru-RU" sz="2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.)</a:t>
            </a:r>
            <a:endParaRPr lang="ru-RU" sz="2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Проанализировать </a:t>
            </a:r>
            <a:r>
              <a:rPr lang="ru-RU" sz="2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антиоксидантную</a:t>
            </a: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активность листьев, цветков и плодов с использованием реактива </a:t>
            </a:r>
            <a:r>
              <a:rPr lang="en-US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DPPH</a:t>
            </a:r>
            <a:endParaRPr lang="ru-RU" sz="2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Провести статистическую обработку полученных данных.</a:t>
            </a: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902" y="887641"/>
            <a:ext cx="5771606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Ботаническая классификация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3303" y="2299062"/>
            <a:ext cx="46111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Царство: </a:t>
            </a:r>
            <a:r>
              <a:rPr lang="en-US" sz="2800" i="1" dirty="0" err="1" smtClean="0">
                <a:latin typeface="Georgia" pitchFamily="18" charset="0"/>
              </a:rPr>
              <a:t>Plantae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Отдел: </a:t>
            </a:r>
            <a:r>
              <a:rPr lang="en-US" sz="2800" i="1" dirty="0" err="1" smtClean="0">
                <a:latin typeface="Georgia" pitchFamily="18" charset="0"/>
              </a:rPr>
              <a:t>Magnoliophyta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Класс: </a:t>
            </a:r>
            <a:r>
              <a:rPr lang="en-US" sz="2800" i="1" dirty="0" err="1" smtClean="0">
                <a:latin typeface="Georgia" pitchFamily="18" charset="0"/>
              </a:rPr>
              <a:t>Dicotyledones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Порядок: </a:t>
            </a:r>
            <a:r>
              <a:rPr lang="en-US" sz="2800" i="1" dirty="0" err="1" smtClean="0">
                <a:latin typeface="Georgia" pitchFamily="18" charset="0"/>
              </a:rPr>
              <a:t>Sapindales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Семейство: </a:t>
            </a:r>
            <a:r>
              <a:rPr lang="en-US" sz="2800" i="1" dirty="0" err="1" smtClean="0">
                <a:latin typeface="Georgia" pitchFamily="18" charset="0"/>
              </a:rPr>
              <a:t>Rutaceae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Род: </a:t>
            </a:r>
            <a:r>
              <a:rPr lang="en-US" sz="2800" i="1" dirty="0" err="1" smtClean="0">
                <a:latin typeface="Georgia" pitchFamily="18" charset="0"/>
              </a:rPr>
              <a:t>Murraya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Вид: </a:t>
            </a:r>
            <a:r>
              <a:rPr lang="en-US" sz="2800" i="1" dirty="0" err="1" smtClean="0">
                <a:latin typeface="Georgia" pitchFamily="18" charset="0"/>
              </a:rPr>
              <a:t>Murraya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i="1" dirty="0" err="1" smtClean="0">
                <a:latin typeface="Georgia" pitchFamily="18" charset="0"/>
              </a:rPr>
              <a:t>paniculata</a:t>
            </a:r>
            <a:endParaRPr lang="ru-RU" sz="2800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22533" name="Picture 5" descr="Полезные свойства и противопоказания мурайи. Мурайя цветок. Описание,  особенности, виды и уход за мурай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451" y="-1"/>
            <a:ext cx="4824549" cy="688072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456565"/>
            <a:ext cx="6777446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Семейство </a:t>
            </a:r>
            <a:r>
              <a:rPr lang="en-US" dirty="0" err="1" smtClean="0">
                <a:latin typeface="Georgia" pitchFamily="18" charset="0"/>
              </a:rPr>
              <a:t>Rutaceae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4578" name="Picture 2" descr="апельсины, фрукты, апельсиновое дерево, цитрусовые, дерево, листья,  эстетический, листва, вечнозеленый, алмазно-зеленый, Rutaceae | Pik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037" y="0"/>
            <a:ext cx="514496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97726" y="5355771"/>
            <a:ext cx="530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Citrus</a:t>
            </a:r>
            <a:r>
              <a:rPr lang="ru-R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- Цитрус</a:t>
            </a:r>
            <a:endParaRPr lang="en-US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b="1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Murraya</a:t>
            </a:r>
            <a:r>
              <a:rPr lang="ru-R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- </a:t>
            </a:r>
            <a:r>
              <a:rPr lang="ru-RU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Муррайя</a:t>
            </a:r>
            <a:endParaRPr lang="en-US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411" y="1371600"/>
            <a:ext cx="5852160" cy="445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Около 170 родов и 1200 видов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Распространено в тропических и субтропических регионах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Вечнозеленые деревья и кустарники, реже травы или вьющиеся растения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Для членов семейства характерно наличие достаточно большого количества эфирных масел, содержащихся в различных частях растений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42269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Род </a:t>
            </a:r>
            <a:r>
              <a:rPr lang="en-US" i="1" dirty="0" err="1" smtClean="0">
                <a:latin typeface="Georgia" pitchFamily="18" charset="0"/>
              </a:rPr>
              <a:t>Murraya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481" y="1606733"/>
            <a:ext cx="352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Murraya</a:t>
            </a: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koenigii</a:t>
            </a: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(L.)</a:t>
            </a:r>
            <a:endParaRPr lang="ru-RU" sz="24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6" descr="временный слай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548" y="0"/>
            <a:ext cx="4319451" cy="323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s://upload.wikimedia.org/wikipedia/commons/thumb/9/9a/Curry_Tree_flower4.JPG/800px-Curry_Tree_flow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0982" y="3278777"/>
            <a:ext cx="4772298" cy="357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8" name="Picture 6" descr="https://stroy-podskazka.ru/images/article/orig/2019/03/vse-o-muraje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65422" cy="316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Черная муррайя Кёнига - Murraya koenigii - Растения во Владивосто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526" y="3282042"/>
            <a:ext cx="4767944" cy="357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555" y="0"/>
            <a:ext cx="6165668" cy="7569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Murraya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paniculata</a:t>
            </a:r>
            <a:r>
              <a:rPr lang="en-US" i="1" dirty="0" smtClean="0">
                <a:latin typeface="Georgia" pitchFamily="18" charset="0"/>
              </a:rPr>
              <a:t> (L.)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4" name="Picture 2" descr="Цветок мурайя: фото, уход в домашних условиях и лечебные свой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331" y="0"/>
            <a:ext cx="3879669" cy="387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stroy-podskazka.ru/images/article/orig/2019/03/vse-o-muraj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2896"/>
            <a:ext cx="4336869" cy="289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temp sl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9714" y="939642"/>
            <a:ext cx="3728448" cy="279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s://stroy-podskazka.ru/images/article/orig/2019/03/vse-o-muraje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347" y="3871985"/>
            <a:ext cx="4130241" cy="29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Мурайя: источник красоты и аромата | ДАЧНЫЙ КЛУБ | Яндекс Дзе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998" y="3814354"/>
            <a:ext cx="4058195" cy="304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983" y="365127"/>
            <a:ext cx="8987246" cy="941160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Химический состав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3382" y="1319349"/>
            <a:ext cx="7276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Gardens CM" pitchFamily="34" charset="0"/>
              </a:rPr>
              <a:t>Терпены и </a:t>
            </a:r>
            <a:r>
              <a:rPr lang="ru-RU" sz="4400" dirty="0" err="1" smtClean="0">
                <a:latin typeface="Gardens CM" pitchFamily="34" charset="0"/>
              </a:rPr>
              <a:t>терпеноиды</a:t>
            </a:r>
            <a:endParaRPr lang="ru-RU" sz="4400" dirty="0">
              <a:latin typeface="Gardens CM" pitchFamily="34" charset="0"/>
            </a:endParaRPr>
          </a:p>
        </p:txBody>
      </p:sp>
      <p:pic>
        <p:nvPicPr>
          <p:cNvPr id="29698" name="Picture 2" descr="Советы остеопата: пять эфирных масел для здоровья | Marie Cl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1006"/>
            <a:ext cx="2787308" cy="2076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24395" y="2187767"/>
          <a:ext cx="6622868" cy="43333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11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42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Плоды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Листья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84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43.4% </a:t>
                      </a:r>
                      <a:r>
                        <a:rPr lang="ru-RU" sz="2400" kern="1200" dirty="0" err="1" smtClean="0"/>
                        <a:t>β-кариофиллен</a:t>
                      </a:r>
                      <a:r>
                        <a:rPr lang="ru-RU" sz="2400" kern="12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22,9% </a:t>
                      </a:r>
                      <a:r>
                        <a:rPr lang="ru-RU" sz="2400" kern="1200" dirty="0" err="1" smtClean="0"/>
                        <a:t>β-циклоцитраль</a:t>
                      </a:r>
                      <a:r>
                        <a:rPr lang="ru-RU" sz="2400" kern="12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84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18,9%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kern="1200" dirty="0" smtClean="0"/>
                        <a:t>(-)-</a:t>
                      </a:r>
                      <a:r>
                        <a:rPr lang="ru-RU" sz="2400" kern="1200" dirty="0" err="1" smtClean="0"/>
                        <a:t>зингиберен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/>
                        <a:t>22,4%  </a:t>
                      </a:r>
                      <a:r>
                        <a:rPr lang="ru-RU" sz="2400" kern="1200" dirty="0" err="1" smtClean="0"/>
                        <a:t>метилсалицилат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84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8,3%  </a:t>
                      </a:r>
                      <a:r>
                        <a:rPr lang="ru-RU" sz="2400" kern="1200" dirty="0" err="1" smtClean="0"/>
                        <a:t>гермакрен</a:t>
                      </a:r>
                      <a:r>
                        <a:rPr lang="ru-RU" sz="2400" kern="1200" dirty="0" smtClean="0"/>
                        <a:t> 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11,7%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baseline="0" dirty="0" err="1" smtClean="0"/>
                        <a:t>Транс-неролидол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5,5%  </a:t>
                      </a:r>
                      <a:r>
                        <a:rPr lang="ru-RU" sz="2400" kern="1200" dirty="0" err="1" smtClean="0"/>
                        <a:t>α-копаен</a:t>
                      </a:r>
                      <a:r>
                        <a:rPr lang="ru-RU" sz="2400" kern="12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7,9% </a:t>
                      </a:r>
                      <a:r>
                        <a:rPr lang="ru-RU" sz="2400" kern="1200" dirty="0" err="1" smtClean="0"/>
                        <a:t>α</a:t>
                      </a:r>
                      <a:r>
                        <a:rPr lang="en-US" sz="2400" kern="1200" dirty="0" smtClean="0"/>
                        <a:t>-</a:t>
                      </a:r>
                      <a:r>
                        <a:rPr lang="ru-RU" sz="2400" kern="1200" dirty="0" err="1" smtClean="0"/>
                        <a:t>Кубебен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5,1%  </a:t>
                      </a:r>
                      <a:r>
                        <a:rPr lang="ru-RU" sz="2400" kern="1200" dirty="0" err="1" smtClean="0"/>
                        <a:t>α-гумулен</a:t>
                      </a:r>
                      <a:r>
                        <a:rPr lang="ru-RU" sz="2400" kern="12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6,8% </a:t>
                      </a:r>
                      <a:r>
                        <a:rPr lang="en-US" sz="2400" kern="1200" dirty="0" smtClean="0"/>
                        <a:t>(−)-</a:t>
                      </a:r>
                      <a:r>
                        <a:rPr lang="ru-RU" sz="2400" kern="1200" dirty="0" err="1" smtClean="0"/>
                        <a:t>Кубенол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011" y="365126"/>
            <a:ext cx="7291136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Химический состав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3557" y="1049155"/>
            <a:ext cx="447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atin typeface="Gardens CM" pitchFamily="34" charset="0"/>
              </a:rPr>
              <a:t>Флавоноиды</a:t>
            </a:r>
            <a:endParaRPr lang="ru-RU" sz="4400" dirty="0">
              <a:latin typeface="Gardens CM" pitchFamily="34" charset="0"/>
            </a:endParaRPr>
          </a:p>
        </p:txBody>
      </p:sp>
      <p:pic>
        <p:nvPicPr>
          <p:cNvPr id="28674" name="Picture 2" descr="От рака защитят флавоноиды? | Вопрос-ответ | АиФ Аргументы и факты в  Белару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9028" y="0"/>
            <a:ext cx="2812972" cy="186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95257" y="2143079"/>
          <a:ext cx="3918298" cy="248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S ChemDraw Drawing" r:id="rId4" imgW="3591360" imgH="2274840" progId="ChemDraw.Document.6.0">
                  <p:embed/>
                </p:oleObj>
              </mc:Choice>
              <mc:Fallback>
                <p:oleObj name="CS ChemDraw Drawing" r:id="rId4" imgW="3591360" imgH="22748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7" y="2143079"/>
                        <a:ext cx="3918298" cy="2481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6571" y="4712942"/>
            <a:ext cx="374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3, 3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’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4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’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5, 5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’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6, 7-гептаметоксифлавон</a:t>
            </a: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223848" y="2126294"/>
          <a:ext cx="3883019" cy="245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S ChemDraw Drawing" r:id="rId6" imgW="3591360" imgH="2274840" progId="ChemDraw.Document.6.0">
                  <p:embed/>
                </p:oleObj>
              </mc:Choice>
              <mc:Fallback>
                <p:oleObj name="CS ChemDraw Drawing" r:id="rId6" imgW="3591360" imgH="2274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848" y="2126294"/>
                        <a:ext cx="3883019" cy="2458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3772" y="4962509"/>
            <a:ext cx="283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Экзотицин</a:t>
            </a:r>
            <a:endParaRPr lang="ru-RU" sz="2400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8177349" y="2076667"/>
          <a:ext cx="4014651" cy="254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S ChemDraw Drawing" r:id="rId8" imgW="3591360" imgH="2274840" progId="ChemDraw.Document.6.0">
                  <p:embed/>
                </p:oleObj>
              </mc:Choice>
              <mc:Fallback>
                <p:oleObj name="CS ChemDraw Drawing" r:id="rId8" imgW="3591360" imgH="22748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349" y="2076667"/>
                        <a:ext cx="4014651" cy="2544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974870" y="4801631"/>
            <a:ext cx="267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Гарденин</a:t>
            </a:r>
            <a:r>
              <a:rPr lang="ru-RU" sz="2400" dirty="0" smtClean="0"/>
              <a:t> А</a:t>
            </a:r>
            <a:endParaRPr lang="ru-RU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380</Words>
  <Application>Microsoft Office PowerPoint</Application>
  <PresentationFormat>Широкоэкранный</PresentationFormat>
  <Paragraphs>88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Gabriola</vt:lpstr>
      <vt:lpstr>Gardens CM</vt:lpstr>
      <vt:lpstr>Georgia</vt:lpstr>
      <vt:lpstr>Hortensia</vt:lpstr>
      <vt:lpstr>Segoe UI</vt:lpstr>
      <vt:lpstr>Symbol</vt:lpstr>
      <vt:lpstr>Times New Roman</vt:lpstr>
      <vt:lpstr>Wingdings</vt:lpstr>
      <vt:lpstr>Тема Office</vt:lpstr>
      <vt:lpstr>CS ChemDraw Drawing</vt:lpstr>
      <vt:lpstr>Изучение антиоксидантной активности листьев, цветков и плодов Murraya paniculata (L.)</vt:lpstr>
      <vt:lpstr>Актуальность</vt:lpstr>
      <vt:lpstr>Цель и задачи дипломной работы</vt:lpstr>
      <vt:lpstr>Ботаническая классификация</vt:lpstr>
      <vt:lpstr>Семейство Rutaceae</vt:lpstr>
      <vt:lpstr>Род Murraya</vt:lpstr>
      <vt:lpstr> Murraya paniculata (L.)</vt:lpstr>
      <vt:lpstr>Химический состав</vt:lpstr>
      <vt:lpstr>Химический состав</vt:lpstr>
      <vt:lpstr>Химический состав</vt:lpstr>
      <vt:lpstr>Химический состав</vt:lpstr>
      <vt:lpstr>Фармакологические свойства</vt:lpstr>
      <vt:lpstr>Фармакологические свойства</vt:lpstr>
      <vt:lpstr>Фармакологические свойства</vt:lpstr>
      <vt:lpstr>Фармакологические свойства</vt:lpstr>
      <vt:lpstr>Фармакологические свойства</vt:lpstr>
      <vt:lpstr>Антиоксидантная активность</vt:lpstr>
      <vt:lpstr>Результаты работы</vt:lpstr>
      <vt:lpstr>Результаты работы</vt:lpstr>
      <vt:lpstr>Результаты работы</vt:lpstr>
      <vt:lpstr>Результаты работы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VSMU</cp:lastModifiedBy>
  <cp:revision>94</cp:revision>
  <dcterms:created xsi:type="dcterms:W3CDTF">2021-04-10T07:14:29Z</dcterms:created>
  <dcterms:modified xsi:type="dcterms:W3CDTF">2021-06-17T09:13:50Z</dcterms:modified>
</cp:coreProperties>
</file>