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295" r:id="rId3"/>
    <p:sldId id="257" r:id="rId4"/>
    <p:sldId id="258" r:id="rId5"/>
    <p:sldId id="270" r:id="rId6"/>
    <p:sldId id="300" r:id="rId7"/>
    <p:sldId id="301" r:id="rId8"/>
    <p:sldId id="261" r:id="rId9"/>
    <p:sldId id="296" r:id="rId10"/>
    <p:sldId id="297" r:id="rId11"/>
    <p:sldId id="309" r:id="rId12"/>
    <p:sldId id="293" r:id="rId13"/>
    <p:sldId id="272" r:id="rId14"/>
    <p:sldId id="271" r:id="rId15"/>
    <p:sldId id="273" r:id="rId16"/>
    <p:sldId id="298" r:id="rId17"/>
    <p:sldId id="274" r:id="rId18"/>
    <p:sldId id="275" r:id="rId19"/>
    <p:sldId id="276" r:id="rId20"/>
    <p:sldId id="302" r:id="rId21"/>
    <p:sldId id="280" r:id="rId22"/>
    <p:sldId id="281" r:id="rId23"/>
    <p:sldId id="303" r:id="rId24"/>
    <p:sldId id="285" r:id="rId25"/>
    <p:sldId id="288" r:id="rId26"/>
    <p:sldId id="289" r:id="rId27"/>
    <p:sldId id="290" r:id="rId28"/>
    <p:sldId id="304" r:id="rId29"/>
    <p:sldId id="305" r:id="rId30"/>
    <p:sldId id="307" r:id="rId31"/>
    <p:sldId id="308" r:id="rId32"/>
    <p:sldId id="267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42B1B-0F65-4199-97E8-6DF1E371A947}" type="datetimeFigureOut">
              <a:rPr lang="ru-RU" smtClean="0"/>
              <a:t>04.02.2025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6BA168-6FC8-4970-856F-8B58B67AF9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d.ingham.org/Portals/HD/Home/Documents/eh/Tobacco/Tobacco%20and%20You/Sessions/Group%20I/Chapter%206%20How%20much%20does%20smoking%20cost/chap6_handout.pdf" TargetMode="External"/><Relationship Id="rId2" Type="http://schemas.openxmlformats.org/officeDocument/2006/relationships/hyperlink" Target="https://tobaccoatlas.org/country/belarus/#:~:text=The%20economic%20cost%20of%20smoking,to%20early%20mortality%20and%20morbid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larusdigest.com/story/the-tobacco-curse-why-belarus-smokes-and-smuggles-cigarett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08838" cy="5214974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The recommendations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how to make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video films, videoclips,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video focuses, multimedia presentations, lectures</a:t>
            </a:r>
            <a:r>
              <a:rPr lang="en-US" sz="360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360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sanitary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bulletins, posters, instructions, photofocuses,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booklets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or leaflet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on the formation of a healthy lifestyle</a:t>
            </a:r>
            <a:endParaRPr lang="ru-RU" sz="360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000768"/>
            <a:ext cx="8286808" cy="4286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hair of Public Health and Public Health Services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15352" cy="121444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 for the construction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76872"/>
            <a:ext cx="8136904" cy="3600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Fonts for your presentations:</a:t>
            </a:r>
          </a:p>
          <a:p>
            <a:pPr algn="ctr"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60045" algn="l"/>
              </a:tabLst>
            </a:pP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headers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less than 32.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tabLst>
                <a:tab pos="360045" algn="l"/>
              </a:tabLst>
            </a:pP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60045" algn="l"/>
              </a:tabLst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information — 32. </a:t>
            </a:r>
            <a:endParaRPr lang="ru-RU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60045" algn="l"/>
              </a:tabLst>
            </a:pP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60045" algn="l"/>
              </a:tabLst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tables  is allowed — 26-30.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7862" y="3068960"/>
            <a:ext cx="371912" cy="360000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8488" y="4097112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229200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515352" cy="1152128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Bibliography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848872" cy="5112568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lnSpc>
                <a:spcPts val="2400"/>
              </a:lnSpc>
              <a:spcBef>
                <a:spcPts val="0"/>
              </a:spcBef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Name: The Tobacco Atlas: (Electronic Reference): </a:t>
            </a:r>
            <a:r>
              <a:rPr lang="en-US" sz="7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https://tobaccoatlas.org/country/belarus/#:~:text=The%20economic%20cost%20of%20smoking,to%20early%20mortality%20and%20morbidity</a:t>
            </a:r>
            <a:r>
              <a:rPr lang="en-US" sz="7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– Access Date: 20.03.2021.</a:t>
            </a:r>
          </a:p>
          <a:p>
            <a:pPr marL="0" lvl="0" indent="0" algn="just">
              <a:lnSpc>
                <a:spcPts val="2400"/>
              </a:lnSpc>
              <a:spcBef>
                <a:spcPts val="0"/>
              </a:spcBef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Name: Ingham Research Paper: (Electronic Reference): </a:t>
            </a:r>
            <a:r>
              <a:rPr lang="en-US" sz="7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http://hd.ingham.org/Portals/HD/Home/Documents/eh/Tobacco/Tobacco%20and%20You/Sessions/Group%20I/Chapter%206%20How%20much%20does%20smoking%20cost/chap6_handout.pdf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. – Access Date: 20.03.2021.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Name: Belarus Digest: (Electronic Reference): </a:t>
            </a:r>
            <a:r>
              <a:rPr lang="en-US" sz="7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https://belarusdigest.com/story/the-tobacco-curse-why-belarus-smokes-and-smuggles-cigarettes/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. – Access Date: 20.03.2021.</a:t>
            </a:r>
          </a:p>
          <a:p>
            <a:pPr lvl="0"/>
            <a:endParaRPr lang="en-US" sz="4400" dirty="0" smtClean="0"/>
          </a:p>
          <a:p>
            <a:pPr algn="ctr">
              <a:buNone/>
            </a:pPr>
            <a:endParaRPr lang="ru-RU" sz="41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sz="6000" b="1" dirty="0" smtClean="0">
                <a:latin typeface="+mn-lt"/>
              </a:rPr>
              <a:t> 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Lecture</a:t>
            </a:r>
            <a:endParaRPr lang="ru-RU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28575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lecture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 logical consistent presentation of scientific question.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688" y="188640"/>
            <a:ext cx="1728192" cy="1728192"/>
          </a:xfrm>
          <a:prstGeom prst="rect">
            <a:avLst/>
          </a:prstGeom>
          <a:noFill/>
        </p:spPr>
      </p:pic>
      <p:pic>
        <p:nvPicPr>
          <p:cNvPr id="5" name="Picture 6" descr="D:\ ЗОЖ 2018-2019\ФОн для презнтации\1798133_врач-пациент-белый-фон-3d-медицинс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93016" cy="1143008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structure of lectures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500594"/>
          </a:xfrm>
        </p:spPr>
        <p:txBody>
          <a:bodyPr>
            <a:noAutofit/>
          </a:bodyPr>
          <a:lstStyle/>
          <a:p>
            <a:pPr marL="542925" indent="-182880" algn="just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 page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182880" algn="just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 with page numbers</a:t>
            </a:r>
          </a:p>
          <a:p>
            <a:pPr marL="542925" lvl="0" indent="-182880" algn="just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182880" algn="just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main part</a:t>
            </a:r>
          </a:p>
          <a:p>
            <a:pPr marL="542925" lvl="0" indent="-182880" algn="just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Conclusion</a:t>
            </a:r>
          </a:p>
          <a:p>
            <a:pPr marL="542925" lvl="0" indent="-182880" algn="just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 (21st century)</a:t>
            </a:r>
          </a:p>
          <a:p>
            <a:pPr marL="542925" lvl="0" indent="-182880" algn="just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(Internet resources with the access date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182880" algn="just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Number of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- 16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7" descr="D:\ ЗОЖ 2018-2019\ФОн для презнтации\17048600-3d-people-man-person-and-a-red-exclamation-mark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1759847" cy="2000264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96" y="1828628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96" y="2340822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96" y="2953738"/>
            <a:ext cx="371912" cy="360000"/>
          </a:xfrm>
          <a:prstGeom prst="rect">
            <a:avLst/>
          </a:prstGeom>
          <a:noFill/>
        </p:spPr>
      </p:pic>
      <p:pic>
        <p:nvPicPr>
          <p:cNvPr id="8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495" y="3574742"/>
            <a:ext cx="371912" cy="360000"/>
          </a:xfrm>
          <a:prstGeom prst="rect">
            <a:avLst/>
          </a:prstGeom>
          <a:noFill/>
        </p:spPr>
      </p:pic>
      <p:pic>
        <p:nvPicPr>
          <p:cNvPr id="9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96" y="4150806"/>
            <a:ext cx="371912" cy="360000"/>
          </a:xfrm>
          <a:prstGeom prst="rect">
            <a:avLst/>
          </a:prstGeom>
          <a:noFill/>
        </p:spPr>
      </p:pic>
      <p:pic>
        <p:nvPicPr>
          <p:cNvPr id="10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96" y="4735249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85725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Preparation  for the lectures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04864"/>
            <a:ext cx="8501122" cy="4176464"/>
          </a:xfrm>
        </p:spPr>
        <p:txBody>
          <a:bodyPr>
            <a:noAutofit/>
          </a:bodyPr>
          <a:lstStyle/>
          <a:p>
            <a:pPr marL="720725" lvl="0" indent="-720725" algn="just">
              <a:buNone/>
              <a:tabLst>
                <a:tab pos="360045" algn="l"/>
                <a:tab pos="447675" algn="l"/>
              </a:tabLst>
            </a:pPr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en-US" sz="3200" dirty="0" smtClean="0"/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a theme and its correct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  <a:tabLst>
                <a:tab pos="360045" algn="l"/>
                <a:tab pos="447675" algn="l"/>
              </a:tabLs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literature and its study.</a:t>
            </a:r>
          </a:p>
          <a:p>
            <a:pPr marL="0" lvl="0" indent="0" algn="just">
              <a:buNone/>
              <a:tabLst>
                <a:tab pos="360045" algn="l"/>
                <a:tab pos="447675" algn="l"/>
              </a:tabLs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Lectures plan.</a:t>
            </a:r>
          </a:p>
          <a:p>
            <a:pPr marL="0" lvl="0" indent="0" algn="just">
              <a:buNone/>
              <a:tabLst>
                <a:tab pos="360045" algn="l"/>
                <a:tab pos="447675" algn="l"/>
              </a:tabLs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elf-control (including reading aloud).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290592"/>
            <a:ext cx="371912" cy="360000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356992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933056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4509120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Sanitary bulletin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20990" cy="4248472"/>
          </a:xfrm>
        </p:spPr>
        <p:txBody>
          <a:bodyPr>
            <a:noAutofit/>
          </a:bodyPr>
          <a:lstStyle/>
          <a:p>
            <a:pPr marL="542925" indent="-542925" algn="just">
              <a:spcBef>
                <a:spcPts val="0"/>
              </a:spcBef>
              <a:buNone/>
            </a:pPr>
            <a:r>
              <a:rPr lang="ru-RU" sz="2400" dirty="0" smtClean="0"/>
              <a:t>     		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sanitary bulletin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text with pictures  or  photos. The text is written by doctors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spcBef>
                <a:spcPts val="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title should be interesting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spcBef>
                <a:spcPts val="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Its content should be directed to the prevention of diseases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2925" indent="-542925" algn="just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good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sanitary bulletin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source of medical knowledge on disease prevention and healthy lifestyle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2400" dirty="0" smtClean="0"/>
              <a:t>		</a:t>
            </a:r>
            <a:endParaRPr lang="ru-RU" sz="3200" dirty="0"/>
          </a:p>
        </p:txBody>
      </p:sp>
      <p:pic>
        <p:nvPicPr>
          <p:cNvPr id="4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26052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2036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requirements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sanitary bulletin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534182" cy="3888432"/>
          </a:xfrm>
        </p:spPr>
        <p:txBody>
          <a:bodyPr>
            <a:noAutofit/>
          </a:bodyPr>
          <a:lstStyle/>
          <a:p>
            <a:pPr marL="542925" indent="-542925" algn="just">
              <a:spcBef>
                <a:spcPts val="0"/>
              </a:spcBef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 for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sanitary bulletin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usually divided into 4-6 columns.</a:t>
            </a:r>
          </a:p>
          <a:p>
            <a:pPr marL="542925" indent="-542925" algn="just">
              <a:spcBef>
                <a:spcPts val="0"/>
              </a:spcBef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right corner indicate student name, the group number, date.</a:t>
            </a:r>
          </a:p>
          <a:p>
            <a:pPr marL="542925" indent="-542925" algn="just">
              <a:spcBef>
                <a:spcPts val="0"/>
              </a:spcBef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Sanitary bulletin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situated in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place to observe.</a:t>
            </a:r>
          </a:p>
        </p:txBody>
      </p:sp>
      <p:pic>
        <p:nvPicPr>
          <p:cNvPr id="4" name="Picture 7" descr="D:\ ЗОЖ 2018-2019\ФОн для презнтации\17048600-3d-people-man-person-and-a-red-exclamation-mark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1759847" cy="2000264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2780928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2951" y="3789000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2951" y="4797072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2756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sanitary bulletin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36912"/>
            <a:ext cx="8174142" cy="37924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for the title.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Text requirements.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 requirements.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for the graphic part.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200" b="1" dirty="0" smtClean="0"/>
          </a:p>
        </p:txBody>
      </p:sp>
      <p:pic>
        <p:nvPicPr>
          <p:cNvPr id="4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348" y="2768844"/>
            <a:ext cx="371912" cy="360000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348" y="3488924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6481" y="4149080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348" y="4809236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Poster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501122" cy="3214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	 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poster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 Visual graphic presentation, which promotes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healthy lifestyle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260648"/>
            <a:ext cx="1685718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57232"/>
            <a:ext cx="7488832" cy="714380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Poster’s  requirements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0888"/>
            <a:ext cx="8501122" cy="3672408"/>
          </a:xfrm>
        </p:spPr>
        <p:txBody>
          <a:bodyPr>
            <a:noAutofit/>
          </a:bodyPr>
          <a:lstStyle/>
          <a:p>
            <a:pPr marL="542925" indent="-542925" algn="just">
              <a:buNone/>
            </a:pPr>
            <a:r>
              <a:rPr lang="ru-RU" sz="3200" b="1" dirty="0" smtClean="0"/>
              <a:t>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content should be interesting.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542925" algn="just"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should not include a lot of text.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design should be done at the same time simple and catchy.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not use many small fragments or details.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D:\ ЗОЖ 2018-2019\ФОн для презнтации\17048600-3d-people-man-person-and-a-red-exclamation-mark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1759847" cy="2000264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2492896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140968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717032"/>
            <a:ext cx="371912" cy="360000"/>
          </a:xfrm>
          <a:prstGeom prst="rect">
            <a:avLst/>
          </a:prstGeom>
          <a:noFill/>
        </p:spPr>
      </p:pic>
      <p:pic>
        <p:nvPicPr>
          <p:cNvPr id="8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4797152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5760640"/>
          </a:xfrm>
        </p:spPr>
        <p:txBody>
          <a:bodyPr anchor="t">
            <a:no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and your teacher and give you the topics of practical tasks.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choose the topic`s number and write it near your name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choose and  make something of it: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 films, videoclips, video focuses, multimedia presentations, lectures, sanitary bulletins, posters, instructions, photofocuses, booklets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8229600" cy="102179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Poster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1 м. ФПИГ плакат Равиндран Индуша 52 гр 5 к ЛФ - Ребенок - это благословение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2880413" cy="43204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2 м. плакат Шамурадов Чарыяр 45 гр. 5 к. ЛФ ФПИГ - Алкоголь - враг!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125" r="2343"/>
          <a:stretch>
            <a:fillRect/>
          </a:stretch>
        </p:blipFill>
        <p:spPr>
          <a:xfrm>
            <a:off x="4572001" y="2564904"/>
            <a:ext cx="3600399" cy="30960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Instruction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76872"/>
            <a:ext cx="8501122" cy="4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	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/>
              <a:t>	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instruction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a means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Visual communication of information, a summary of the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question or problem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33265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501090" cy="1000132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Instruction may include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564" y="2132856"/>
            <a:ext cx="8501122" cy="44263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 marL="541655" indent="-541655" algn="just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Facts about the problem.</a:t>
            </a:r>
          </a:p>
          <a:p>
            <a:pPr marL="541655" indent="-541655" algn="just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Tips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655" indent="-541655" algn="just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lgorithm of actions in certain cases.</a:t>
            </a:r>
          </a:p>
          <a:p>
            <a:pPr marL="541655" indent="-541655" algn="just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The information on addresses and telephone numbers of specialized medical institutions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	</a:t>
            </a:r>
            <a:endParaRPr lang="ru-RU" sz="3200" dirty="0"/>
          </a:p>
        </p:txBody>
      </p:sp>
      <p:pic>
        <p:nvPicPr>
          <p:cNvPr id="4" name="Picture 7" descr="D:\ ЗОЖ 2018-2019\ФОн для презнтации\17048600-3d-people-man-person-and-a-red-exclamation-mark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759847" cy="2000264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636912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284984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861048"/>
            <a:ext cx="371912" cy="360000"/>
          </a:xfrm>
          <a:prstGeom prst="rect">
            <a:avLst/>
          </a:prstGeom>
          <a:noFill/>
        </p:spPr>
      </p:pic>
      <p:pic>
        <p:nvPicPr>
          <p:cNvPr id="8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4437112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Structure of instruction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501122" cy="4286280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title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(exact, brief, its purpose is to attract attention)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lead paragraph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(makes reading text further intrigues)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middle paragraph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(develops an understanding and appreciation of the subject responds to all questions)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final paragraph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(makes it clear what action, from a reader is recommended)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sz="3200" dirty="0" smtClean="0"/>
              <a:t>	</a:t>
            </a:r>
            <a:endParaRPr lang="ru-RU" sz="3200" dirty="0"/>
          </a:p>
        </p:txBody>
      </p:sp>
      <p:pic>
        <p:nvPicPr>
          <p:cNvPr id="4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060848"/>
            <a:ext cx="371912" cy="360000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988564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5638" y="3861048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5638" y="5229200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Instruction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Памятка Туберкул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2952000" cy="431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IMG_20190131_100953_HHT.jpg"/>
          <p:cNvPicPr>
            <a:picLocks noChangeAspect="1"/>
          </p:cNvPicPr>
          <p:nvPr/>
        </p:nvPicPr>
        <p:blipFill>
          <a:blip r:embed="rId3" cstate="print"/>
          <a:srcRect l="3906" t="8333" r="2343" b="4166"/>
          <a:stretch>
            <a:fillRect/>
          </a:stretch>
        </p:blipFill>
        <p:spPr>
          <a:xfrm>
            <a:off x="4211960" y="2276872"/>
            <a:ext cx="411428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Booklet or leaflet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60848"/>
            <a:ext cx="8501122" cy="3528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	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/>
              <a:t>	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booklet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printed sheet folded parallel folds in a few pages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that the text can be read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cutting.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548680"/>
            <a:ext cx="136803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Recommendations 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creating booklets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60950" cy="3744416"/>
          </a:xfrm>
        </p:spPr>
        <p:txBody>
          <a:bodyPr>
            <a:noAutofit/>
          </a:bodyPr>
          <a:lstStyle/>
          <a:p>
            <a:pPr marL="0" indent="542925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booklet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be created using a text editor, Microsoft Word or Microsoft Publisher, which is more convenient for its creation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author of the booklet  is written in the text of the booklet.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D:\ ЗОЖ 2018-2019\ФОн для презнтации\17048600-3d-people-man-person-and-a-red-exclamation-mark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1759847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785818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Rules for creating booklets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72476" cy="445081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 marL="360680" indent="-36068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tabLst>
                <a:tab pos="360045" algn="l"/>
              </a:tabLs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Booklet design must take into account his purpose of creation, the audience to which it is addressed.</a:t>
            </a:r>
          </a:p>
          <a:p>
            <a:pPr marL="360680" indent="-36068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tabLst>
                <a:tab pos="360045" algn="l"/>
              </a:tabLs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Illustrations should be bright, titles are original .</a:t>
            </a:r>
          </a:p>
          <a:p>
            <a:pPr marL="360680" indent="-36068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  <a:tabLst>
                <a:tab pos="360045" algn="l"/>
              </a:tabLs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most important information should be at the beginning of this booklet.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200" dirty="0" smtClean="0"/>
              <a:t>	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785818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Booklets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 descr="34 гр. Малиновский П. - СПИД, 2018 - 0001.jpg"/>
          <p:cNvPicPr>
            <a:picLocks noChangeAspect="1"/>
          </p:cNvPicPr>
          <p:nvPr/>
        </p:nvPicPr>
        <p:blipFill>
          <a:blip r:embed="rId2" cstate="print"/>
          <a:srcRect l="8593" t="1446" b="4756"/>
          <a:stretch>
            <a:fillRect/>
          </a:stretch>
        </p:blipFill>
        <p:spPr>
          <a:xfrm>
            <a:off x="899592" y="1988840"/>
            <a:ext cx="3600400" cy="28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34 гр. Малиновский П. - СПИД, 2018 - 0002.jpg"/>
          <p:cNvPicPr>
            <a:picLocks noChangeAspect="1"/>
          </p:cNvPicPr>
          <p:nvPr/>
        </p:nvPicPr>
        <p:blipFill>
          <a:blip r:embed="rId3" cstate="print"/>
          <a:srcRect l="3047" t="2384" b="2604"/>
          <a:stretch>
            <a:fillRect/>
          </a:stretch>
        </p:blipFill>
        <p:spPr>
          <a:xfrm>
            <a:off x="4644008" y="3429000"/>
            <a:ext cx="3651827" cy="28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785818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Booklets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 descr="6 гр. Потапова И.Ю. - Вумбилдинг, здоровье беременных, 2018 - 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429000"/>
            <a:ext cx="3640597" cy="28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6 гр. Потапова И.Ю. - Вумбилдинг, здоровье беременных, 2018 - 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3600400" cy="28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92446" cy="107157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b="1" dirty="0" smtClean="0"/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Multimedia presentations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3443844"/>
          </a:xfrm>
        </p:spPr>
        <p:txBody>
          <a:bodyPr>
            <a:normAutofit/>
          </a:bodyPr>
          <a:lstStyle/>
          <a:p>
            <a:pPr algn="just">
              <a:buClrTx/>
              <a:buNone/>
            </a:pPr>
            <a:r>
              <a:rPr lang="ru-RU" dirty="0" smtClean="0"/>
              <a:t>		</a:t>
            </a:r>
          </a:p>
          <a:p>
            <a:pPr algn="ctr">
              <a:buClrTx/>
              <a:buNone/>
            </a:pPr>
            <a:r>
              <a:rPr lang="en-US" sz="3200" b="1" i="1" dirty="0" smtClean="0"/>
              <a:t>	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presentation </a:t>
            </a:r>
          </a:p>
          <a:p>
            <a:pPr algn="ctr">
              <a:buClrTx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the most important element of the informational culture  necessary in your professional activities.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404664"/>
            <a:ext cx="1080000" cy="1080000"/>
          </a:xfrm>
          <a:prstGeom prst="rect">
            <a:avLst/>
          </a:prstGeom>
          <a:noFill/>
        </p:spPr>
      </p:pic>
      <p:pic>
        <p:nvPicPr>
          <p:cNvPr id="2053" name="Picture 5" descr="D:\ ЗОЖ 2018-2019\ФОн для презнтации\0000034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Brochures</a:t>
            </a:r>
            <a:endParaRPr lang="ru-RU" sz="4400" b="1" dirty="0">
              <a:solidFill>
                <a:srgbClr val="4321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29625" y="6356350"/>
            <a:ext cx="571500" cy="365125"/>
          </a:xfrm>
          <a:noFill/>
          <a:ln>
            <a:miter lim="800000"/>
          </a:ln>
        </p:spPr>
        <p:txBody>
          <a:bodyPr wrap="square" numCol="1" anchorCtr="0" compatLnSpc="1"/>
          <a:lstStyle/>
          <a:p>
            <a:pPr algn="ctr"/>
            <a:fld id="{195326B1-EC62-4780-B20A-2E5852A059BA}" type="slidenum">
              <a:rPr lang="ru-RU" b="1" smtClean="0">
                <a:solidFill>
                  <a:schemeClr val="tx1"/>
                </a:solidFill>
                <a:latin typeface="Cambria" panose="02040503050406030204" pitchFamily="18" charset="0"/>
              </a:rPr>
              <a:t>30</a:t>
            </a:fld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14414" y="1628800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brochure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printed book that consists of a small 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 pages.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0"/>
            <a:ext cx="1492064" cy="175271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755576" y="364331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tabLst>
                <a:tab pos="447675" algn="l"/>
              </a:tabLst>
            </a:pP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creating  of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brochures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 same as for booklets. </a:t>
            </a:r>
          </a:p>
          <a:p>
            <a:pPr indent="542925" algn="just">
              <a:tabLst>
                <a:tab pos="447675" algn="l"/>
              </a:tabLs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The author of the booklet  is written in the text of the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brochure.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29600" cy="864096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Brochures</a:t>
            </a:r>
            <a:endParaRPr lang="ru-RU" sz="4400" b="1" dirty="0">
              <a:solidFill>
                <a:srgbClr val="4321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29625" y="6356350"/>
            <a:ext cx="571500" cy="365125"/>
          </a:xfrm>
          <a:noFill/>
          <a:ln>
            <a:miter lim="800000"/>
          </a:ln>
        </p:spPr>
        <p:txBody>
          <a:bodyPr wrap="square" numCol="1" anchorCtr="0" compatLnSpc="1"/>
          <a:lstStyle/>
          <a:p>
            <a:pPr algn="ctr"/>
            <a:fld id="{195326B1-EC62-4780-B20A-2E5852A059BA}" type="slidenum">
              <a:rPr lang="ru-RU" b="1" smtClean="0">
                <a:solidFill>
                  <a:schemeClr val="tx1"/>
                </a:solidFill>
                <a:latin typeface="Cambria" panose="02040503050406030204" pitchFamily="18" charset="0"/>
              </a:rPr>
              <a:t>31</a:t>
            </a:fld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3013" name="Рисунок 5" descr="брошюра 2м 54 гр Хапутантри Дона ФПИГ - Заболевания беременных - 0001.jpg"/>
          <p:cNvPicPr>
            <a:picLocks noChangeAspect="1"/>
          </p:cNvPicPr>
          <p:nvPr/>
        </p:nvPicPr>
        <p:blipFill>
          <a:blip r:embed="rId2" cstate="print"/>
          <a:srcRect l="3006" r="4337" b="63542"/>
          <a:stretch>
            <a:fillRect/>
          </a:stretch>
        </p:blipFill>
        <p:spPr bwMode="auto">
          <a:xfrm>
            <a:off x="251520" y="1268760"/>
            <a:ext cx="2304256" cy="12604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014" name="Рисунок 6" descr="брошюра 2м 54 гр Хапутантри Дона ФПИГ - Заболевания беременных - 0002.jpg"/>
          <p:cNvPicPr>
            <a:picLocks noChangeAspect="1"/>
          </p:cNvPicPr>
          <p:nvPr/>
        </p:nvPicPr>
        <p:blipFill>
          <a:blip r:embed="rId3" cstate="print"/>
          <a:srcRect r="5809" b="62500"/>
          <a:stretch>
            <a:fillRect/>
          </a:stretch>
        </p:blipFill>
        <p:spPr bwMode="auto">
          <a:xfrm>
            <a:off x="251520" y="2708920"/>
            <a:ext cx="2304256" cy="12604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500063" y="3902075"/>
            <a:ext cx="142875" cy="169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500" dirty="0"/>
              <a:t>3</a:t>
            </a:r>
          </a:p>
        </p:txBody>
      </p:sp>
      <p:grpSp>
        <p:nvGrpSpPr>
          <p:cNvPr id="12" name="Группа 32"/>
          <p:cNvGrpSpPr/>
          <p:nvPr/>
        </p:nvGrpSpPr>
        <p:grpSpPr bwMode="auto">
          <a:xfrm>
            <a:off x="251520" y="4077072"/>
            <a:ext cx="2304256" cy="1260475"/>
            <a:chOff x="428625" y="4168030"/>
            <a:chExt cx="2124075" cy="12001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" name="Рисунок 8" descr="брошюра 2м 54 гр Хапутантри Дона ФПИГ - Заболевания беременных - 0004.jpg"/>
            <p:cNvPicPr>
              <a:picLocks noChangeAspect="1"/>
            </p:cNvPicPr>
            <p:nvPr/>
          </p:nvPicPr>
          <p:blipFill>
            <a:blip r:embed="rId4" cstate="print"/>
            <a:srcRect l="1460" t="-1199" r="5020" b="63541"/>
            <a:stretch>
              <a:fillRect/>
            </a:stretch>
          </p:blipFill>
          <p:spPr bwMode="auto">
            <a:xfrm>
              <a:off x="428625" y="4168030"/>
              <a:ext cx="2124075" cy="12001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41" name="TextBox 17"/>
            <p:cNvSpPr txBox="1">
              <a:spLocks noChangeArrowheads="1"/>
            </p:cNvSpPr>
            <p:nvPr/>
          </p:nvSpPr>
          <p:spPr bwMode="auto">
            <a:xfrm>
              <a:off x="500063" y="5143500"/>
              <a:ext cx="142875" cy="1698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4</a:t>
              </a:r>
            </a:p>
          </p:txBody>
        </p:sp>
      </p:grpSp>
      <p:grpSp>
        <p:nvGrpSpPr>
          <p:cNvPr id="13" name="Группа 31"/>
          <p:cNvGrpSpPr/>
          <p:nvPr/>
        </p:nvGrpSpPr>
        <p:grpSpPr bwMode="auto">
          <a:xfrm>
            <a:off x="251520" y="5445224"/>
            <a:ext cx="2304256" cy="1260475"/>
            <a:chOff x="428625" y="5500688"/>
            <a:chExt cx="2160588" cy="118268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Рисунок 9" descr="брошюра 2м 54 гр Хапутантри Дона ФПИГ - Заболевания беременных - 0005.jpg"/>
            <p:cNvPicPr>
              <a:picLocks noChangeAspect="1"/>
            </p:cNvPicPr>
            <p:nvPr/>
          </p:nvPicPr>
          <p:blipFill>
            <a:blip r:embed="rId5" cstate="print"/>
            <a:srcRect r="5809" b="63542"/>
            <a:stretch>
              <a:fillRect/>
            </a:stretch>
          </p:blipFill>
          <p:spPr bwMode="auto">
            <a:xfrm>
              <a:off x="428625" y="5500688"/>
              <a:ext cx="2160588" cy="118268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39" name="TextBox 18"/>
            <p:cNvSpPr txBox="1">
              <a:spLocks noChangeArrowheads="1"/>
            </p:cNvSpPr>
            <p:nvPr/>
          </p:nvSpPr>
          <p:spPr bwMode="auto">
            <a:xfrm>
              <a:off x="500063" y="6500813"/>
              <a:ext cx="142875" cy="16986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5</a:t>
              </a:r>
            </a:p>
          </p:txBody>
        </p:sp>
      </p:grpSp>
      <p:grpSp>
        <p:nvGrpSpPr>
          <p:cNvPr id="14" name="Группа 27"/>
          <p:cNvGrpSpPr/>
          <p:nvPr/>
        </p:nvGrpSpPr>
        <p:grpSpPr bwMode="auto">
          <a:xfrm>
            <a:off x="3131840" y="1556792"/>
            <a:ext cx="2304256" cy="1440160"/>
            <a:chOff x="3071802" y="1571612"/>
            <a:chExt cx="2160587" cy="1196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Рисунок 10" descr="брошюра 2м 54 гр Хапутантри Дона ФПИГ - Заболевания беременных - 0006.jpg"/>
            <p:cNvPicPr>
              <a:picLocks noChangeAspect="1"/>
            </p:cNvPicPr>
            <p:nvPr/>
          </p:nvPicPr>
          <p:blipFill>
            <a:blip r:embed="rId6" cstate="print"/>
            <a:srcRect r="7518" b="63542"/>
            <a:stretch>
              <a:fillRect/>
            </a:stretch>
          </p:blipFill>
          <p:spPr bwMode="auto">
            <a:xfrm>
              <a:off x="3071802" y="1571612"/>
              <a:ext cx="2160587" cy="11969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37" name="TextBox 19"/>
            <p:cNvSpPr txBox="1">
              <a:spLocks noChangeArrowheads="1"/>
            </p:cNvSpPr>
            <p:nvPr/>
          </p:nvSpPr>
          <p:spPr bwMode="auto">
            <a:xfrm>
              <a:off x="3143240" y="2571744"/>
              <a:ext cx="142875" cy="1698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6</a:t>
              </a:r>
            </a:p>
          </p:txBody>
        </p:sp>
      </p:grpSp>
      <p:grpSp>
        <p:nvGrpSpPr>
          <p:cNvPr id="15" name="Группа 26"/>
          <p:cNvGrpSpPr/>
          <p:nvPr/>
        </p:nvGrpSpPr>
        <p:grpSpPr bwMode="auto">
          <a:xfrm>
            <a:off x="3131840" y="3356992"/>
            <a:ext cx="2304256" cy="1512168"/>
            <a:chOff x="3500438" y="2766517"/>
            <a:chExt cx="2160587" cy="11779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6" name="Рисунок 11" descr="брошюра 2м 54 гр Хапутантри Дона ФПИГ - Заболевания беременных - 0007.jpg"/>
            <p:cNvPicPr>
              <a:picLocks noChangeAspect="1"/>
            </p:cNvPicPr>
            <p:nvPr/>
          </p:nvPicPr>
          <p:blipFill>
            <a:blip r:embed="rId7" cstate="print"/>
            <a:srcRect r="6163" b="63542"/>
            <a:stretch>
              <a:fillRect/>
            </a:stretch>
          </p:blipFill>
          <p:spPr bwMode="auto">
            <a:xfrm>
              <a:off x="3500438" y="2766517"/>
              <a:ext cx="2160587" cy="11779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35" name="TextBox 20"/>
            <p:cNvSpPr txBox="1">
              <a:spLocks noChangeArrowheads="1"/>
            </p:cNvSpPr>
            <p:nvPr/>
          </p:nvSpPr>
          <p:spPr bwMode="auto">
            <a:xfrm>
              <a:off x="3571868" y="3767422"/>
              <a:ext cx="142875" cy="1698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7</a:t>
              </a:r>
            </a:p>
          </p:txBody>
        </p:sp>
      </p:grpSp>
      <p:grpSp>
        <p:nvGrpSpPr>
          <p:cNvPr id="16" name="Группа 25"/>
          <p:cNvGrpSpPr/>
          <p:nvPr/>
        </p:nvGrpSpPr>
        <p:grpSpPr bwMode="auto">
          <a:xfrm>
            <a:off x="3131840" y="5229200"/>
            <a:ext cx="2304256" cy="1368152"/>
            <a:chOff x="3500438" y="4143375"/>
            <a:chExt cx="2160587" cy="11588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" name="Рисунок 12" descr="брошюра 2м 54 гр Хапутантри Дона ФПИГ - Заболевания беременных - 0008.jpg"/>
            <p:cNvPicPr>
              <a:picLocks noChangeAspect="1"/>
            </p:cNvPicPr>
            <p:nvPr/>
          </p:nvPicPr>
          <p:blipFill>
            <a:blip r:embed="rId8" cstate="print"/>
            <a:srcRect t="1042" r="7813" b="63541"/>
            <a:stretch>
              <a:fillRect/>
            </a:stretch>
          </p:blipFill>
          <p:spPr bwMode="auto">
            <a:xfrm>
              <a:off x="3500438" y="4143375"/>
              <a:ext cx="2160587" cy="11588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33" name="TextBox 21"/>
            <p:cNvSpPr txBox="1">
              <a:spLocks noChangeArrowheads="1"/>
            </p:cNvSpPr>
            <p:nvPr/>
          </p:nvSpPr>
          <p:spPr bwMode="auto">
            <a:xfrm>
              <a:off x="3571875" y="5116513"/>
              <a:ext cx="142875" cy="16986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8</a:t>
              </a:r>
            </a:p>
          </p:txBody>
        </p:sp>
      </p:grpSp>
      <p:grpSp>
        <p:nvGrpSpPr>
          <p:cNvPr id="17" name="Группа 28"/>
          <p:cNvGrpSpPr/>
          <p:nvPr/>
        </p:nvGrpSpPr>
        <p:grpSpPr bwMode="auto">
          <a:xfrm>
            <a:off x="5940152" y="1268760"/>
            <a:ext cx="3054351" cy="2160240"/>
            <a:chOff x="5857875" y="1571625"/>
            <a:chExt cx="3054351" cy="21602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8" name="Группа 24"/>
            <p:cNvGrpSpPr/>
            <p:nvPr/>
          </p:nvGrpSpPr>
          <p:grpSpPr bwMode="auto">
            <a:xfrm>
              <a:off x="5857875" y="1571625"/>
              <a:ext cx="3054351" cy="2160240"/>
              <a:chOff x="5857875" y="1571625"/>
              <a:chExt cx="3054351" cy="2160240"/>
            </a:xfrm>
          </p:grpSpPr>
          <p:pic>
            <p:nvPicPr>
              <p:cNvPr id="8" name="Рисунок 13" descr="брошюра 2м 54 гр Хапутантри Дона ФПИГ - Заболевания беременных - 0009.jpg"/>
              <p:cNvPicPr>
                <a:picLocks noChangeAspect="1"/>
              </p:cNvPicPr>
              <p:nvPr/>
            </p:nvPicPr>
            <p:blipFill>
              <a:blip r:embed="rId9" cstate="print"/>
              <a:srcRect r="7281" b="63542"/>
              <a:stretch>
                <a:fillRect/>
              </a:stretch>
            </p:blipFill>
            <p:spPr bwMode="auto">
              <a:xfrm>
                <a:off x="5857875" y="1571625"/>
                <a:ext cx="2232248" cy="120173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pic>
            <p:nvPicPr>
              <p:cNvPr id="9" name="Рисунок 14" descr="брошюра 2м 54 гр Хапутантри Дона ФПИГ - Заболевания беременных - 0010.jpg"/>
              <p:cNvPicPr>
                <a:picLocks noChangeAspect="1"/>
              </p:cNvPicPr>
              <p:nvPr/>
            </p:nvPicPr>
            <p:blipFill>
              <a:blip r:embed="rId10" cstate="print"/>
              <a:srcRect l="1390" t="2083" r="19066" b="75000"/>
              <a:stretch>
                <a:fillRect/>
              </a:stretch>
            </p:blipFill>
            <p:spPr bwMode="auto">
              <a:xfrm>
                <a:off x="6505948" y="2643188"/>
                <a:ext cx="2406278" cy="1088677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</p:grpSp>
        <p:sp>
          <p:nvSpPr>
            <p:cNvPr id="43029" name="TextBox 22"/>
            <p:cNvSpPr txBox="1">
              <a:spLocks noChangeArrowheads="1"/>
            </p:cNvSpPr>
            <p:nvPr/>
          </p:nvSpPr>
          <p:spPr bwMode="auto">
            <a:xfrm>
              <a:off x="5929313" y="2571750"/>
              <a:ext cx="142875" cy="1698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9</a:t>
              </a:r>
            </a:p>
          </p:txBody>
        </p:sp>
      </p:grpSp>
      <p:grpSp>
        <p:nvGrpSpPr>
          <p:cNvPr id="19" name="Группа 29"/>
          <p:cNvGrpSpPr/>
          <p:nvPr/>
        </p:nvGrpSpPr>
        <p:grpSpPr bwMode="auto">
          <a:xfrm>
            <a:off x="6012160" y="3429000"/>
            <a:ext cx="2304256" cy="1440160"/>
            <a:chOff x="6500813" y="3786188"/>
            <a:chExt cx="2160587" cy="12414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0" name="Рисунок 15" descr="брошюра 2м 54 гр Хапутантри Дона ФПИГ - Заболевания беременных - 0011.jpg"/>
            <p:cNvPicPr>
              <a:picLocks noChangeAspect="1"/>
            </p:cNvPicPr>
            <p:nvPr/>
          </p:nvPicPr>
          <p:blipFill>
            <a:blip r:embed="rId11" cstate="print"/>
            <a:srcRect l="5475" r="5569" b="63542"/>
            <a:stretch>
              <a:fillRect/>
            </a:stretch>
          </p:blipFill>
          <p:spPr bwMode="auto">
            <a:xfrm>
              <a:off x="6500813" y="3786188"/>
              <a:ext cx="2160587" cy="12210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27" name="TextBox 23"/>
            <p:cNvSpPr txBox="1">
              <a:spLocks noChangeArrowheads="1"/>
            </p:cNvSpPr>
            <p:nvPr/>
          </p:nvSpPr>
          <p:spPr bwMode="auto">
            <a:xfrm>
              <a:off x="6572250" y="4857750"/>
              <a:ext cx="285750" cy="1698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10</a:t>
              </a:r>
            </a:p>
          </p:txBody>
        </p:sp>
      </p:grpSp>
      <p:grpSp>
        <p:nvGrpSpPr>
          <p:cNvPr id="20" name="Группа 30"/>
          <p:cNvGrpSpPr/>
          <p:nvPr/>
        </p:nvGrpSpPr>
        <p:grpSpPr bwMode="auto">
          <a:xfrm>
            <a:off x="6012160" y="5229200"/>
            <a:ext cx="2304256" cy="1368152"/>
            <a:chOff x="6500813" y="5214938"/>
            <a:chExt cx="2160587" cy="116998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1" name="Рисунок 16" descr="брошюра 2м 54 гр Хапутантри Дона ФПИГ - Заболевания беременных - 0012.jpg"/>
            <p:cNvPicPr>
              <a:picLocks noChangeAspect="1"/>
            </p:cNvPicPr>
            <p:nvPr/>
          </p:nvPicPr>
          <p:blipFill>
            <a:blip r:embed="rId12" cstate="print"/>
            <a:srcRect l="7355" t="2083" r="5934" b="63542"/>
            <a:stretch>
              <a:fillRect/>
            </a:stretch>
          </p:blipFill>
          <p:spPr bwMode="auto">
            <a:xfrm>
              <a:off x="6500813" y="5214938"/>
              <a:ext cx="2160587" cy="11685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3025" name="TextBox 24"/>
            <p:cNvSpPr txBox="1">
              <a:spLocks noChangeArrowheads="1"/>
            </p:cNvSpPr>
            <p:nvPr/>
          </p:nvSpPr>
          <p:spPr bwMode="auto">
            <a:xfrm>
              <a:off x="6572250" y="6215063"/>
              <a:ext cx="285750" cy="16986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ru-RU" sz="500" dirty="0"/>
                <a:t>11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85794"/>
            <a:ext cx="84352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Video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 is assessed on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criteria: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ru-RU" sz="3200" dirty="0" smtClean="0"/>
              <a:t>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 ЗОЖ 2018-2019\ФОн для презнтации\check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5696" y="188640"/>
            <a:ext cx="1674921" cy="1674921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3212976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3645024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4149080"/>
            <a:ext cx="371912" cy="360000"/>
          </a:xfrm>
          <a:prstGeom prst="rect">
            <a:avLst/>
          </a:prstGeom>
          <a:noFill/>
        </p:spPr>
      </p:pic>
      <p:pic>
        <p:nvPicPr>
          <p:cNvPr id="8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4653136"/>
            <a:ext cx="371912" cy="360000"/>
          </a:xfrm>
          <a:prstGeom prst="rect">
            <a:avLst/>
          </a:prstGeom>
          <a:noFill/>
        </p:spPr>
      </p:pic>
      <p:pic>
        <p:nvPicPr>
          <p:cNvPr id="9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5157192"/>
            <a:ext cx="371912" cy="36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306896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Originality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Matching a specified topic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Composition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presence of sound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total emotional perception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 ЗОЖ 2018-2019\ФОн для презнтации\фот для презентации\xyygpKbDS188vKEqtytQrKtVPy9HLKMnNsS9JLM62Tckvz8vJT0xRS8wtsM5MsTW0tA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700661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860032" cy="5616624"/>
          </a:xfrm>
        </p:spPr>
        <p:txBody>
          <a:bodyPr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 </a:t>
            </a:r>
            <a:br>
              <a:rPr lang="en-US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for your attention</a:t>
            </a:r>
            <a:r>
              <a:rPr lang="ru-RU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D:\ ЗОЖ 2018-2019\ФОн для презнтации\article86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72" t="-15814" b="5117"/>
          <a:stretch>
            <a:fillRect/>
          </a:stretch>
        </p:blipFill>
        <p:spPr bwMode="auto">
          <a:xfrm>
            <a:off x="285720" y="1785926"/>
            <a:ext cx="2357422" cy="20047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11521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Five characteristics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a good presentation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1477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Interesting content about.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Meaningfulness.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Memorability.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Revitalization.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Balance between  the content and the color of presentation (slides).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379552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making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a multimedia presentation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57364"/>
            <a:ext cx="8390166" cy="435771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 marL="514350" lvl="0" indent="-514350">
              <a:spcBef>
                <a:spcPts val="0"/>
              </a:spcBef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ru-RU" sz="2800" b="1" dirty="0" smtClean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author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lvl="0" indent="-514350">
              <a:spcBef>
                <a:spcPts val="0"/>
              </a:spcBef>
              <a:buClrTx/>
              <a:buNone/>
              <a:tabLst>
                <a:tab pos="44767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the group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Font typeface="+mj-lt"/>
              <a:buAutoNum type="arabicPeriod" startAt="2"/>
              <a:tabLst>
                <a:tab pos="44767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presentation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Font typeface="+mj-lt"/>
              <a:buAutoNum type="arabicPeriod" startAt="2"/>
              <a:tabLst>
                <a:tab pos="44767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Font typeface="+mj-lt"/>
              <a:buAutoNum type="arabicPeriod" startAt="2"/>
              <a:tabLst>
                <a:tab pos="44767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part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Font typeface="+mj-lt"/>
              <a:buAutoNum type="arabicPeriod" startAt="2"/>
              <a:tabLst>
                <a:tab pos="44767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Font typeface="+mj-lt"/>
              <a:buAutoNum type="arabicPeriod" startAt="2"/>
              <a:tabLst>
                <a:tab pos="44767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(21st century). </a:t>
            </a:r>
          </a:p>
          <a:p>
            <a:pPr marL="0" lvl="0" indent="0">
              <a:spcBef>
                <a:spcPts val="0"/>
              </a:spcBef>
              <a:buClrTx/>
              <a:buNone/>
              <a:tabLst>
                <a:tab pos="447675" algn="l"/>
              </a:tabLs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 with the access date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7" descr="D:\ ЗОЖ 2018-2019\ФОн для презнтации\17048600-3d-people-man-person-and-a-red-exclamation-mark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59847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15352" cy="121444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 for the construction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48 гр Перера Динат - Алкоголь, 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428736"/>
            <a:ext cx="3600400" cy="205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48 гр. Санджу  - рациональное питание San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1412776"/>
            <a:ext cx="3672408" cy="210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3571876"/>
            <a:ext cx="3600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- plan of presentation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638132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penultimate slide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52 гр ABORTION BY ASARE BARIM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149080"/>
            <a:ext cx="3528392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52 гр smoking effects sa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149080"/>
            <a:ext cx="3600400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971600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3rd slide -  interaction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186" y="35718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1st - title slide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15352" cy="121444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 for the construction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630932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Slides  for the positive mood of your future patients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571876"/>
            <a:ext cx="507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slide - bibliography, references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54 гр Амвито Марта  - Первая помощь при тавмах гл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57298"/>
            <a:ext cx="3600400" cy="2143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52 гр smoking effects sandra 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80"/>
            <a:ext cx="3600400" cy="216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54 гр Амвито Марта  - Первая помощь при тавмах глаз 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3600400" cy="216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8680"/>
            <a:ext cx="8515352" cy="123724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 to the construction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15370" cy="4522824"/>
          </a:xfrm>
        </p:spPr>
        <p:txBody>
          <a:bodyPr>
            <a:normAutofit fontScale="92500" lnSpcReduction="10000"/>
          </a:bodyPr>
          <a:lstStyle/>
          <a:p>
            <a:pPr marL="541655" indent="-541655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presentation should be done by yourself.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655" indent="-541655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The presence of a cover sheet.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655" indent="-541655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slides-20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655" indent="-541655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The presentation should match the topic.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655" indent="-541655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labels and captions should be used  big font.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655" indent="-541655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You should  combine the color of the background and text of your slides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785926"/>
            <a:ext cx="371912" cy="360000"/>
          </a:xfrm>
          <a:prstGeom prst="rect">
            <a:avLst/>
          </a:prstGeom>
          <a:noFill/>
        </p:spPr>
      </p:pic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676091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1676" y="3147013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1676" y="3681536"/>
            <a:ext cx="371912" cy="360000"/>
          </a:xfrm>
          <a:prstGeom prst="rect">
            <a:avLst/>
          </a:prstGeom>
          <a:noFill/>
        </p:spPr>
      </p:pic>
      <p:pic>
        <p:nvPicPr>
          <p:cNvPr id="10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5157903"/>
            <a:ext cx="371912" cy="360000"/>
          </a:xfrm>
          <a:prstGeom prst="rect">
            <a:avLst/>
          </a:prstGeom>
          <a:noFill/>
        </p:spPr>
      </p:pic>
      <p:pic>
        <p:nvPicPr>
          <p:cNvPr id="11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0442" y="4185465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15352" cy="121444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 for the construction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40" y="2204864"/>
            <a:ext cx="7764992" cy="4464496"/>
          </a:xfrm>
        </p:spPr>
        <p:txBody>
          <a:bodyPr>
            <a:normAutofit/>
          </a:bodyPr>
          <a:lstStyle/>
          <a:p>
            <a:pPr marL="542925" lvl="0" indent="-542925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ru-RU" dirty="0" smtClean="0"/>
              <a:t>     </a:t>
            </a:r>
            <a:r>
              <a:rPr lang="en-US" dirty="0" smtClean="0"/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 use animation effects.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542925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avoid spelling errors and typos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542925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last slide  make sure of presence of be used literature list and  Web sites.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542925" algn="just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7448" y="2262779"/>
            <a:ext cx="371912" cy="360000"/>
          </a:xfrm>
          <a:prstGeom prst="rect">
            <a:avLst/>
          </a:prstGeom>
          <a:noFill/>
        </p:spPr>
      </p:pic>
      <p:pic>
        <p:nvPicPr>
          <p:cNvPr id="6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7448" y="2793526"/>
            <a:ext cx="371912" cy="360000"/>
          </a:xfrm>
          <a:prstGeom prst="rect">
            <a:avLst/>
          </a:prstGeom>
          <a:noFill/>
        </p:spPr>
      </p:pic>
      <p:pic>
        <p:nvPicPr>
          <p:cNvPr id="7" name="Picture 4" descr="D:\ ЗОЖ 2018-2019\ФОн для презнтации\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7448" y="3789040"/>
            <a:ext cx="371912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743</Words>
  <Application>Microsoft Office PowerPoint</Application>
  <PresentationFormat>Экран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Cambria</vt:lpstr>
      <vt:lpstr>Constantia</vt:lpstr>
      <vt:lpstr>Wingdings 2</vt:lpstr>
      <vt:lpstr>Поток</vt:lpstr>
      <vt:lpstr>The recommendations  how to make video films, videoclips,  video focuses, multimedia presentations, lectures,  sanitary bulletins, posters, instructions, photofocuses,  booklets or leaflet on the formation of a healthy lifestyle</vt:lpstr>
      <vt:lpstr>1. I and your teacher and give you the topics of practical tasks.  2.  You must choose the topic`s number and write it near your name. 3. You must choose and  make something of it: video films, videoclips, video focuses, multimedia presentations, lectures, sanitary bulletins, posters, instructions, photofocuses, booklets. . </vt:lpstr>
      <vt:lpstr> Multimedia presentations</vt:lpstr>
      <vt:lpstr>Five characteristics  of a good presentation</vt:lpstr>
      <vt:lpstr>Tips for making    a multimedia presentation</vt:lpstr>
      <vt:lpstr>Requirements for the construction</vt:lpstr>
      <vt:lpstr>Requirements for the construction</vt:lpstr>
      <vt:lpstr>Requirements to the construction</vt:lpstr>
      <vt:lpstr>Requirements for the construction</vt:lpstr>
      <vt:lpstr>Requirements for the construction</vt:lpstr>
      <vt:lpstr>Bibliography </vt:lpstr>
      <vt:lpstr>     Lecture</vt:lpstr>
      <vt:lpstr>      The structure of lectures</vt:lpstr>
      <vt:lpstr>Preparation  for the lectures</vt:lpstr>
      <vt:lpstr>Sanitary bulletin</vt:lpstr>
      <vt:lpstr>The requirements for  sanitary bulletin </vt:lpstr>
      <vt:lpstr>Requirements for  sanitary bulletin </vt:lpstr>
      <vt:lpstr>Poster</vt:lpstr>
      <vt:lpstr>Poster’s  requirements</vt:lpstr>
      <vt:lpstr>Poster</vt:lpstr>
      <vt:lpstr>Instruction</vt:lpstr>
      <vt:lpstr> Instruction may include </vt:lpstr>
      <vt:lpstr>Structure of instruction</vt:lpstr>
      <vt:lpstr>Instruction</vt:lpstr>
      <vt:lpstr>Booklet or leaflet</vt:lpstr>
      <vt:lpstr>Recommendations   for creating booklets</vt:lpstr>
      <vt:lpstr>Rules for creating booklets</vt:lpstr>
      <vt:lpstr>Booklets</vt:lpstr>
      <vt:lpstr>Booklets</vt:lpstr>
      <vt:lpstr>Brochures</vt:lpstr>
      <vt:lpstr>Brochures</vt:lpstr>
      <vt:lpstr>    Video</vt:lpstr>
      <vt:lpstr>Thank you 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подготовке наглядной агитации по формированию  здорового образа жизни</dc:title>
  <dc:creator>OlgaTen</dc:creator>
  <cp:lastModifiedBy>AIO</cp:lastModifiedBy>
  <cp:revision>212</cp:revision>
  <dcterms:created xsi:type="dcterms:W3CDTF">2017-02-15T17:29:00Z</dcterms:created>
  <dcterms:modified xsi:type="dcterms:W3CDTF">2025-02-04T11:59:04Z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CA527CB95AB54F0283DB8D0B2E400609</vt:lpwstr>
  </property>
  <property fmtid="{D5CDD505-2E9C-101B-9397-08002B2CF9AE}" pid="3" name="KSOProductBuildVer">
    <vt:lpwstr>1049-11.2.0.11341</vt:lpwstr>
  </property>
</Properties>
</file>