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63"/>
  </p:notesMasterIdLst>
  <p:handoutMasterIdLst>
    <p:handoutMasterId r:id="rId64"/>
  </p:handoutMasterIdLst>
  <p:sldIdLst>
    <p:sldId id="256" r:id="rId2"/>
    <p:sldId id="312" r:id="rId3"/>
    <p:sldId id="339" r:id="rId4"/>
    <p:sldId id="309" r:id="rId5"/>
    <p:sldId id="327" r:id="rId6"/>
    <p:sldId id="262" r:id="rId7"/>
    <p:sldId id="340" r:id="rId8"/>
    <p:sldId id="341" r:id="rId9"/>
    <p:sldId id="307" r:id="rId10"/>
    <p:sldId id="258" r:id="rId11"/>
    <p:sldId id="260" r:id="rId12"/>
    <p:sldId id="261" r:id="rId13"/>
    <p:sldId id="268" r:id="rId14"/>
    <p:sldId id="266" r:id="rId15"/>
    <p:sldId id="270" r:id="rId16"/>
    <p:sldId id="304" r:id="rId17"/>
    <p:sldId id="299" r:id="rId18"/>
    <p:sldId id="303" r:id="rId19"/>
    <p:sldId id="277" r:id="rId20"/>
    <p:sldId id="328" r:id="rId21"/>
    <p:sldId id="346" r:id="rId22"/>
    <p:sldId id="293" r:id="rId23"/>
    <p:sldId id="272" r:id="rId24"/>
    <p:sldId id="329" r:id="rId25"/>
    <p:sldId id="347" r:id="rId26"/>
    <p:sldId id="273" r:id="rId27"/>
    <p:sldId id="301" r:id="rId28"/>
    <p:sldId id="302" r:id="rId29"/>
    <p:sldId id="348" r:id="rId30"/>
    <p:sldId id="275" r:id="rId31"/>
    <p:sldId id="276" r:id="rId32"/>
    <p:sldId id="349" r:id="rId33"/>
    <p:sldId id="280" r:id="rId34"/>
    <p:sldId id="282" r:id="rId35"/>
    <p:sldId id="285" r:id="rId36"/>
    <p:sldId id="281" r:id="rId37"/>
    <p:sldId id="350" r:id="rId38"/>
    <p:sldId id="288" r:id="rId39"/>
    <p:sldId id="335" r:id="rId40"/>
    <p:sldId id="289" r:id="rId41"/>
    <p:sldId id="351" r:id="rId42"/>
    <p:sldId id="336" r:id="rId43"/>
    <p:sldId id="337" r:id="rId44"/>
    <p:sldId id="352" r:id="rId45"/>
    <p:sldId id="342" r:id="rId46"/>
    <p:sldId id="343" r:id="rId47"/>
    <p:sldId id="353" r:id="rId48"/>
    <p:sldId id="394" r:id="rId49"/>
    <p:sldId id="345" r:id="rId50"/>
    <p:sldId id="398" r:id="rId51"/>
    <p:sldId id="400" r:id="rId52"/>
    <p:sldId id="402" r:id="rId53"/>
    <p:sldId id="404" r:id="rId54"/>
    <p:sldId id="344" r:id="rId55"/>
    <p:sldId id="354" r:id="rId56"/>
    <p:sldId id="267" r:id="rId57"/>
    <p:sldId id="393" r:id="rId58"/>
    <p:sldId id="338" r:id="rId59"/>
    <p:sldId id="355" r:id="rId60"/>
    <p:sldId id="452" r:id="rId61"/>
    <p:sldId id="294" r:id="rId6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A12B"/>
    <a:srgbClr val="72AF2F"/>
    <a:srgbClr val="000066"/>
    <a:srgbClr val="053454"/>
    <a:srgbClr val="063559"/>
    <a:srgbClr val="062F50"/>
    <a:srgbClr val="07385E"/>
    <a:srgbClr val="083D69"/>
    <a:srgbClr val="09406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624" y="90"/>
      </p:cViewPr>
      <p:guideLst>
        <p:guide orient="horz" pos="2160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7A7E3-C02D-47C8-97A2-7CE1DFDCE19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B0E92-2DD4-44F5-B359-1E2BB2A2E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845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8195" cy="5423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5329" y="0"/>
            <a:ext cx="2888195" cy="5423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13" y="1351258"/>
            <a:ext cx="6486039" cy="364839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507" y="5202344"/>
            <a:ext cx="5332053" cy="4256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267686"/>
            <a:ext cx="2888195" cy="5423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5329" y="10267686"/>
            <a:ext cx="2888195" cy="5423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02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1350963"/>
            <a:ext cx="4864100" cy="3648075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717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4849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5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399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7567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906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348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910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039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37493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0198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96454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9779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10796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5346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1429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02032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B1B-0F65-4199-97E8-6DF1E371A94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168-6FC8-4970-856F-8B58B67AF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096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342B1B-0F65-4199-97E8-6DF1E371A94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BA168-6FC8-4970-856F-8B58B67AF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043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ic.academic.ru/dic.nsf/ruwiki/9653" TargetMode="External"/><Relationship Id="rId2" Type="http://schemas.openxmlformats.org/officeDocument/2006/relationships/hyperlink" Target="https://dic.academic.ru/dic.nsf/ruwiki/625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564904"/>
            <a:ext cx="8208838" cy="3456384"/>
          </a:xfrm>
        </p:spPr>
        <p:txBody>
          <a:bodyPr anchor="ctr">
            <a:noAutofit/>
          </a:bodyPr>
          <a:lstStyle/>
          <a:p>
            <a:pPr algn="ctr"/>
            <a:r>
              <a:rPr lang="ru-RU" sz="46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Методические рекомендации </a:t>
            </a:r>
            <a:br>
              <a:rPr lang="ru-RU" sz="46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46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 подготовке средств </a:t>
            </a:r>
            <a:br>
              <a:rPr lang="ru-RU" sz="46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46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формирования </a:t>
            </a:r>
            <a:br>
              <a:rPr lang="ru-RU" sz="46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46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здорового образа жизни</a:t>
            </a:r>
            <a:endParaRPr lang="ru-RU" sz="46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1412776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Кафедра общественного здоровья и здравоохранения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курсом  ФПК и ПК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5429264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</p:txBody>
      </p:sp>
      <p:pic>
        <p:nvPicPr>
          <p:cNvPr id="5" name="Picture 2" descr="D:\ ЗОЖ 2018-2019\ФОн для презнтации\vgmu7.gif"/>
          <p:cNvPicPr>
            <a:picLocks noChangeAspect="1" noChangeArrowheads="1"/>
          </p:cNvPicPr>
          <p:nvPr/>
        </p:nvPicPr>
        <p:blipFill>
          <a:blip r:embed="rId3" cstate="print"/>
          <a:srcRect r="27707"/>
          <a:stretch>
            <a:fillRect/>
          </a:stretch>
        </p:blipFill>
        <p:spPr bwMode="auto">
          <a:xfrm>
            <a:off x="2411760" y="260648"/>
            <a:ext cx="3600400" cy="10081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7200800" cy="134704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Пять основных признаков презентации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14620"/>
            <a:ext cx="8435280" cy="3609980"/>
          </a:xfrm>
        </p:spPr>
        <p:txBody>
          <a:bodyPr>
            <a:norm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Увлекательность.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Содержательность.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Запоминаемость.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Активизация.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Сбалансированность.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852936"/>
            <a:ext cx="2880320" cy="301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" y="332656"/>
            <a:ext cx="7200860" cy="1096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презентации</a:t>
            </a:r>
            <a:endParaRPr lang="ru-RU" sz="4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460" y="1268761"/>
            <a:ext cx="8248650" cy="540001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endParaRPr lang="ru-RU" sz="2000" b="1" dirty="0" smtClean="0">
              <a:latin typeface="Cambria" panose="02040503050406030204" pitchFamily="18" charset="0"/>
            </a:endParaRPr>
          </a:p>
          <a:p>
            <a:pPr marL="0" lvl="0" indent="0" algn="l">
              <a:buClrTx/>
              <a:buNone/>
              <a:tabLst>
                <a:tab pos="447675" algn="l"/>
                <a:tab pos="542925" algn="l"/>
              </a:tabLst>
            </a:pPr>
            <a:r>
              <a:rPr lang="ru-RU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Название/тема, </a:t>
            </a:r>
          </a:p>
          <a:p>
            <a:pPr marL="0" lvl="0" indent="0" algn="l">
              <a:buClrTx/>
              <a:buNone/>
              <a:tabLst>
                <a:tab pos="447675" algn="l"/>
                <a:tab pos="542925" algn="l"/>
              </a:tabLst>
            </a:pPr>
            <a:r>
              <a:rPr lang="ru-RU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об авторе.</a:t>
            </a:r>
          </a:p>
          <a:p>
            <a:pPr marL="0" lvl="0" indent="0" algn="l">
              <a:buClrTx/>
              <a:buNone/>
            </a:pPr>
            <a:r>
              <a:rPr lang="ru-RU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План</a:t>
            </a:r>
            <a:r>
              <a:rPr lang="ru-RU" sz="37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>
              <a:buClrTx/>
              <a:buNone/>
            </a:pPr>
            <a:r>
              <a:rPr lang="ru-RU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Введение</a:t>
            </a:r>
            <a:r>
              <a:rPr lang="ru-RU" sz="37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>
              <a:buClrTx/>
              <a:buNone/>
            </a:pPr>
            <a:r>
              <a:rPr lang="ru-RU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Основная часть.</a:t>
            </a:r>
          </a:p>
          <a:p>
            <a:pPr marL="0" lvl="0" indent="0" algn="l">
              <a:buClrTx/>
              <a:buNone/>
            </a:pPr>
            <a:r>
              <a:rPr lang="ru-RU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Заключение (выводы).</a:t>
            </a:r>
          </a:p>
          <a:p>
            <a:pPr marL="0" lvl="0" indent="0" algn="l">
              <a:buClrTx/>
              <a:buNone/>
            </a:pPr>
            <a:r>
              <a:rPr lang="ru-RU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Список литературы  (</a:t>
            </a:r>
            <a:r>
              <a:rPr lang="en-US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XXI </a:t>
            </a:r>
            <a:r>
              <a:rPr lang="ru-RU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века).</a:t>
            </a:r>
          </a:p>
          <a:p>
            <a:pPr lvl="3">
              <a:buClr>
                <a:schemeClr val="tx2">
                  <a:lumMod val="50000"/>
                </a:schemeClr>
              </a:buClr>
              <a:buBlip>
                <a:blip r:embed="rId2"/>
              </a:buBlip>
            </a:pPr>
            <a:endParaRPr lang="ru-RU" sz="4200" b="1" dirty="0" smtClean="0"/>
          </a:p>
          <a:p>
            <a:endParaRPr lang="ru-RU" dirty="0"/>
          </a:p>
        </p:txBody>
      </p:sp>
      <p:pic>
        <p:nvPicPr>
          <p:cNvPr id="4100" name="Picture 4" descr="D:\ ЗОЖ 2018-2019\ФОн для презнтации\1798133_врач-пациент-белый-фон-3d-медицинск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204864"/>
            <a:ext cx="3024336" cy="28803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1" y="260648"/>
            <a:ext cx="8136964" cy="16561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 оформлению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мультимедийной  презентации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461" y="2636913"/>
            <a:ext cx="8713027" cy="4032448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accent1">
                  <a:lumMod val="50000"/>
                </a:schemeClr>
              </a:buClr>
              <a:buNone/>
              <a:tabLst>
                <a:tab pos="542925" algn="l"/>
              </a:tabLst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1.Количество слайдов </a:t>
            </a:r>
            <a:r>
              <a:rPr lang="ru-RU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не менее 20-ти.</a:t>
            </a:r>
          </a:p>
          <a:p>
            <a:pPr marL="361950" indent="-361950" algn="just">
              <a:buClr>
                <a:schemeClr val="accent1">
                  <a:lumMod val="50000"/>
                </a:schemeClr>
              </a:buClr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2.Наличие списка используемой      литературы 	или    интернет - ресурсов.</a:t>
            </a:r>
          </a:p>
          <a:p>
            <a:pPr marL="0" indent="0" algn="just">
              <a:buClr>
                <a:schemeClr val="accent1">
                  <a:lumMod val="50000"/>
                </a:schemeClr>
              </a:buClr>
              <a:buNone/>
              <a:tabLst>
                <a:tab pos="361950" algn="l"/>
              </a:tabLst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3.Надписи и заголовки  изображают   	четким крупным шрифтом.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3"/>
            <a:ext cx="7560840" cy="119464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Требования к оформлению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8" y="1628800"/>
            <a:ext cx="8750206" cy="252028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Шрифты</a:t>
            </a:r>
          </a:p>
          <a:p>
            <a:pPr algn="ctr">
              <a:lnSpc>
                <a:spcPct val="80000"/>
              </a:lnSpc>
              <a:buNone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0" indent="-358775" algn="ctr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заголовков — не менее 32 пункта.</a:t>
            </a:r>
          </a:p>
          <a:p>
            <a:pPr marL="358775" lvl="0" indent="-358775" algn="ctr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0" indent="-358775" algn="ctr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Для информации — 28 - 32,</a:t>
            </a:r>
          </a:p>
          <a:p>
            <a:pPr marL="358775" lvl="0" indent="-358775" algn="ctr">
              <a:lnSpc>
                <a:spcPct val="80000"/>
              </a:lnSpc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таблицах допускается 26 - 30 пунктов.</a:t>
            </a:r>
          </a:p>
          <a:p>
            <a:pPr marL="358775" lvl="0" indent="-358775" algn="ctr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0" indent="-358775" algn="ctr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Нельзя смешивать разные типы шрифтов в одной презентации.</a:t>
            </a:r>
          </a:p>
          <a:p>
            <a:pPr lvl="0">
              <a:lnSpc>
                <a:spcPct val="80000"/>
              </a:lnSpc>
              <a:buNone/>
            </a:pPr>
            <a:endParaRPr lang="ru-RU" sz="32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501122" cy="43243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" name="Рисунок 3" descr="slide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32240" y="6072206"/>
            <a:ext cx="241176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116633"/>
            <a:ext cx="7200800" cy="95410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Примеры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ошибочных слайдов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Подпись</a:t>
            </a:r>
            <a:b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электронного файла</a:t>
            </a:r>
            <a:b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мультимедийной презентации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76872"/>
            <a:ext cx="7815812" cy="4032448"/>
          </a:xfrm>
        </p:spPr>
        <p:txBody>
          <a:bodyPr>
            <a:noAutofit/>
          </a:bodyPr>
          <a:lstStyle/>
          <a:p>
            <a:pPr marL="0" indent="361950" algn="ctr">
              <a:buNone/>
            </a:pPr>
            <a:r>
              <a:rPr lang="ru-RU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Файл </a:t>
            </a:r>
          </a:p>
          <a:p>
            <a:pPr marL="0" indent="361950" algn="ctr">
              <a:buNone/>
            </a:pPr>
            <a:r>
              <a:rPr lang="ru-RU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должен быть подписан:</a:t>
            </a:r>
            <a:r>
              <a:rPr lang="ru-RU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361950" algn="ctr">
              <a:buNone/>
            </a:pPr>
            <a:r>
              <a:rPr lang="ru-RU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ФИО студента, </a:t>
            </a:r>
          </a:p>
          <a:p>
            <a:pPr marL="0" indent="361950" algn="ctr">
              <a:buNone/>
            </a:pPr>
            <a:r>
              <a:rPr lang="ru-RU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группы, </a:t>
            </a:r>
          </a:p>
          <a:p>
            <a:pPr marL="0" indent="361950" algn="ctr">
              <a:buNone/>
            </a:pPr>
            <a:r>
              <a:rPr lang="ru-RU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курс, факультет,</a:t>
            </a:r>
          </a:p>
          <a:p>
            <a:pPr marL="0" indent="361950" algn="ctr">
              <a:buNone/>
            </a:pPr>
            <a:r>
              <a:rPr lang="ru-RU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 издания средства.</a:t>
            </a:r>
            <a:endParaRPr lang="ru-RU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None/>
            </a:pPr>
            <a:endParaRPr lang="ru-RU" sz="2800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16824" cy="157676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титульного слайда</a:t>
            </a:r>
            <a:b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мультимедийной презентации</a:t>
            </a:r>
            <a:endParaRPr lang="ru-R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988840"/>
            <a:ext cx="6768752" cy="4608512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buNone/>
            </a:pPr>
            <a:endParaRPr lang="ru-RU" sz="1000" dirty="0" smtClean="0"/>
          </a:p>
          <a:p>
            <a:pPr marL="0" algn="ctr">
              <a:spcBef>
                <a:spcPts val="0"/>
              </a:spcBef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Министерство здравоохранения Республики Беларусь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Витебский государственный медицинский университет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Кафедра общественного здоровья и здравоохранения с курсом ФПК и ПК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228975" indent="0">
              <a:spcBef>
                <a:spcPts val="0"/>
              </a:spcBef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Зав. кафедрой общественного </a:t>
            </a:r>
          </a:p>
          <a:p>
            <a:pPr marL="3228975" indent="0">
              <a:spcBef>
                <a:spcPts val="0"/>
              </a:spcBef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здоровья и здравоохранения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28975" indent="0">
              <a:spcBef>
                <a:spcPts val="0"/>
              </a:spcBef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курсом ФПК и ПК, </a:t>
            </a:r>
          </a:p>
          <a:p>
            <a:pPr marL="3228975" indent="0">
              <a:spcBef>
                <a:spcPts val="0"/>
              </a:spcBef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д.м.н., профессор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Глушанко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В.С.</a:t>
            </a:r>
          </a:p>
          <a:p>
            <a:pPr marL="0">
              <a:spcBef>
                <a:spcPts val="0"/>
              </a:spcBef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Презентация на тему: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Близорукость.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Рекомендации по предупреждению и развитию заболевания.</a:t>
            </a:r>
          </a:p>
          <a:p>
            <a:pPr marL="0">
              <a:spcBef>
                <a:spcPts val="0"/>
              </a:spcBef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>
              <a:spcBef>
                <a:spcPts val="0"/>
              </a:spcBef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algn="r">
              <a:spcBef>
                <a:spcPts val="0"/>
              </a:spcBef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Выполнила:</a:t>
            </a:r>
          </a:p>
          <a:p>
            <a:pPr marL="0" algn="r">
              <a:spcBef>
                <a:spcPts val="0"/>
              </a:spcBef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студентка 4 курса 7 группы</a:t>
            </a:r>
          </a:p>
          <a:p>
            <a:pPr marL="0" algn="r">
              <a:spcBef>
                <a:spcPts val="0"/>
              </a:spcBef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лечебного факультета</a:t>
            </a:r>
          </a:p>
          <a:p>
            <a:pPr marL="0" algn="r">
              <a:spcBef>
                <a:spcPts val="0"/>
              </a:spcBef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Иванова И.И.</a:t>
            </a:r>
          </a:p>
          <a:p>
            <a:pPr marL="0">
              <a:spcBef>
                <a:spcPts val="0"/>
              </a:spcBef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г. Витебск, 2024 г.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D:\ОБЩЕСТВЕННОЕ ЗДОРОВЬЕ\ПРЕЗЕНТАЦИИ\ВСЕ ДЛЯ ПРЕЗЕНТАЦИЙ\человечки\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57" r="21951" b="5969"/>
          <a:stretch>
            <a:fillRect/>
          </a:stretch>
        </p:blipFill>
        <p:spPr bwMode="auto">
          <a:xfrm>
            <a:off x="0" y="2636912"/>
            <a:ext cx="20387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88832" cy="158417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b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оформления презентаций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136904" cy="4896544"/>
          </a:xfrm>
        </p:spPr>
        <p:txBody>
          <a:bodyPr>
            <a:noAutofit/>
          </a:bodyPr>
          <a:lstStyle/>
          <a:p>
            <a:pPr marL="0" indent="0" algn="ctr" fontAlgn="base">
              <a:spcBef>
                <a:spcPts val="0"/>
              </a:spcBef>
              <a:buNone/>
            </a:pPr>
            <a:r>
              <a:rPr lang="ru-RU" sz="3000" b="1" dirty="0" smtClean="0"/>
              <a:t>-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Осторожно использовать объекты </a:t>
            </a:r>
          </a:p>
          <a:p>
            <a:pPr marL="361950" indent="-361950" algn="ctr" fontAlgn="base">
              <a:spcBef>
                <a:spcPts val="0"/>
              </a:spcBef>
              <a:buNone/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тенями и с волной </a:t>
            </a:r>
          </a:p>
          <a:p>
            <a:pPr marL="361950" indent="-361950" algn="ctr" fontAlgn="base">
              <a:spcBef>
                <a:spcPts val="0"/>
              </a:spcBef>
              <a:buNone/>
            </a:pPr>
            <a:r>
              <a:rPr lang="ru-RU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(затрудняют чтение текста).</a:t>
            </a:r>
            <a:endParaRPr lang="en-US" sz="3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algn="ctr" fontAlgn="base">
              <a:lnSpc>
                <a:spcPts val="2500"/>
              </a:lnSpc>
              <a:spcBef>
                <a:spcPts val="0"/>
              </a:spcBef>
              <a:buNone/>
            </a:pPr>
            <a:endParaRPr lang="ru-RU" sz="3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ts val="0"/>
              </a:spcBef>
              <a:buFontTx/>
              <a:buChar char="-"/>
            </a:pPr>
            <a:r>
              <a:rPr lang="ru-RU" sz="3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Осторожно применять подчеркивания</a:t>
            </a:r>
            <a:r>
              <a:rPr lang="ru-RU" sz="3000" b="1" u="sng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ru-RU" sz="3000" b="1" i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похоже на ссылки).</a:t>
            </a:r>
            <a:endParaRPr lang="en-US" sz="3000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lnSpc>
                <a:spcPts val="2500"/>
              </a:lnSpc>
              <a:spcBef>
                <a:spcPts val="0"/>
              </a:spcBef>
              <a:buNone/>
            </a:pPr>
            <a:endParaRPr lang="ru-RU" sz="3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spcBef>
                <a:spcPts val="0"/>
              </a:spcBef>
              <a:buNone/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Осторожно применять </a:t>
            </a:r>
            <a:r>
              <a:rPr lang="ru-RU" sz="3000" b="1" i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курсив </a:t>
            </a:r>
          </a:p>
          <a:p>
            <a:pPr marL="361950" lvl="0" indent="-361950" algn="ctr" fontAlgn="base">
              <a:spcBef>
                <a:spcPts val="0"/>
              </a:spcBef>
              <a:buNone/>
            </a:pPr>
            <a:r>
              <a:rPr lang="ru-RU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(плохо читается)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-361950" algn="ctr" fontAlgn="base">
              <a:lnSpc>
                <a:spcPts val="2500"/>
              </a:lnSpc>
              <a:spcBef>
                <a:spcPts val="0"/>
              </a:spcBef>
              <a:buNone/>
            </a:pPr>
            <a:endParaRPr lang="ru-R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spcBef>
                <a:spcPts val="0"/>
              </a:spcBef>
              <a:buNone/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Не злоупотреблять </a:t>
            </a:r>
          </a:p>
          <a:p>
            <a:pPr marL="361950" lvl="0" indent="-361950" algn="ctr" fontAlgn="base">
              <a:spcBef>
                <a:spcPts val="0"/>
              </a:spcBef>
              <a:buNone/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ЗАГЛАВНЫМИ БУКВАМИ.</a:t>
            </a:r>
            <a:endParaRPr lang="ru-RU" sz="3000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848872" cy="152584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Правильное </a:t>
            </a:r>
            <a:b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литературы</a:t>
            </a:r>
            <a:endParaRPr lang="ru-RU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14488"/>
            <a:ext cx="8784976" cy="4572032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0"/>
              </a:spcBef>
              <a:buClrTx/>
              <a:buAutoNum type="arabicPeriod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Горбаток, Н.А. Об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щая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теория государства и права в вопросах и ответах: учеб. пособие / Н.А.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Горбаток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; М-во внутр. дел Респ. Беларусь, Акад. МВД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Минск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2005. – 183 с.</a:t>
            </a:r>
            <a:endParaRPr lang="ru-R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0"/>
              </a:spcBef>
              <a:buClrTx/>
              <a:buAutoNum type="arabicPeriod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Национальный Интернет-портал Республики Беларусь</a:t>
            </a:r>
            <a:r>
              <a:rPr lang="en-US" sz="3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[Электронный ресурс]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Нац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центр правовой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информ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Респ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Беларусь. –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Минск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2005.</a:t>
            </a:r>
            <a:r>
              <a:rPr lang="ru-RU" sz="3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Режим доступа: 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 //www.pravo.by</a:t>
            </a:r>
            <a:r>
              <a:rPr lang="ru-RU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Дата доступа: 25.01.2022.</a:t>
            </a:r>
          </a:p>
          <a:p>
            <a:pPr fontAlgn="base">
              <a:buNone/>
            </a:pPr>
            <a:endParaRPr lang="ru-RU" sz="2800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4996"/>
            <a:ext cx="7344816" cy="105537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Интерактивная презентация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5098" y="836712"/>
            <a:ext cx="8426084" cy="3214340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buNone/>
            </a:pPr>
            <a: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Интерактивная презентация - </a:t>
            </a:r>
          </a:p>
          <a:p>
            <a:pPr marL="0" indent="0" algn="ctr" fontAlgn="auto">
              <a:spcBef>
                <a:spcPts val="0"/>
              </a:spcBef>
              <a:buNone/>
            </a:pPr>
            <a: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 диалог между компьютером </a:t>
            </a:r>
          </a:p>
          <a:p>
            <a:pPr marL="0" indent="0" algn="ctr" fontAlgn="auto">
              <a:spcBef>
                <a:spcPts val="0"/>
              </a:spcBef>
              <a:buNone/>
            </a:pPr>
            <a: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человеком, в котором человеку предоставляется возможность искать </a:t>
            </a:r>
          </a:p>
          <a:p>
            <a:pPr marL="0" indent="0" algn="ctr" fontAlgn="auto">
              <a:spcBef>
                <a:spcPts val="0"/>
              </a:spcBef>
              <a:buNone/>
            </a:pPr>
            <a: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находить для себя информацию самостоятельно, </a:t>
            </a:r>
          </a:p>
          <a:p>
            <a:pPr marL="0" indent="0" algn="ctr" fontAlgn="auto">
              <a:spcBef>
                <a:spcPts val="0"/>
              </a:spcBef>
              <a:buNone/>
            </a:pPr>
            <a: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мере необходимости.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D:\ ЗОЖ 2018-2019\ФОн для презнтации\картинки к презентации\скачанные файлы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365104"/>
            <a:ext cx="2736304" cy="238197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Текстовое поле 3"/>
          <p:cNvSpPr txBox="1"/>
          <p:nvPr/>
        </p:nvSpPr>
        <p:spPr>
          <a:xfrm>
            <a:off x="332429" y="4581128"/>
            <a:ext cx="531304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Основная цель создания - 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повышение наглядности  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 эффективности информации.</a:t>
            </a:r>
            <a:endParaRPr lang="ru-RU" altLang="en-US" sz="2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53306"/>
            <a:ext cx="7904076" cy="4505960"/>
          </a:xfrm>
        </p:spPr>
        <p:txBody>
          <a:bodyPr anchor="t">
            <a:noAutofit/>
          </a:bodyPr>
          <a:lstStyle/>
          <a:p>
            <a:pPr algn="ctr"/>
            <a:r>
              <a:rPr lang="ru-RU" sz="3500" dirty="0" smtClean="0">
                <a:solidFill>
                  <a:schemeClr val="tx1"/>
                </a:solidFill>
                <a:latin typeface="Cambria" panose="02040503050406030204" pitchFamily="18" charset="0"/>
              </a:rPr>
              <a:t>	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Овладеть методикой подготовки 	средств формирования ЗОЖ: 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мультимедийная и интерактивная 	презентации, лекции, санитарного 	бюллетеня, плаката, памятки, 	буклета, брошюры, малых форм 	печатных информационно-	образовательных материалов, 	видеоматериалов и т.п.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66864" y="264934"/>
            <a:ext cx="6793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ЦЕЛЬ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практического задания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8" descr="2.png"/>
          <p:cNvPicPr>
            <a:picLocks noChangeAspect="1"/>
          </p:cNvPicPr>
          <p:nvPr/>
        </p:nvPicPr>
        <p:blipFill>
          <a:blip r:embed="rId2" cstate="print"/>
          <a:srcRect l="11009" r="25688" b="9175"/>
          <a:stretch>
            <a:fillRect/>
          </a:stretch>
        </p:blipFill>
        <p:spPr bwMode="auto">
          <a:xfrm>
            <a:off x="-1" y="0"/>
            <a:ext cx="1789409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920880" cy="1368152"/>
          </a:xfrm>
        </p:spPr>
        <p:txBody>
          <a:bodyPr>
            <a:noAutofit/>
          </a:bodyPr>
          <a:lstStyle/>
          <a:p>
            <a:pPr algn="ctr">
              <a:lnSpc>
                <a:spcPts val="44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Разновидности </a:t>
            </a:r>
            <a:b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электронных   плакатов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7525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dirty="0" smtClean="0"/>
              <a:t>  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Мультимедийный плакат,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содержащий совокупность видео-, аудио-, информации, 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а также статичную графику (иллюстрации) и текст.</a:t>
            </a:r>
          </a:p>
          <a:p>
            <a:pPr>
              <a:spcBef>
                <a:spcPts val="0"/>
              </a:spcBef>
              <a:buNone/>
            </a:pP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Интерактивный плакат,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мультимедийным, но обладает еще и дополнительными свойствами, обеспечивающими обратную связь с пользователем.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Трехмерный плакат,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представляет собой разновидность интерактивных плакатов и предоставляют пользователю более широкие возможности получения информации.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3" y="908721"/>
            <a:ext cx="6624736" cy="4608512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/>
              <a:t>    </a:t>
            </a: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титульного слайда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подписи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соответствует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мультимедийной презентации</a:t>
            </a:r>
            <a:r>
              <a:rPr lang="ru-RU" sz="4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3213"/>
            <a:ext cx="6995120" cy="114755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Лекция</a:t>
            </a:r>
            <a:endParaRPr lang="ru-RU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7885384" cy="39456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Лекция</a:t>
            </a:r>
            <a:r>
              <a:rPr lang="ru-RU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логически стройное,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систематически последовательное, 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ясное изложение того или иного научного вопроса.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 descr="D:\ ЗОЖ 2018-2019\ФОн для презнтации\картинки к презентации\images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58" t="23077"/>
          <a:stretch>
            <a:fillRect/>
          </a:stretch>
        </p:blipFill>
        <p:spPr bwMode="auto">
          <a:xfrm>
            <a:off x="2915816" y="4365104"/>
            <a:ext cx="2889781" cy="221611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200800" cy="93610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лекции</a:t>
            </a:r>
            <a:endParaRPr lang="ru-RU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39248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3200" dirty="0" smtClean="0">
                <a:latin typeface="Cambria" panose="02040503050406030204" pitchFamily="18" charset="0"/>
              </a:rPr>
              <a:t>-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Титульный лист с подписью.</a:t>
            </a:r>
          </a:p>
          <a:p>
            <a:pPr marL="0" lvl="0" indent="0"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План (содержание).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Введение.</a:t>
            </a:r>
          </a:p>
          <a:p>
            <a:pPr marL="0" lvl="0" indent="0"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Основная часть.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Заключение.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tabLst>
                <a:tab pos="628650" algn="l"/>
                <a:tab pos="714375" algn="l"/>
              </a:tabLst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литературы (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XXI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века),    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Интернет-ресурс  с датой доступа.</a:t>
            </a:r>
          </a:p>
        </p:txBody>
      </p:sp>
      <p:pic>
        <p:nvPicPr>
          <p:cNvPr id="4" name="Picture 4" descr="D:\ ЗОЖ 2018-2019\ФОн для презнтации\1798133_врач-пациент-белый-фон-3d-медицинск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6843" y="2132856"/>
            <a:ext cx="2790954" cy="250831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5536" y="594928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628650" algn="l"/>
                <a:tab pos="714375" algn="l"/>
              </a:tabLst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лекции должно быть </a:t>
            </a:r>
            <a:r>
              <a:rPr lang="ru-RU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не менее  16 страниц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541" y="260648"/>
            <a:ext cx="7344817" cy="793963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требования к лекции </a:t>
            </a:r>
            <a:endParaRPr lang="ru-RU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70635"/>
            <a:ext cx="8136904" cy="5470525"/>
          </a:xfrm>
        </p:spPr>
        <p:txBody>
          <a:bodyPr>
            <a:normAutofit fontScale="85000" lnSpcReduction="10000"/>
          </a:bodyPr>
          <a:lstStyle/>
          <a:p>
            <a:pPr marL="180975" lvl="1" indent="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не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менее 16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страниц;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наличие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титульного листа;</a:t>
            </a:r>
          </a:p>
          <a:p>
            <a:pPr marL="180975" lvl="1" indent="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содержание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 нумерацией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страниц вверху листа по центру;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соответствие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теме;</a:t>
            </a:r>
          </a:p>
          <a:p>
            <a:pPr marL="180975" lvl="1" indent="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правильность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используемой терминологии;</a:t>
            </a:r>
          </a:p>
          <a:p>
            <a:pPr marL="180975" lvl="1" indent="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отсутствие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ошибок правописания и опечаток;</a:t>
            </a:r>
          </a:p>
          <a:p>
            <a:pPr marL="180975" lvl="1" indent="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наличие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«красной строки»;</a:t>
            </a:r>
          </a:p>
          <a:p>
            <a:pPr marL="180975" lvl="1" indent="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шрифт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Roman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0975" lvl="1" indent="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кегль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14;</a:t>
            </a:r>
          </a:p>
          <a:p>
            <a:pPr marL="180975" lvl="1" indent="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межстрочный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интервал 1,5;</a:t>
            </a:r>
          </a:p>
          <a:p>
            <a:pPr marL="180975" lvl="1" indent="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новый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раздел – с нового листа;</a:t>
            </a:r>
          </a:p>
          <a:p>
            <a:pPr marL="180975" lvl="1" indent="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нумерация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страниц со второго листа 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(титульный лист не пронумеровывается);</a:t>
            </a:r>
          </a:p>
          <a:p>
            <a:pPr marL="180975" lvl="1" indent="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наличие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выводов по рассматриваемой проблеме.</a:t>
            </a:r>
          </a:p>
          <a:p>
            <a:endParaRPr lang="ru-RU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7200800" cy="13681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</a:t>
            </a:r>
            <a:b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титульного листа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988840"/>
            <a:ext cx="7200800" cy="4608512"/>
          </a:xfrm>
          <a:ln w="38100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Республики Беларусь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Витебский государственный ордена Дружбы народов медицинский университет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общественного здоровья и здравоохранения с курсом ФПК и ПК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305300" indent="0">
              <a:spcBef>
                <a:spcPts val="0"/>
              </a:spcBef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05300" indent="0">
              <a:spcBef>
                <a:spcPts val="0"/>
              </a:spcBef>
              <a:buNone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Зав.кафедрой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общественного </a:t>
            </a:r>
          </a:p>
          <a:p>
            <a:pPr marL="430530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и здравоохранения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0530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курсом ФПК и ПК, </a:t>
            </a:r>
          </a:p>
          <a:p>
            <a:pPr marL="430530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д.м.н., профессор Глушанко В.С.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>
              <a:spcBef>
                <a:spcPts val="0"/>
              </a:spcBef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на тему: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Близорукость.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предупреждению и развитию заболевания.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algn="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</a:t>
            </a:r>
          </a:p>
          <a:p>
            <a:pPr marL="0" algn="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4 курса 7 группы</a:t>
            </a:r>
          </a:p>
          <a:p>
            <a:pPr marL="0" algn="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лечебного факультета</a:t>
            </a:r>
          </a:p>
          <a:p>
            <a:pPr marL="0" algn="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И.И.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Витебск, 2024 г.</a:t>
            </a:r>
          </a:p>
          <a:p>
            <a:endParaRPr lang="ru-RU" dirty="0"/>
          </a:p>
        </p:txBody>
      </p:sp>
      <p:pic>
        <p:nvPicPr>
          <p:cNvPr id="4" name="Picture 2" descr="D:\ОБЩЕСТВЕННОЕ ЗДОРОВЬЕ\ПРЕЗЕНТАЦИИ\ВСЕ ДЛЯ ПРЕЗЕНТАЦИЙ\человечки\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57" r="21951" b="5969"/>
          <a:stretch>
            <a:fillRect/>
          </a:stretch>
        </p:blipFill>
        <p:spPr bwMode="auto">
          <a:xfrm>
            <a:off x="-108520" y="2852936"/>
            <a:ext cx="188583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340"/>
            <a:ext cx="6089330" cy="113843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Санбюллетень</a:t>
            </a:r>
            <a:endParaRPr lang="ru-RU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24482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     	</a:t>
            </a:r>
            <a:r>
              <a:rPr lang="ru-RU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анитарный бюллетень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— это статья, которую обычно пишут врачи, медработники, используя для оформления рисунки и фотографии.</a:t>
            </a:r>
          </a:p>
          <a:p>
            <a:pPr algn="just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22612"/>
            <a:ext cx="3600400" cy="3717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07504" y="2996952"/>
            <a:ext cx="518457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lnSpc>
                <a:spcPts val="3000"/>
              </a:lnSpc>
              <a:buClr>
                <a:srgbClr val="0BD0D9"/>
              </a:buClr>
              <a:buSzPct val="95000"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ru-RU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 algn="ctr">
              <a:lnSpc>
                <a:spcPts val="3000"/>
              </a:lnSpc>
              <a:buClr>
                <a:srgbClr val="0BD0D9"/>
              </a:buClr>
              <a:buSzPct val="95000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Должен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иметь профилактическую направленность, т.е. содержать информацию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 algn="ctr">
              <a:lnSpc>
                <a:spcPts val="3000"/>
              </a:lnSpc>
              <a:buClr>
                <a:srgbClr val="0BD0D9"/>
              </a:buClr>
              <a:buSzPct val="95000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столько о заболеваниях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 algn="ctr">
              <a:lnSpc>
                <a:spcPts val="3000"/>
              </a:lnSpc>
              <a:buClr>
                <a:srgbClr val="0BD0D9"/>
              </a:buClr>
              <a:buSzPct val="95000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их лечении, сколько  о профилактике и принципах здорового образа жизни.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2" y="188640"/>
            <a:ext cx="7200800" cy="1362173"/>
          </a:xfrm>
        </p:spPr>
        <p:txBody>
          <a:bodyPr>
            <a:noAutofit/>
          </a:bodyPr>
          <a:lstStyle/>
          <a:p>
            <a:pPr algn="ctr">
              <a:lnSpc>
                <a:spcPts val="46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оформлению</a:t>
            </a:r>
            <a:b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санитарного бюллетеня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97586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/>
              <a:t>-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Важно помнить, что текст, заключенный в квадрат или круг, вызывает больше доверия. Он обычно делиться на 4 – 6 столбцов  шириной  12 – 14 см.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Каждая статья имеет свой цветной подзаголовок.</a:t>
            </a:r>
          </a:p>
          <a:p>
            <a:pPr marL="85725" indent="0" algn="just">
              <a:spcBef>
                <a:spcPts val="0"/>
              </a:spcBef>
              <a:buNone/>
              <a:tabLst>
                <a:tab pos="714375" algn="l"/>
              </a:tabLst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Прежде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чем приступить к выпуску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санбюллетеня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 необходимо подумать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31825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где и как будет размещен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санбюллетень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31825" lvl="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определить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его тему;</a:t>
            </a:r>
          </a:p>
          <a:p>
            <a:pPr marL="631825" lvl="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кому он адресован.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ru-RU" sz="2800" b="1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32656"/>
            <a:ext cx="7272808" cy="214955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b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оформлению </a:t>
            </a:r>
            <a:b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санитарного бюллетеня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4025" y="2780928"/>
            <a:ext cx="8438455" cy="342810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200" b="1" dirty="0"/>
              <a:t>-</a:t>
            </a:r>
            <a:r>
              <a:rPr lang="ru-RU" sz="3200" b="1" dirty="0" smtClean="0"/>
              <a:t>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Название должно быть крупным, метким, ярко выраженным.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Наличие введения, основной части и заключения.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Содержание должно включать профилактическую направленность.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128792" cy="11521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Подпись </a:t>
            </a:r>
            <a:b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санитарного бюллетеня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Фамилия, имя, отчество,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группы,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курс, факультет,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 выпуска средства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(в правом нижнем углу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лицевой стороны)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8679180" cy="1009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выполнению средств ЗОЖ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1770" y="1624915"/>
            <a:ext cx="8341360" cy="5212715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/>
              <a:tabLst>
                <a:tab pos="361950" algn="l"/>
              </a:tabLst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 творческие проекты выполняются индивидуально, кроме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видео </a:t>
            </a:r>
            <a:r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(1 или 2 человека).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/>
              <a:tabLst>
                <a:tab pos="361950" algn="l"/>
              </a:tabLst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 работы сохранять в электронном виде, т.к. они пригодятся на производственной практике после 5 курса.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/>
              <a:tabLst>
                <a:tab pos="361950" algn="l"/>
              </a:tabLst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 средства должны содержать в себе профилактическую направленность.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/>
              <a:tabLst>
                <a:tab pos="361950" algn="l"/>
              </a:tabLst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 творческие проекты должны быть выполнены без негатива, в позитивном ключе.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/>
              <a:tabLst>
                <a:tab pos="361950" algn="l"/>
              </a:tabLst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Без плагиата! Только самостоятельная работа.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480720" cy="100811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Плакат</a:t>
            </a:r>
            <a:endParaRPr lang="ru-RU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40768"/>
            <a:ext cx="7383194" cy="2952328"/>
          </a:xfrm>
        </p:spPr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Плакат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  наглядное изобразительное средство, пропагандирующее  возможность формирования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здорового образа жизни.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D:\ ЗОЖ 2018-2019\ФОн для презнтации\images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47315"/>
            <a:ext cx="2880320" cy="250778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272808" cy="1440160"/>
          </a:xfrm>
        </p:spPr>
        <p:txBody>
          <a:bodyPr>
            <a:noAutofit/>
          </a:bodyPr>
          <a:lstStyle/>
          <a:p>
            <a:pPr algn="ctr">
              <a:lnSpc>
                <a:spcPts val="46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Требования, </a:t>
            </a:r>
            <a:b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предъявляемые к плакату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7992888" cy="4392488"/>
          </a:xfrm>
        </p:spPr>
        <p:txBody>
          <a:bodyPr>
            <a:noAutofit/>
          </a:bodyPr>
          <a:lstStyle/>
          <a:p>
            <a:pPr marL="0" indent="0" algn="just">
              <a:lnSpc>
                <a:spcPts val="3000"/>
              </a:lnSpc>
              <a:spcBef>
                <a:spcPts val="0"/>
              </a:spcBef>
              <a:buNone/>
              <a:tabLst>
                <a:tab pos="542925" algn="l"/>
                <a:tab pos="628650" algn="l"/>
              </a:tabLst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Содержание должно быть неожиданным, но лаконичным.</a:t>
            </a:r>
          </a:p>
          <a:p>
            <a:pPr marL="0" lvl="0" indent="0" algn="just">
              <a:lnSpc>
                <a:spcPts val="3000"/>
              </a:lnSpc>
              <a:spcBef>
                <a:spcPts val="0"/>
              </a:spcBef>
              <a:buNone/>
              <a:tabLst>
                <a:tab pos="542925" algn="l"/>
              </a:tabLst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Текст должен быть доходчивым и выразительным.</a:t>
            </a:r>
          </a:p>
          <a:p>
            <a:pPr marL="0" lvl="0" indent="0" algn="just">
              <a:lnSpc>
                <a:spcPts val="3000"/>
              </a:lnSpc>
              <a:spcBef>
                <a:spcPts val="0"/>
              </a:spcBef>
              <a:buNone/>
              <a:tabLst>
                <a:tab pos="542925" algn="l"/>
                <a:tab pos="628650" algn="l"/>
              </a:tabLst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Не следует вставлять большое  количество текста.</a:t>
            </a:r>
          </a:p>
          <a:p>
            <a:pPr marL="0" indent="0" algn="just">
              <a:lnSpc>
                <a:spcPts val="3000"/>
              </a:lnSpc>
              <a:spcBef>
                <a:spcPts val="0"/>
              </a:spcBef>
              <a:buNone/>
              <a:tabLst>
                <a:tab pos="542925" algn="l"/>
                <a:tab pos="628650" algn="l"/>
                <a:tab pos="714375" algn="l"/>
              </a:tabLst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Дизайн должен быть одновременно и простым и броским.</a:t>
            </a:r>
          </a:p>
          <a:p>
            <a:pPr marL="0" lvl="0" indent="0" algn="just">
              <a:lnSpc>
                <a:spcPts val="3000"/>
              </a:lnSpc>
              <a:spcBef>
                <a:spcPts val="0"/>
              </a:spcBef>
              <a:buNone/>
              <a:tabLst>
                <a:tab pos="266700" algn="l"/>
                <a:tab pos="542925" algn="l"/>
                <a:tab pos="628650" algn="l"/>
                <a:tab pos="714375" algn="l"/>
              </a:tabLst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Не следует использовать много мелких    фрагментов или деталей.</a:t>
            </a:r>
          </a:p>
          <a:p>
            <a:pPr marL="0" indent="0">
              <a:buNone/>
            </a:pPr>
            <a:endParaRPr lang="ru-RU" sz="2800" b="1" i="1" dirty="0" smtClean="0"/>
          </a:p>
        </p:txBody>
      </p:sp>
      <p:pic>
        <p:nvPicPr>
          <p:cNvPr id="4" name="Picture 2" descr="D:\ОБЩЕСТВЕННОЕ ЗДОРОВЬЕ\ПРЕЗЕНТАЦИИ\ВСЕ ДЛЯ ПРЕЗЕНТАЦИЙ\человечки\figyelmezte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276872"/>
            <a:ext cx="2160588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707088" cy="108012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Подпись плаката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3600400" cy="43357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Печатный плакат</a:t>
            </a:r>
          </a:p>
          <a:p>
            <a:pPr marL="0" indent="0" algn="ctr">
              <a:buNone/>
            </a:pP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Фамилия,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имя, отчество,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группы,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курс, факультет,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 выпуска средства</a:t>
            </a:r>
          </a:p>
          <a:p>
            <a:pPr marL="0" indent="0" algn="ctr">
              <a:buNone/>
            </a:pP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(на лицевой стороне)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1988841"/>
            <a:ext cx="3744417" cy="4339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Рисованный плакат</a:t>
            </a:r>
          </a:p>
          <a:p>
            <a:pPr algn="ctr"/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Фамилия,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имя, отчество,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группы,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курс, факультет,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 выпуска средства</a:t>
            </a:r>
          </a:p>
          <a:p>
            <a:pPr algn="ctr"/>
            <a:endParaRPr lang="ru-RU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(с обратной стороны)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480720" cy="100811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Памятка</a:t>
            </a:r>
            <a:endParaRPr lang="ru-RU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18674"/>
            <a:ext cx="8136903" cy="26642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   	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Памятка – это средство вербальной и/или визуальной передачи информации,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краткое изложение какого-либо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вопроса или проблемы</a:t>
            </a: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также самые важные сведения, которыми надо руководствоваться в определенных  жизненных ситуациях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или при выполнении определенной операции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ÐÐ°ÑÑÐ¸Ð½ÐºÐ¸ Ð¿Ð¾ Ð·Ð°Ð¿ÑÐ¾ÑÑ ÑÐ¾ÑÐ¾ Ð¿Ð°Ð¼ÑÑ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3136"/>
            <a:ext cx="3119735" cy="202063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768752" cy="100811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памяток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85926"/>
            <a:ext cx="8174142" cy="45954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 smtClean="0"/>
              <a:t>-</a:t>
            </a:r>
            <a:r>
              <a:rPr lang="ru-RU" sz="3200" dirty="0" smtClean="0"/>
              <a:t>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Памятка-алгоритм.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Памятка-инструкция.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Памятка-совет.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Памятка-разъяснение.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Памятка-стимул.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Памятка «вопрос-ответ».</a:t>
            </a:r>
          </a:p>
          <a:p>
            <a:pPr>
              <a:buNone/>
            </a:pPr>
            <a:endParaRPr lang="ru-RU" sz="3200" dirty="0"/>
          </a:p>
        </p:txBody>
      </p:sp>
      <p:pic>
        <p:nvPicPr>
          <p:cNvPr id="4" name="Picture 2" descr="D:\ОБЩЕСТВЕННОЕ ЗДОРОВЬЕ\ПРЕЗЕНТАЦИИ\ВСЕ ДЛЯ ПРЕЗЕНТАЦИЙ\человечки\figyelmezte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060848"/>
            <a:ext cx="1971356" cy="35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200800" cy="88062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 </a:t>
            </a:r>
            <a:r>
              <a:rPr lang="ru-RU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Структурные блоки памятки</a:t>
            </a:r>
            <a:endParaRPr lang="ru-RU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7848872" cy="4857784"/>
          </a:xfrm>
        </p:spPr>
        <p:txBody>
          <a:bodyPr>
            <a:noAutofit/>
          </a:bodyPr>
          <a:lstStyle/>
          <a:p>
            <a:pPr marL="0" indent="0" algn="just">
              <a:lnSpc>
                <a:spcPts val="3440"/>
              </a:lnSpc>
              <a:buClr>
                <a:schemeClr val="accent1">
                  <a:lumMod val="50000"/>
                </a:schemeClr>
              </a:buClr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Заголовок (точный, краткий, его цель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привлечь внимание).</a:t>
            </a:r>
            <a:endParaRPr lang="ru-RU" sz="3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3440"/>
              </a:lnSpc>
              <a:buClr>
                <a:schemeClr val="accent1">
                  <a:lumMod val="50000"/>
                </a:schemeClr>
              </a:buClr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Ведущий абзац (заставляет читать текст дальше, интригует). </a:t>
            </a:r>
          </a:p>
          <a:p>
            <a:pPr marL="0" indent="0" algn="just">
              <a:lnSpc>
                <a:spcPts val="3440"/>
              </a:lnSpc>
              <a:buClr>
                <a:schemeClr val="accent1">
                  <a:lumMod val="50000"/>
                </a:schemeClr>
              </a:buClr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Средний абзац (развивает понимание и оценку предмета, отвечает на все вопросы).</a:t>
            </a:r>
          </a:p>
          <a:p>
            <a:pPr marL="0" indent="0" algn="just">
              <a:lnSpc>
                <a:spcPts val="3440"/>
              </a:lnSpc>
              <a:buClr>
                <a:schemeClr val="accent1">
                  <a:lumMod val="50000"/>
                </a:schemeClr>
              </a:buClr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Заключительный абзац (дает понять, какое действие от читателя желательно).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 startAt="4"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	</a:t>
            </a:r>
            <a:endParaRPr lang="ru-RU" sz="32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32656"/>
            <a:ext cx="6809410" cy="9361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Памятка включает в себя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556792"/>
            <a:ext cx="77251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Факты о проблеме.</a:t>
            </a:r>
          </a:p>
          <a:p>
            <a:pPr marL="342900" indent="-342900" algn="just">
              <a:buAutoNum type="arabicPeriod" startAt="2"/>
            </a:pP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Советы.</a:t>
            </a:r>
          </a:p>
          <a:p>
            <a:pPr marL="342900" indent="-342900" algn="just">
              <a:buAutoNum type="arabicPeriod" startAt="2"/>
            </a:pP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Алгоритм действий в определенных случаях.</a:t>
            </a:r>
          </a:p>
          <a:p>
            <a:pPr marL="342900" indent="-342900" algn="just">
              <a:buAutoNum type="arabicPeriod" startAt="2"/>
            </a:pP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Информацию об адресах и телефонах специализированных лечебно-профилактических и других учреждениях.</a:t>
            </a:r>
          </a:p>
          <a:p>
            <a:pPr marL="342900" indent="-342900" algn="just">
              <a:buAutoNum type="arabicPeriod" startAt="2"/>
            </a:pP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Количество страниц от 1 до 4.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995120" cy="108012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Подпись памятки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6995120" cy="316835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Фамилия, имя, отчество,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группы,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курс, факультет,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 выпуска средства.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36430"/>
            <a:ext cx="5297242" cy="86409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Буклет</a:t>
            </a:r>
            <a:endParaRPr lang="ru-RU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5544616" cy="52372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	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Буклет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это произведение печати изготовленное на одном листе, сложенном параллельными сгибами,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в  несколько страниц так,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текст на нем может    читаться  	без разрезки.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Раскрывается напечатанный буклет как ширма.</a:t>
            </a:r>
          </a:p>
          <a:p>
            <a:pPr lvl="0" algn="ctr">
              <a:spcBef>
                <a:spcPts val="0"/>
              </a:spcBef>
              <a:buNone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ОБЩЕСТВЕННОЕ ЗДОРОВЬЕ\ПРЕЗЕНТАЦИИ\ВСЕ ДЛЯ ПРЕЗЕНТАЦИЙ\человечки\figyelmezte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2912" y="1340768"/>
            <a:ext cx="116657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ÐÐ°ÑÑÐ¸Ð½ÐºÐ¸ Ð¿Ð¾ Ð·Ð°Ð¿ÑÐ¾ÑÑ Ð±ÑÐºÐ»ÐµÑÑ Ð² Ð¼ÐµÐ´Ð¸ÑÐ¸Ð½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253" y="1268760"/>
            <a:ext cx="2880320" cy="23416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ÐÐ°ÑÑÐ¸Ð½ÐºÐ¸ Ð¿Ð¾ Ð·Ð°Ð¿ÑÐ¾ÑÑ Ð±ÑÐºÐ»Ðµ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6" descr="ÐÐ°ÑÑÐ¸Ð½ÐºÐ¸ Ð¿Ð¾ Ð·Ð°Ð¿ÑÐ¾ÑÑ Ð±ÑÐºÐ»ÐµÑ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058" name="Picture 10" descr="ÐÐ°ÑÑÐ¸Ð½ÐºÐ¸ Ð¿Ð¾ Ð·Ð°Ð¿ÑÐ¾ÑÑ Ð±ÑÐºÐ»ÐµÑ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31" y="4149080"/>
            <a:ext cx="2880413" cy="23416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11144" cy="792088"/>
          </a:xfrm>
        </p:spPr>
        <p:txBody>
          <a:bodyPr>
            <a:noAutofit/>
          </a:bodyPr>
          <a:lstStyle/>
          <a:p>
            <a:pPr algn="ctr"/>
            <a:r>
              <a:rPr lang="ru-RU" sz="4400" b="1" kern="5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Общие </a:t>
            </a:r>
            <a:r>
              <a:rPr lang="ru-RU" sz="4400" b="1" kern="5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критерии оценки</a:t>
            </a:r>
            <a:endParaRPr lang="ru-RU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518396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Выразительность </a:t>
            </a:r>
            <a:r>
              <a:rPr lang="ru-RU" sz="28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стиля.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Ясность </a:t>
            </a:r>
            <a:r>
              <a:rPr lang="ru-RU" sz="28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написания текстов. </a:t>
            </a:r>
            <a:endParaRPr lang="ru-RU" sz="2800" b="1" kern="5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61950" lvl="0" indent="-3619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61950" algn="l"/>
              </a:tabLst>
            </a:pPr>
            <a:r>
              <a:rPr lang="ru-RU" sz="2800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Необходимо </a:t>
            </a:r>
            <a:r>
              <a:rPr lang="ru-RU" sz="2800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правильно </a:t>
            </a:r>
            <a:r>
              <a:rPr lang="ru-RU" sz="2800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определить оптимальный объем информации.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Продуманность </a:t>
            </a:r>
            <a:r>
              <a:rPr lang="ru-RU" sz="28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деталей.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Целесообразное </a:t>
            </a:r>
            <a:r>
              <a:rPr lang="ru-RU" sz="28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использование стилей и шрифтов.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Привлекательность </a:t>
            </a:r>
            <a:r>
              <a:rPr lang="ru-RU" sz="28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общего дизайна.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-Соответствие </a:t>
            </a:r>
            <a:r>
              <a:rPr lang="ru-RU" sz="28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размещения и содержания </a:t>
            </a:r>
            <a:r>
              <a:rPr lang="ru-RU" sz="28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информации.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Наличие подписи.</a:t>
            </a:r>
            <a:endParaRPr lang="ru-RU" sz="2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560806"/>
          </a:xfrm>
        </p:spPr>
        <p:txBody>
          <a:bodyPr anchor="ctr">
            <a:noAutofit/>
          </a:bodyPr>
          <a:lstStyle/>
          <a:p>
            <a:pPr algn="ctr">
              <a:lnSpc>
                <a:spcPts val="44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</a:t>
            </a:r>
            <a:b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методов и средств работ</a:t>
            </a:r>
            <a:b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 формированию  ЗОЖ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556876"/>
              </p:ext>
            </p:extLst>
          </p:nvPr>
        </p:nvGraphicFramePr>
        <p:xfrm>
          <a:off x="323528" y="2348879"/>
          <a:ext cx="8568952" cy="39604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07433"/>
                <a:gridCol w="1775616"/>
                <a:gridCol w="5985903"/>
              </a:tblGrid>
              <a:tr h="766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9A1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Методы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9A1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9A12B"/>
                    </a:solidFill>
                  </a:tcPr>
                </a:tc>
              </a:tr>
              <a:tr h="958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9A1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Устный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вербальный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9A1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Лекция,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беседа (групповая, индивидуальная), совет, дискуссия, информационное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выступление, вечер вопросов и ответов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др.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9A12B"/>
                    </a:solidFill>
                  </a:tcPr>
                </a:tc>
              </a:tr>
              <a:tr h="638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9A1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Печатный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9A1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Памятка, листовка, статья в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газете, лозунг,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брошюра, стенная санитарная печать и др.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9A12B"/>
                    </a:solidFill>
                  </a:tcPr>
                </a:tc>
              </a:tr>
              <a:tr h="638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9A1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Наглядный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9A1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Плакаты, слайды, натуральные объекты, муляжи, фотографии, альбомы, рисунки и др.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9A12B"/>
                    </a:solidFill>
                  </a:tcPr>
                </a:tc>
              </a:tr>
              <a:tr h="958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9A1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Смешанный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комбиниро-ванный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9A1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Телевидение, кинофильмы,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выставки,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уголки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здоровья,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театрализованные постановки, телекоммуникационное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обучение и др.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9A12B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D:\ОБЩЕСТВЕННОЕ ЗДОРОВЬЕ\ПРЕЗЕНТАЦИИ\ВСЕ ДЛЯ ПРЕЗЕНТАЦИЙ\человечки\3d-chelovechek-58-768x1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94" y="36834"/>
            <a:ext cx="1518011" cy="202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88640"/>
            <a:ext cx="6881418" cy="138012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</a:t>
            </a:r>
            <a:b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созданию буклетов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72235"/>
            <a:ext cx="8640960" cy="4057015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 smtClean="0"/>
          </a:p>
          <a:p>
            <a:pPr marL="514350" indent="-514350">
              <a:buClr>
                <a:schemeClr val="accent1">
                  <a:lumMod val="50000"/>
                </a:schemeClr>
              </a:buClr>
              <a:buNone/>
            </a:pPr>
            <a:r>
              <a:rPr lang="ru-RU" sz="3200" dirty="0" smtClean="0"/>
              <a:t>		</a:t>
            </a:r>
            <a:r>
              <a:rPr lang="ru-RU" sz="3200" b="1" dirty="0">
                <a:latin typeface="Cambria" panose="02040503050406030204" pitchFamily="18" charset="0"/>
              </a:rPr>
              <a:t>		</a:t>
            </a:r>
            <a:r>
              <a:rPr lang="ru-RU" sz="3200" b="1" dirty="0" smtClean="0">
                <a:latin typeface="Cambria" panose="02040503050406030204" pitchFamily="18" charset="0"/>
              </a:rPr>
              <a:t>	</a:t>
            </a:r>
          </a:p>
          <a:p>
            <a:pPr marL="361950" indent="-361950" algn="ctr" defTabSz="0">
              <a:spcBef>
                <a:spcPts val="0"/>
              </a:spcBef>
              <a:buClr>
                <a:schemeClr val="accent1">
                  <a:lumMod val="50000"/>
                </a:schemeClr>
              </a:buClr>
              <a:buNone/>
              <a:tabLst>
                <a:tab pos="1253490" algn="l"/>
              </a:tabLst>
            </a:pPr>
            <a:r>
              <a:rPr lang="ru-RU" sz="32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ru-RU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Буклет может создаваться </a:t>
            </a:r>
          </a:p>
          <a:p>
            <a:pPr marL="361950" indent="-361950" algn="ctr" defTabSz="0">
              <a:spcBef>
                <a:spcPts val="0"/>
              </a:spcBef>
              <a:buClr>
                <a:schemeClr val="accent1">
                  <a:lumMod val="50000"/>
                </a:schemeClr>
              </a:buClr>
              <a:buNone/>
              <a:tabLst>
                <a:tab pos="1253490" algn="l"/>
              </a:tabLst>
            </a:pPr>
            <a:r>
              <a:rPr lang="ru-RU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помощью: </a:t>
            </a:r>
          </a:p>
          <a:p>
            <a:pPr marL="361950" indent="-361950" algn="ctr" defTabSz="0">
              <a:spcBef>
                <a:spcPts val="0"/>
              </a:spcBef>
              <a:buClr>
                <a:schemeClr val="accent1">
                  <a:lumMod val="50000"/>
                </a:schemeClr>
              </a:buClr>
              <a:buNone/>
              <a:tabLst>
                <a:tab pos="1253490" algn="l"/>
              </a:tabLst>
            </a:pPr>
            <a:endParaRPr lang="ru-RU" sz="3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algn="ctr" defTabSz="0">
              <a:spcBef>
                <a:spcPts val="0"/>
              </a:spcBef>
              <a:buClr>
                <a:schemeClr val="accent1">
                  <a:lumMod val="50000"/>
                </a:schemeClr>
              </a:buClr>
              <a:buNone/>
              <a:tabLst>
                <a:tab pos="1253490" algn="l"/>
              </a:tabLst>
            </a:pPr>
            <a:endParaRPr lang="ru-RU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algn="ctr" defTabSz="0">
              <a:spcBef>
                <a:spcPts val="0"/>
              </a:spcBef>
              <a:buClr>
                <a:schemeClr val="accent1">
                  <a:lumMod val="50000"/>
                </a:schemeClr>
              </a:buClr>
              <a:buNone/>
              <a:tabLst>
                <a:tab pos="1253490" algn="l"/>
              </a:tabLst>
            </a:pP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текстового редактора </a:t>
            </a:r>
            <a:r>
              <a:rPr lang="en-US" sz="3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Microsoft Word</a:t>
            </a:r>
            <a:r>
              <a:rPr lang="ru-RU" sz="3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61950" indent="-361950" algn="ctr" defTabSz="0">
              <a:spcBef>
                <a:spcPts val="0"/>
              </a:spcBef>
              <a:buClr>
                <a:schemeClr val="accent1">
                  <a:lumMod val="50000"/>
                </a:schemeClr>
              </a:buClr>
              <a:buNone/>
              <a:tabLst>
                <a:tab pos="1253490" algn="l"/>
              </a:tabLst>
            </a:pP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en-US" sz="3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Microsoft Publisher</a:t>
            </a:r>
            <a:r>
              <a:rPr lang="ru-RU" sz="3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    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онлайн-сервис 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Canva 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другие.</a:t>
            </a:r>
          </a:p>
        </p:txBody>
      </p:sp>
      <p:pic>
        <p:nvPicPr>
          <p:cNvPr id="4" name="Picture 2" descr="D:\ОБЩЕСТВЕННОЕ ЗДОРОВЬЕ\ПРЕЗЕНТАЦИИ\ВСЕ ДЛЯ ПРЕЗЕНТАЦИЙ\человечки\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57" r="21951" b="5969"/>
          <a:stretch>
            <a:fillRect/>
          </a:stretch>
        </p:blipFill>
        <p:spPr bwMode="auto">
          <a:xfrm>
            <a:off x="0" y="1538375"/>
            <a:ext cx="1512168" cy="221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995120" cy="115212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Подпись буклета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76872"/>
            <a:ext cx="8640960" cy="404772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Фамилия, имя, отчество,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группы,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курс, факультет,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 выпуска средства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6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(на первом либо последнем развороте).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5"/>
            <a:ext cx="7067128" cy="864095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4800" b="1" kern="5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Брошюра</a:t>
            </a:r>
            <a:endParaRPr lang="ru-RU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72653"/>
            <a:ext cx="8208912" cy="4623792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800" b="1" kern="50" dirty="0" smtClean="0">
                <a:latin typeface="Times New Roman" panose="02020603050405020304"/>
                <a:ea typeface="SimSun" panose="02010600030101010101" pitchFamily="2" charset="-122"/>
                <a:cs typeface="Arial" panose="020B0604020202020204"/>
              </a:rPr>
              <a:t>	</a:t>
            </a:r>
            <a:r>
              <a:rPr lang="ru-RU" sz="26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Брошюра </a:t>
            </a:r>
            <a:r>
              <a:rPr lang="ru-RU" sz="26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– это книжное малоформатное издание объемом от 4 до 48 страниц формата </a:t>
            </a:r>
            <a:r>
              <a:rPr lang="ru-RU" sz="26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А4, А5, А6 </a:t>
            </a:r>
            <a:r>
              <a:rPr lang="ru-RU" sz="26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в популярной форме освещающее вопросы здорового образа жизни и профилактики различных заболеваний. В этом ее отличие от буклетов, напечатанных на одном листе, и от книг (имеют более 48 </a:t>
            </a:r>
            <a:r>
              <a:rPr lang="ru-RU" sz="26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страниц).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kern="50" dirty="0" smtClean="0">
                <a:latin typeface="Times New Roman" panose="02020603050405020304"/>
                <a:ea typeface="SimSun" panose="02010600030101010101" pitchFamily="2" charset="-122"/>
                <a:cs typeface="Arial" panose="020B0604020202020204"/>
              </a:rPr>
              <a:t> </a:t>
            </a:r>
            <a:endParaRPr lang="ru-RU" sz="2400" kern="50" dirty="0">
              <a:latin typeface="Liberation Serif"/>
              <a:ea typeface="SimSun" panose="02010600030101010101" pitchFamily="2" charset="-122"/>
              <a:cs typeface="Arial" panose="020B060402020202020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93096"/>
            <a:ext cx="3582514" cy="23956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488832" cy="7086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оформлению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61662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</a:t>
            </a:r>
            <a:r>
              <a:rPr lang="ru-RU" sz="26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Страницы </a:t>
            </a:r>
            <a:r>
              <a:rPr lang="ru-RU" sz="26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соединяются ниткой, скрепкой, пружиной или склеиванием. Отсюда и название (от французского слова </a:t>
            </a:r>
            <a:r>
              <a:rPr lang="ru-RU" sz="2600" b="1" kern="5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brochure</a:t>
            </a:r>
            <a:r>
              <a:rPr lang="ru-RU" sz="26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что означает «сшивать»). </a:t>
            </a:r>
            <a:endParaRPr lang="ru-RU" sz="2600" b="1" kern="5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Характерна </a:t>
            </a:r>
            <a:r>
              <a:rPr lang="ru-RU" sz="26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мягкая обложка. В виде брошюры могут издаваться сборники методических разработок, программы мероприятий и т.д</a:t>
            </a:r>
            <a:r>
              <a:rPr lang="ru-RU" sz="26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Все </a:t>
            </a:r>
            <a:r>
              <a:rPr lang="ru-RU" sz="26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страницы </a:t>
            </a:r>
            <a:r>
              <a:rPr lang="ru-RU" sz="26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пронумерованы </a:t>
            </a:r>
            <a:r>
              <a:rPr lang="ru-RU" sz="26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арабскими цифрами в нижней части по центру с использованием «сквозной нумерации». Титульный лист включается в общую нумерацию, но номер на нем не проставляется. </a:t>
            </a:r>
            <a:endParaRPr lang="ru-RU" sz="2600" b="1" kern="5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Желательно</a:t>
            </a:r>
            <a:r>
              <a:rPr lang="ru-RU" sz="26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чтобы все статьи отдельных авторов или по отдельной теме печатались в брошюре с новой страницы, </a:t>
            </a:r>
            <a:endParaRPr lang="ru-RU" sz="2600" b="1" kern="5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Текст </a:t>
            </a:r>
            <a:r>
              <a:rPr lang="ru-RU" sz="26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должен печататься шрифтом </a:t>
            </a:r>
            <a:r>
              <a:rPr lang="ru-RU" sz="2600" b="1" kern="5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Times</a:t>
            </a:r>
            <a:r>
              <a:rPr lang="ru-RU" sz="26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sz="2600" b="1" kern="5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New</a:t>
            </a:r>
            <a:r>
              <a:rPr lang="ru-RU" sz="26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sz="2600" b="1" kern="5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Roman</a:t>
            </a:r>
            <a:r>
              <a:rPr lang="ru-RU" sz="26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кегль 14 через одинарный межстрочный интервал. </a:t>
            </a:r>
            <a:endParaRPr lang="ru-RU" sz="2600" b="1" kern="5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Верхняя </a:t>
            </a:r>
            <a:r>
              <a:rPr lang="ru-RU" sz="26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и нижняя границы текстового поля должны составлять 2 см, левая граница – 3 см, правая – 1 см. Первая строка абзаца начинается на расстоянии 1,2 см от левой границы текстового поля.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400" kern="5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400" kern="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6995120" cy="78069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Подпись брошюры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  <a:buNone/>
            </a:pPr>
            <a:endParaRPr lang="ru-RU" sz="24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86409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Фамилия, имя, отчество, </a:t>
            </a:r>
          </a:p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группы, </a:t>
            </a:r>
          </a:p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курс, факультет, </a:t>
            </a:r>
          </a:p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 выпуска средства</a:t>
            </a:r>
          </a:p>
          <a:p>
            <a:pPr algn="ctr"/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(на титульном листе либо последнем)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5554960" cy="1224136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Макет</a:t>
            </a:r>
            <a:endParaRPr lang="ru-RU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5760640" cy="49118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Маке́т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i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фр.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maquette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 масштабная модель, 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u="sng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итал</a:t>
            </a:r>
            <a:r>
              <a:rPr lang="ru-RU" sz="2400" i="1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macchietta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Уменьшительное от </a:t>
            </a:r>
            <a:r>
              <a:rPr lang="ru-RU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macchia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 — 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модель объекта 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 уменьшенном масштабе 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или в натуральную величину.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Обязательно несет в себе профилактическую направленность.</a:t>
            </a:r>
          </a:p>
        </p:txBody>
      </p:sp>
      <p:pic>
        <p:nvPicPr>
          <p:cNvPr id="4" name="Picture 2" descr="C:\Users\Наталья\Desktop\47 КОНКУРС\!!!ФОТО ДЛЯ 47 АЛЬБОМА!!!\Фото работ\Макет\IMG_6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33056"/>
            <a:ext cx="2808312" cy="259228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Фото для альбома конкурс 2020\ЛФ\Макеты\Никотиновая зависимость\1 м. 28 гр. Дубовик А.В. - Вязаный мозг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268760"/>
            <a:ext cx="2808312" cy="259228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41682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оформлению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7992888" cy="30963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Выполняется в разных техниках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(вязание, вышивание, лепка, конструктор,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папье-маше, квиллинг, оригами,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техника выжигание и др.).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Изготавливается из разных материалов (нитки, бисер, пластилин, кожа,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дерево, металл, бумага и др.).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D:\Фото для альбома конкурс 2020\ЛФ\Макеты\Алкогольная зависимость\1 м. 10 гр. Ермоленко М.Н. - А каким будет Ваш выб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93096"/>
            <a:ext cx="2808312" cy="23402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 descr="D:\Фото для альбома конкурс 2020\ЛФ\Макеты\Актуальные темы\1 м. 11 гр. Залога Д.А. - Або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293096"/>
            <a:ext cx="2808312" cy="23762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3" descr="D:\Фото для альбома конкурс 2020\ЛФ\Макеты\ЗОЖ\2 м. 7 гр. Шашкова Г.С. - Велосипе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293096"/>
            <a:ext cx="2808312" cy="23407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35280" cy="108012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Подпись макета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Фамилия, имя, отчество,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группы,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курс, факультет,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 выпуска средства.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067128" cy="1112857"/>
          </a:xfrm>
        </p:spPr>
        <p:txBody>
          <a:bodyPr/>
          <a:lstStyle/>
          <a:p>
            <a:pPr algn="ctr"/>
            <a:r>
              <a:rPr lang="ru-RU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Календарь</a:t>
            </a:r>
          </a:p>
        </p:txBody>
      </p:sp>
      <p:pic>
        <p:nvPicPr>
          <p:cNvPr id="10" name="Объект 9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87101" y="4509120"/>
            <a:ext cx="3147695" cy="21869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Объект 10" descr="календарь 3 м. Сташко А.В. - ЗОЖ!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4509120"/>
            <a:ext cx="3152032" cy="21869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0" name="Текстовое поле 99"/>
          <p:cNvSpPr txBox="1"/>
          <p:nvPr/>
        </p:nvSpPr>
        <p:spPr>
          <a:xfrm>
            <a:off x="179512" y="1124744"/>
            <a:ext cx="8208912" cy="38472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60045" algn="ctr"/>
            <a:r>
              <a:rPr lang="ru-RU" alt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Календарь - </a:t>
            </a:r>
            <a:r>
              <a:rPr lang="en-US" sz="24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это</a:t>
            </a:r>
            <a:r>
              <a:rPr 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специальная</a:t>
            </a:r>
            <a:r>
              <a:rPr 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таблица</a:t>
            </a:r>
            <a:r>
              <a:rPr 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или</a:t>
            </a:r>
            <a:r>
              <a:rPr 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книжка</a:t>
            </a:r>
            <a:r>
              <a:rPr 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в </a:t>
            </a:r>
            <a:r>
              <a:rPr lang="en-US" sz="24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которой</a:t>
            </a:r>
            <a:r>
              <a:rPr 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все</a:t>
            </a:r>
            <a:r>
              <a:rPr 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дни</a:t>
            </a:r>
            <a:r>
              <a:rPr 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года</a:t>
            </a:r>
            <a:r>
              <a:rPr 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разделены</a:t>
            </a:r>
            <a:r>
              <a:rPr 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ru-RU" sz="2400" b="1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360045" algn="ctr"/>
            <a:r>
              <a:rPr lang="en-US" sz="2400" b="1" dirty="0" err="1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на</a:t>
            </a:r>
            <a:r>
              <a:rPr lang="en-US" sz="24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месяцы</a:t>
            </a:r>
            <a:r>
              <a:rPr 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и </a:t>
            </a:r>
            <a:r>
              <a:rPr lang="en-US" sz="24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недели</a:t>
            </a:r>
            <a:r>
              <a:rPr lang="ru-RU" altLang="en-US" sz="24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indent="360045" algn="ctr"/>
            <a:endParaRPr lang="en-US" altLang="en-US" sz="2400" b="1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360045" algn="ctr"/>
            <a:r>
              <a:rPr lang="ru-RU" altLang="en-US" sz="24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Календарь является не только полезным инструментом при планировании рабочего времени, но и эффективной рекламой и оригинальным носителем информации по вопросам здорового образа жизни.</a:t>
            </a:r>
            <a:endParaRPr lang="ru-RU" altLang="en-US" sz="24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360045" algn="ctr"/>
            <a:r>
              <a:rPr lang="en-US" sz="28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ru-RU" sz="2800" b="1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" y="248920"/>
            <a:ext cx="7193240" cy="113220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Листовка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4536504"/>
          </a:xfrm>
        </p:spPr>
        <p:txBody>
          <a:bodyPr>
            <a:normAutofit/>
          </a:bodyPr>
          <a:lstStyle/>
          <a:p>
            <a:pPr algn="ctr"/>
            <a:endParaRPr lang="ru-RU" sz="3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3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D:\Фото для альбома конкурс 2020\ЛФ\Листовки\1 м. 16 гр. Кисель Ю.И. - Хочешь быть здор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" y="3284855"/>
            <a:ext cx="2747645" cy="31915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3" descr="D:\Фото для альбома конкурс 2020\ЛФ\Листовки\2 м. 19 гр. Романенкова Д.М. - Трекер привыч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1024" y="3284855"/>
            <a:ext cx="2736850" cy="313753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0" name="Текстовое поле 99"/>
          <p:cNvSpPr txBox="1"/>
          <p:nvPr/>
        </p:nvSpPr>
        <p:spPr>
          <a:xfrm>
            <a:off x="42997" y="995057"/>
            <a:ext cx="7913379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60045" algn="ctr"/>
            <a:r>
              <a:rPr lang="ru-RU" altLang="en-US" sz="28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Листовка - </a:t>
            </a:r>
            <a:r>
              <a:rPr lang="en-US" sz="28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вид</a:t>
            </a:r>
            <a:r>
              <a:rPr lang="en-US" sz="28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altLang="en-US" sz="28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агитационной </a:t>
            </a:r>
            <a:r>
              <a:rPr lang="en-US" sz="2800" b="1" dirty="0" err="1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или</a:t>
            </a:r>
            <a:r>
              <a:rPr lang="ru-RU" sz="28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altLang="en-US" sz="28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информационной </a:t>
            </a:r>
            <a:r>
              <a:rPr lang="ru-RU" altLang="en-US" sz="28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литературы,</a:t>
            </a:r>
            <a:r>
              <a:rPr lang="en-US" sz="28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ru-RU" sz="2800" b="1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360045" algn="ctr"/>
            <a:r>
              <a:rPr lang="en-US" sz="2800" b="1" dirty="0" err="1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лист</a:t>
            </a:r>
            <a:r>
              <a:rPr lang="en-US" sz="28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бумаги</a:t>
            </a:r>
            <a:r>
              <a:rPr lang="en-US" sz="28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с </a:t>
            </a:r>
            <a:r>
              <a:rPr lang="en-US" sz="28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текстом</a:t>
            </a:r>
            <a:r>
              <a:rPr lang="en-US" sz="28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и </a:t>
            </a:r>
            <a:r>
              <a:rPr lang="en-US" sz="28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иногда</a:t>
            </a:r>
            <a:r>
              <a:rPr lang="en-US" sz="28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ru-RU" sz="2800" b="1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360045" algn="ctr"/>
            <a:r>
              <a:rPr lang="en-US" sz="28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 </a:t>
            </a:r>
            <a:r>
              <a:rPr lang="en-US" sz="28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иллюстрациями</a:t>
            </a:r>
            <a:r>
              <a:rPr lang="en-US" sz="28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US" altLang="en-US" sz="28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030855" y="3129915"/>
            <a:ext cx="297243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24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Листовка</a:t>
            </a:r>
            <a:r>
              <a:rPr 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носит</a:t>
            </a:r>
            <a:r>
              <a:rPr 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агитационно-информационный</a:t>
            </a:r>
            <a:r>
              <a:rPr 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характер</a:t>
            </a:r>
            <a:r>
              <a:rPr 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</a:p>
          <a:p>
            <a:pPr indent="0" algn="ctr"/>
            <a:r>
              <a:rPr 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В </a:t>
            </a:r>
            <a:r>
              <a:rPr lang="en-US" sz="24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листовке</a:t>
            </a:r>
            <a:r>
              <a:rPr 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могут</a:t>
            </a:r>
            <a:r>
              <a:rPr 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быть</a:t>
            </a:r>
            <a:r>
              <a:rPr 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даны</a:t>
            </a:r>
            <a:r>
              <a:rPr 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лаконичные</a:t>
            </a:r>
            <a:r>
              <a:rPr 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советы</a:t>
            </a:r>
            <a:r>
              <a:rPr 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и </a:t>
            </a:r>
            <a:r>
              <a:rPr lang="en-US" sz="24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рекомендации</a:t>
            </a:r>
            <a:r>
              <a:rPr 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US" altLang="en-US" sz="24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433" y="381424"/>
            <a:ext cx="8133983" cy="1728192"/>
          </a:xfrm>
        </p:spPr>
        <p:txBody>
          <a:bodyPr anchor="ctr">
            <a:noAutofit/>
          </a:bodyPr>
          <a:lstStyle/>
          <a:p>
            <a:pPr algn="ctr" eaLnBrk="1" hangingPunct="1">
              <a:lnSpc>
                <a:spcPts val="4400"/>
              </a:lnSpc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Методы медико-гигиенического обучения 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воспитания населения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3131841" y="3972093"/>
            <a:ext cx="2233918" cy="73574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Устный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182433" y="3882977"/>
            <a:ext cx="2661375" cy="735747"/>
          </a:xfrm>
          <a:prstGeom prst="ellipse">
            <a:avLst/>
          </a:prstGeom>
          <a:solidFill>
            <a:srgbClr val="9966FF"/>
          </a:solidFill>
          <a:ln w="9525">
            <a:solidFill>
              <a:schemeClr val="tx1"/>
            </a:solidFill>
            <a:rou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Печатный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2123728" y="5557259"/>
            <a:ext cx="4824536" cy="735747"/>
          </a:xfrm>
          <a:prstGeom prst="ellipse">
            <a:avLst/>
          </a:prstGeom>
          <a:solidFill>
            <a:srgbClr val="69A12B"/>
          </a:solidFill>
          <a:ln w="9525">
            <a:solidFill>
              <a:schemeClr val="tx1"/>
            </a:solidFill>
            <a:rou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Комбинированный</a:t>
            </a:r>
            <a:r>
              <a:rPr lang="en-US" sz="2800" dirty="0"/>
              <a:t> </a:t>
            </a:r>
            <a:endParaRPr lang="ru-RU" sz="2800" dirty="0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5881260" y="3900714"/>
            <a:ext cx="3011220" cy="735747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Наглядный</a:t>
            </a:r>
          </a:p>
        </p:txBody>
      </p:sp>
      <p:sp>
        <p:nvSpPr>
          <p:cNvPr id="439300" name="AutoShape 4"/>
          <p:cNvSpPr>
            <a:spLocks noChangeArrowheads="1"/>
          </p:cNvSpPr>
          <p:nvPr/>
        </p:nvSpPr>
        <p:spPr bwMode="auto">
          <a:xfrm rot="5400000">
            <a:off x="3635896" y="2348880"/>
            <a:ext cx="1371600" cy="1371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3300"/>
              </a:gs>
              <a:gs pos="50000">
                <a:srgbClr val="800000"/>
              </a:gs>
              <a:gs pos="100000">
                <a:srgbClr val="FF3300"/>
              </a:gs>
            </a:gsLst>
            <a:lin ang="5400000" scaled="1"/>
          </a:gradFill>
          <a:ln w="25400">
            <a:solidFill>
              <a:srgbClr val="FF0000"/>
            </a:solidFill>
            <a:miter lim="800000"/>
          </a:ln>
        </p:spPr>
        <p:txBody>
          <a:bodyPr rot="10800000" vert="eaVert"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3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9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0" grpId="0" animBg="1"/>
      <p:bldP spid="439300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60648"/>
            <a:ext cx="6995120" cy="1288752"/>
          </a:xfrm>
        </p:spPr>
        <p:txBody>
          <a:bodyPr/>
          <a:lstStyle/>
          <a:p>
            <a:pPr algn="ctr"/>
            <a:r>
              <a:rPr lang="ru-RU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Фотофокус</a:t>
            </a:r>
          </a:p>
        </p:txBody>
      </p:sp>
      <p:pic>
        <p:nvPicPr>
          <p:cNvPr id="12" name="Объект 11" descr="фотофокус 1 м. Жуковский Б.О. - Дети -- цветы жизни!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780927"/>
            <a:ext cx="3600400" cy="28470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Текстовое поле 3"/>
          <p:cNvSpPr txBox="1"/>
          <p:nvPr/>
        </p:nvSpPr>
        <p:spPr>
          <a:xfrm>
            <a:off x="323528" y="1196752"/>
            <a:ext cx="8196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21945" algn="ctr"/>
            <a:r>
              <a:rPr lang="ru-RU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Фотофокус - это искусство создания собственной фотографии, отражающее специфику содержания выбранной темы.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39700" y="5628005"/>
            <a:ext cx="87527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1590" algn="ctr"/>
            <a:r>
              <a:rPr lang="ru-RU" alt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Фотофокус - это возможность проявить себя </a:t>
            </a:r>
            <a:r>
              <a:rPr lang="ru-RU" alt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alt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раскрыть содержание темы в одном кадре.</a:t>
            </a:r>
          </a:p>
        </p:txBody>
      </p:sp>
    </p:spTree>
  </p:cSld>
  <p:clrMapOvr>
    <a:masterClrMapping/>
  </p:clrMapOvr>
  <p:transition spd="med">
    <p:wedg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9240"/>
            <a:ext cx="7067128" cy="1034415"/>
          </a:xfrm>
        </p:spPr>
        <p:txBody>
          <a:bodyPr>
            <a:normAutofit/>
          </a:bodyPr>
          <a:lstStyle/>
          <a:p>
            <a:pPr algn="ctr"/>
            <a:r>
              <a:rPr lang="ru-RU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Флаер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67543" y="1129860"/>
            <a:ext cx="7992889" cy="4790049"/>
          </a:xfrm>
        </p:spPr>
        <p:txBody>
          <a:bodyPr>
            <a:normAutofit/>
          </a:bodyPr>
          <a:lstStyle/>
          <a:p>
            <a:pPr marL="0" indent="339725" algn="just">
              <a:buNone/>
            </a:pPr>
            <a:r>
              <a:rPr lang="ru-RU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Флаер (от англ. </a:t>
            </a:r>
            <a:r>
              <a:rPr lang="ru-RU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flyer</a:t>
            </a:r>
            <a:r>
              <a:rPr lang="ru-RU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flier</a:t>
            </a:r>
            <a:r>
              <a:rPr lang="ru-RU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) – (рекламный листок) – небольшая рекламная листовка, выполненная в ярких красках, используемая в основном как раздаточный материал. </a:t>
            </a:r>
          </a:p>
        </p:txBody>
      </p:sp>
      <p:pic>
        <p:nvPicPr>
          <p:cNvPr id="11266" name="Picture 2" descr="C:\Users\Наталья\Desktop\47 КОНКУРС\!!!ФОТО ДЛЯ 47 АЛЬБОМА!!!\Фото работ\Памятки и флаер\IMG_64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4320480" cy="29565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195145" cy="1221740"/>
          </a:xfrm>
        </p:spPr>
        <p:txBody>
          <a:bodyPr/>
          <a:lstStyle/>
          <a:p>
            <a:pPr algn="ctr"/>
            <a:r>
              <a:rPr lang="ru-RU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Закладка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1"/>
          </p:nvPr>
        </p:nvSpPr>
        <p:spPr>
          <a:xfrm>
            <a:off x="370205" y="1268760"/>
            <a:ext cx="7802195" cy="5086320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buNone/>
            </a:pPr>
            <a:r>
              <a:rPr lang="ru-RU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Закладка – полоска бумаги или полимерного материала с нанесённой </a:t>
            </a:r>
            <a:endParaRPr lang="ru-RU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Bef>
                <a:spcPts val="0"/>
              </a:spcBef>
              <a:buNone/>
            </a:pPr>
            <a:r>
              <a:rPr lang="ru-RU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неё информацией специальной направленности, </a:t>
            </a:r>
          </a:p>
          <a:p>
            <a:pPr marL="0" indent="0" algn="ctr" fontAlgn="auto">
              <a:spcBef>
                <a:spcPts val="0"/>
              </a:spcBef>
              <a:buNone/>
            </a:pPr>
            <a:r>
              <a:rPr lang="ru-RU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служащая для отметки места чтения.</a:t>
            </a:r>
          </a:p>
          <a:p>
            <a:pPr marL="0" indent="0" algn="ctr">
              <a:buNone/>
            </a:pPr>
            <a:endParaRPr lang="ru-RU" altLang="en-US" sz="2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D:\!!! СМЕТАНИНА  Н.Я. !!!\КОНКУРС - ОБРАЗ ЖИЗНИ, ЗДОРОВЬЕ И УСПЕХ\48й СМОТР-КОНКУРС 2022 г\Фото работ 48 конкурса 2022\Новинки\2 место Интернет-зависимость 4 гр. Рубенок М.А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4320480" cy="28387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wedg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260" y="160230"/>
            <a:ext cx="7244293" cy="1159510"/>
          </a:xfrm>
        </p:spPr>
        <p:txBody>
          <a:bodyPr>
            <a:normAutofit/>
          </a:bodyPr>
          <a:lstStyle/>
          <a:p>
            <a:pPr algn="ctr"/>
            <a:r>
              <a:rPr lang="ru-RU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Наклейка</a:t>
            </a:r>
          </a:p>
        </p:txBody>
      </p:sp>
      <p:pic>
        <p:nvPicPr>
          <p:cNvPr id="13" name="Объект 12" descr="наклейка 1 м. Алисиевич В.А. - Донорство!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4053" y="3419653"/>
            <a:ext cx="2743482" cy="31487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Объект 13" descr="наклейка 1 м. Полещук М.С. - Аборт и его последствия!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48725" y="3426222"/>
            <a:ext cx="2830484" cy="31422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Текстовое поле 4"/>
          <p:cNvSpPr txBox="1"/>
          <p:nvPr/>
        </p:nvSpPr>
        <p:spPr>
          <a:xfrm>
            <a:off x="91613" y="1153034"/>
            <a:ext cx="8080787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Наклейка - одна из малых форм напоминающей рекламы; </a:t>
            </a:r>
          </a:p>
          <a:p>
            <a:pPr algn="ctr"/>
            <a:r>
              <a:rPr lang="ru-RU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производится </a:t>
            </a:r>
            <a:r>
              <a:rPr lang="ru-RU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полиграфически</a:t>
            </a:r>
            <a:r>
              <a:rPr lang="ru-RU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или методом </a:t>
            </a:r>
            <a:r>
              <a:rPr lang="ru-RU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шелкографии</a:t>
            </a:r>
            <a:r>
              <a:rPr lang="ru-RU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обычно на самоклеющейся основе.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771775" y="3717692"/>
            <a:ext cx="3298536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Наклейки бывают самых различных форм, размеров </a:t>
            </a:r>
            <a:endParaRPr lang="ru-RU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цветов, </a:t>
            </a:r>
            <a:endParaRPr lang="ru-RU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наклеиваются </a:t>
            </a:r>
            <a:endParaRPr lang="ru-RU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различные поверхности.</a:t>
            </a:r>
          </a:p>
        </p:txBody>
      </p:sp>
    </p:spTree>
  </p:cSld>
  <p:clrMapOvr>
    <a:masterClrMapping/>
  </p:clrMapOvr>
  <p:transition spd="med">
    <p:wedg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067128" cy="86409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</a:t>
            </a:r>
            <a:endParaRPr lang="ru-RU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752528"/>
          </a:xfrm>
        </p:spPr>
        <p:txBody>
          <a:bodyPr/>
          <a:lstStyle/>
          <a:p>
            <a:endParaRPr lang="ru-RU" sz="3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Char char="•"/>
            </a:pPr>
            <a:endParaRPr lang="ru-RU" sz="3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  <p:pic>
        <p:nvPicPr>
          <p:cNvPr id="9" name="Рисунок 8" descr="игра 1 м. Савич Н.К. - Витамины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314855"/>
            <a:ext cx="2724725" cy="23545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игра 1 м. Шаповал Д.Л. - Микозы!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669" y="4314856"/>
            <a:ext cx="2664296" cy="23545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игра 2 м. Киевицкая Д.А. - ПМП!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9939" y="4314855"/>
            <a:ext cx="2657952" cy="23545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Текстовое поле 3"/>
          <p:cNvSpPr txBox="1"/>
          <p:nvPr/>
        </p:nvSpPr>
        <p:spPr>
          <a:xfrm>
            <a:off x="186109" y="1052736"/>
            <a:ext cx="8771782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94005" algn="just"/>
            <a:r>
              <a:rPr lang="ru-RU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Игра - это вид деятельности, в которой рефлексия и рефлексивное мышление организуются, поддерживаются и направляются потенциальной мыследеятельностью, взятой в ее основных процессуальных и структурных компонентах. </a:t>
            </a:r>
          </a:p>
          <a:p>
            <a:pPr indent="294005" algn="just"/>
            <a:r>
              <a:rPr lang="ru-RU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Чем более жесткие правила и определенные правила заданы в игре, тем более ясна и представима будущая мыследеятельность.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6984776" cy="14401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Подпись </a:t>
            </a:r>
            <a:b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дополнительных средств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36912"/>
            <a:ext cx="7200800" cy="368768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Фамилия, имя, отчество,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группы,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курс, факультет,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 выпуска средства.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830" y="260649"/>
            <a:ext cx="8275320" cy="93610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</a:t>
            </a:r>
            <a:endParaRPr lang="ru-RU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0195" y="1196752"/>
            <a:ext cx="8505825" cy="515832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Видео - электронная технология формирования, записи, обработки, передачи, хранения и воспроизведения подвижного изображения, основанная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принципах телевидения,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также аудиовизуальное произведение,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записанное на физическом носителе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USB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-флэш-накопитель).</a:t>
            </a:r>
          </a:p>
          <a:p>
            <a:pPr algn="ctr">
              <a:spcBef>
                <a:spcPts val="0"/>
              </a:spcBef>
              <a:buNone/>
            </a:pPr>
            <a:endParaRPr lang="ru-RU" sz="2800" b="1" i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Изображение 1" descr="IMG_25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82867" y="4725144"/>
            <a:ext cx="4320480" cy="2008396"/>
          </a:xfrm>
          <a:prstGeom prst="rect">
            <a:avLst/>
          </a:prstGeom>
          <a:noFill/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188640"/>
            <a:ext cx="6319538" cy="1368152"/>
          </a:xfrm>
        </p:spPr>
        <p:txBody>
          <a:bodyPr/>
          <a:lstStyle/>
          <a:p>
            <a:pPr algn="ctr"/>
            <a:r>
              <a:rPr lang="ru-RU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23528" y="1124745"/>
            <a:ext cx="7416824" cy="512366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000" b="1" i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Критерии оформления:</a:t>
            </a:r>
            <a:endParaRPr lang="ru-RU" sz="3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000" b="1" i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1" i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соответствие указанной теме;</a:t>
            </a:r>
            <a:endParaRPr lang="ru-R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техническая реализация;</a:t>
            </a:r>
            <a:endParaRPr lang="ru-R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композиция;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оригинальность;</a:t>
            </a:r>
            <a:endParaRPr lang="ru-R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содержательность работы – </a:t>
            </a:r>
            <a:endParaRPr lang="ru-R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законченность  сюжета;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выразительные средства: </a:t>
            </a:r>
            <a:endParaRPr lang="ru-R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наличие   звукового    сопровождения;</a:t>
            </a:r>
            <a:endParaRPr lang="ru-R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общее эмоциональное восприятие.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en-US" sz="3000" dirty="0"/>
          </a:p>
        </p:txBody>
      </p:sp>
    </p:spTree>
  </p:cSld>
  <p:clrMapOvr>
    <a:masterClrMapping/>
  </p:clrMapOvr>
  <p:transition spd="med">
    <p:wedg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16824" cy="2016224"/>
          </a:xfrm>
        </p:spPr>
        <p:txBody>
          <a:bodyPr>
            <a:noAutofit/>
          </a:bodyPr>
          <a:lstStyle/>
          <a:p>
            <a:pPr lvl="0" algn="ctr">
              <a:lnSpc>
                <a:spcPts val="4400"/>
              </a:lnSpc>
              <a:spcAft>
                <a:spcPts val="0"/>
              </a:spcAft>
            </a:pPr>
            <a:r>
              <a:rPr lang="ru-RU" sz="3600" b="1" kern="5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Требования </a:t>
            </a:r>
            <a:br>
              <a:rPr lang="ru-RU" sz="3600" b="1" kern="5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</a:br>
            <a:r>
              <a:rPr lang="ru-RU" sz="3600" b="1" kern="5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к </a:t>
            </a:r>
            <a:r>
              <a:rPr lang="ru-RU" sz="3600" b="1" kern="5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разработке </a:t>
            </a:r>
            <a:r>
              <a:rPr lang="ru-RU" sz="3600" b="1" kern="5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видеоматериалов</a:t>
            </a:r>
            <a:r>
              <a:rPr lang="ru-RU" sz="3600" kern="50" dirty="0">
                <a:latin typeface="Constantia" panose="02030602050306030303" charset="0"/>
                <a:ea typeface="SimSun" panose="02010600030101010101" pitchFamily="2" charset="-122"/>
                <a:cs typeface="Arial" panose="020B0604020202020204"/>
              </a:rPr>
              <a:t/>
            </a:r>
            <a:br>
              <a:rPr lang="ru-RU" sz="3600" kern="50" dirty="0">
                <a:latin typeface="Constantia" panose="02030602050306030303" charset="0"/>
                <a:ea typeface="SimSun" panose="02010600030101010101" pitchFamily="2" charset="-122"/>
                <a:cs typeface="Arial" panose="020B0604020202020204"/>
              </a:rPr>
            </a:br>
            <a:endParaRPr lang="ru-RU" sz="3600" dirty="0">
              <a:latin typeface="Constantia" panose="02030602050306030303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59" cy="5328384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2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Сюжет должен </a:t>
            </a:r>
            <a:r>
              <a:rPr lang="ru-RU" sz="22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быть понятен и </a:t>
            </a:r>
            <a:r>
              <a:rPr lang="ru-RU" sz="22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однозначен, </a:t>
            </a:r>
            <a:r>
              <a:rPr lang="ru-RU" sz="22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логичен, исполнен на высоком эстетическом уровне, с  расчетной продолжительностью видеоролика не более 3-4 </a:t>
            </a:r>
            <a:r>
              <a:rPr lang="ru-RU" sz="22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минут.</a:t>
            </a:r>
            <a:endParaRPr lang="ru-RU" sz="2200" b="1" kern="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200" b="1" u="sng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Необходимо</a:t>
            </a:r>
            <a:r>
              <a:rPr lang="ru-RU" sz="22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sz="22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учитывать возрастные, гендерные, этнокультурные </a:t>
            </a:r>
            <a:r>
              <a:rPr lang="ru-RU" sz="22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особенности  </a:t>
            </a:r>
            <a:r>
              <a:rPr lang="ru-RU" sz="22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общества, адресных </a:t>
            </a:r>
            <a:r>
              <a:rPr lang="ru-RU" sz="22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групп. </a:t>
            </a:r>
            <a:endParaRPr lang="ru-RU" sz="2200" b="1" kern="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2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</a:t>
            </a:r>
            <a:r>
              <a:rPr lang="ru-RU" sz="2200" b="1" u="sng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Запрещено</a:t>
            </a:r>
            <a:r>
              <a:rPr lang="ru-RU" sz="2200" b="1" kern="5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sz="2200" b="1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использовать изображения, иллюстрирующие технологию приготовления и употребления наркотиков. </a:t>
            </a:r>
            <a:endParaRPr lang="ru-RU" sz="2200" b="1" kern="5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200" b="1" kern="50" dirty="0" smtClean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- Наиболее </a:t>
            </a:r>
            <a:r>
              <a:rPr lang="ru-RU" sz="2200" b="1" kern="5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эффективным средством воздействия на население являются видеоролики, натуралистично показывающие вред для здоровья </a:t>
            </a:r>
            <a:r>
              <a:rPr lang="ru-RU" sz="2200" b="1" kern="50" dirty="0" smtClean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человека.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b="1" kern="50" dirty="0" smtClean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- </a:t>
            </a:r>
            <a:r>
              <a:rPr lang="ru-RU" sz="2200" b="1" u="sng" kern="50" dirty="0" smtClean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Важно</a:t>
            </a:r>
            <a:r>
              <a:rPr lang="ru-RU" sz="2200" b="1" kern="5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, чтобы видеоролики не только вызывали желание обратиться к врачу, но и указывали на выход, номер горячей линии, адрес учреждения, адрес сайта в интернете и т.д.</a:t>
            </a:r>
            <a:endParaRPr lang="ru-RU" sz="2200" b="1" kern="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 smtClean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- </a:t>
            </a:r>
            <a:r>
              <a:rPr lang="ru-RU" sz="2200" b="1" u="sng" dirty="0" smtClean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Важно</a:t>
            </a:r>
            <a:r>
              <a:rPr lang="ru-RU" sz="2200" b="1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, чтобы тон рекламного ролика был чутким и уважительным по отношению к людям.</a:t>
            </a:r>
            <a:endParaRPr lang="ru-RU" sz="2200" b="1" kern="5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800"/>
              </a:lnSpc>
              <a:spcBef>
                <a:spcPts val="0"/>
              </a:spcBef>
              <a:buFont typeface="Symbol" panose="05050102010706020507"/>
              <a:buChar char=""/>
            </a:pPr>
            <a:endParaRPr lang="ru-RU" sz="1800" b="1" kern="50" dirty="0" smtClean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0" lvl="0" indent="0" algn="just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800" b="1" kern="5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		</a:t>
            </a:r>
            <a:endParaRPr lang="ru-RU" sz="1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923112" cy="12241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Подпись видео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7211144" cy="426375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Фамилия, имя, отчество,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группы,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курс, факультет,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 выпуска средства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(в начале либо в конце)</a:t>
            </a:r>
          </a:p>
          <a:p>
            <a:endParaRPr lang="ru-RU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1" y="188641"/>
            <a:ext cx="7488892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правильного оформления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формированию ЗОЖ</a:t>
            </a:r>
            <a:endParaRPr lang="ru-R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88840"/>
            <a:ext cx="8607330" cy="4680520"/>
          </a:xfrm>
        </p:spPr>
        <p:txBody>
          <a:bodyPr>
            <a:normAutofit fontScale="92500" lnSpcReduction="10000"/>
          </a:bodyPr>
          <a:lstStyle/>
          <a:p>
            <a:pPr marL="0" indent="3619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Отсутствие грамматических, орфографических и речевых ошибок.</a:t>
            </a:r>
          </a:p>
          <a:p>
            <a:pPr marL="0" indent="3619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Отсутствие фактических ошибок, достоверность представленной информации.</a:t>
            </a:r>
          </a:p>
          <a:p>
            <a:pPr marL="0" indent="3619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Отсутствие лечения, рецептов, рекламы лекарственных препаратов и др.</a:t>
            </a:r>
          </a:p>
          <a:p>
            <a:pPr marL="0" indent="3619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Отсутствие эмблем, логотипов и др.</a:t>
            </a:r>
          </a:p>
          <a:p>
            <a:pPr marL="0" indent="3619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Оригинальный дизайн.</a:t>
            </a:r>
          </a:p>
          <a:p>
            <a:pPr marL="0" indent="3619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Обоснованность и рациональность использования средств мультимедиа и анимационных эффектов.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8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415" y="424815"/>
            <a:ext cx="6997913" cy="1171575"/>
          </a:xfrm>
        </p:spPr>
        <p:txBody>
          <a:bodyPr/>
          <a:lstStyle/>
          <a:p>
            <a:pPr algn="ctr"/>
            <a:r>
              <a:rPr lang="ru-RU" altLang="en-US" b="1" dirty="0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И в заключении: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23528" y="1748790"/>
            <a:ext cx="7848873" cy="4575810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buNone/>
            </a:pPr>
            <a:r>
              <a:rPr lang="ru-RU" altLang="en-US" sz="3200" b="1" dirty="0">
                <a:latin typeface="Arial Black" panose="020B0A04020102020204" pitchFamily="34" charset="0"/>
                <a:cs typeface="Arial Black" panose="020B0A04020102020204" pitchFamily="34" charset="0"/>
              </a:rPr>
              <a:t>Все работы выполняются индивидуально и носят исключительно профилактическую направленность.</a:t>
            </a:r>
          </a:p>
          <a:p>
            <a:pPr marL="0" indent="0" algn="ctr" fontAlgn="auto">
              <a:spcBef>
                <a:spcPts val="0"/>
              </a:spcBef>
              <a:buNone/>
            </a:pPr>
            <a:endParaRPr lang="ru-RU" altLang="en-US" sz="32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 algn="ctr" fontAlgn="auto">
              <a:spcBef>
                <a:spcPts val="0"/>
              </a:spcBef>
              <a:buNone/>
            </a:pPr>
            <a:r>
              <a:rPr lang="ru-RU" altLang="en-US" sz="3200" b="1" dirty="0">
                <a:latin typeface="Arial Black" panose="020B0A04020102020204" pitchFamily="34" charset="0"/>
                <a:cs typeface="Arial Black" panose="020B0A04020102020204" pitchFamily="34" charset="0"/>
              </a:rPr>
              <a:t>Желаем Вам фантазии и творческого вдохновения </a:t>
            </a:r>
          </a:p>
          <a:p>
            <a:pPr marL="0" indent="0" algn="ctr" fontAlgn="auto">
              <a:spcBef>
                <a:spcPts val="0"/>
              </a:spcBef>
              <a:buNone/>
            </a:pPr>
            <a:r>
              <a:rPr lang="ru-RU" altLang="en-US" sz="3200" b="1" dirty="0">
                <a:latin typeface="Arial Black" panose="020B0A04020102020204" pitchFamily="34" charset="0"/>
                <a:cs typeface="Arial Black" panose="020B0A04020102020204" pitchFamily="34" charset="0"/>
              </a:rPr>
              <a:t>в создании своих шедевров.</a:t>
            </a:r>
          </a:p>
        </p:txBody>
      </p:sp>
    </p:spTree>
  </p:cSld>
  <p:clrMapOvr>
    <a:masterClrMapping/>
  </p:clrMapOvr>
  <p:transition spd="med">
    <p:wedg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700808"/>
            <a:ext cx="7851648" cy="3240360"/>
          </a:xfrm>
        </p:spPr>
        <p:txBody>
          <a:bodyPr anchor="ctr">
            <a:noAutofit/>
          </a:bodyPr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  </a:t>
            </a:r>
            <a:br>
              <a:rPr lang="ru-RU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en-US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endParaRPr lang="ru-RU" sz="9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98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Особенности подписи творческих работ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Фамилия, имя, отчество.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Номер группы.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Курс, факультет.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Год издания.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103958" cy="133696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Особенности подписи  творческих работ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4536504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Санбюллетень – справа внизу на лицевой стороне.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Презентация – на титульном слайде.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Видео – в начале либо в конце.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Лекция – на титульном листе.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Буклет – на 1 развороте либо последнем.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Брошюра – на титульном листе либо последнем.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Плакат – внизу: - печатный – на лицевой стороне;</a:t>
            </a:r>
          </a:p>
          <a:p>
            <a:pPr marL="514350" indent="-514350">
              <a:buNone/>
            </a:pPr>
            <a:r>
              <a:rPr lang="ru-RU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           </a:t>
            </a:r>
            <a:r>
              <a:rPr lang="en-US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рисованный – с обратной стороны.</a:t>
            </a:r>
          </a:p>
          <a:p>
            <a:pPr marL="514350" indent="-514350">
              <a:buNone/>
            </a:pPr>
            <a:endParaRPr lang="ru-RU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None/>
            </a:pP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 всю печатную продукцию подпись впечатывается.</a:t>
            </a:r>
          </a:p>
          <a:p>
            <a:pPr marL="514350" indent="-514350" algn="just">
              <a:buNone/>
            </a:pP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 работы, выполненные от руки, подписываются вручную.</a:t>
            </a:r>
            <a:r>
              <a:rPr lang="ru-RU" sz="4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4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408712" cy="173845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Мультимедийная</a:t>
            </a:r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презентация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04864"/>
            <a:ext cx="7128792" cy="4176464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ts val="600"/>
              </a:spcBef>
              <a:buClrTx/>
              <a:buNone/>
            </a:pPr>
            <a:r>
              <a:rPr lang="ru-RU" dirty="0" smtClean="0"/>
              <a:t>		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Презентация – 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инструмент предъявления визуального ряда, назначение которого –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цепочки образов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Tx/>
              <a:buNone/>
            </a:pPr>
            <a:endParaRPr lang="ru-RU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Презентация – 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важнейший элемент информационной культуры и квалификации, необходимой в профессиональной деятельности. </a:t>
            </a:r>
          </a:p>
          <a:p>
            <a:endParaRPr lang="ru-RU" dirty="0"/>
          </a:p>
        </p:txBody>
      </p:sp>
      <p:pic>
        <p:nvPicPr>
          <p:cNvPr id="3074" name="Picture 2" descr="D:\ ЗОЖ 2018-2019\ФОн для презнтации\0000034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8689" y="2996952"/>
            <a:ext cx="1748522" cy="19945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122</TotalTime>
  <Words>2019</Words>
  <Application>Microsoft Office PowerPoint</Application>
  <PresentationFormat>Экран (4:3)</PresentationFormat>
  <Paragraphs>454</Paragraphs>
  <Slides>61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75" baseType="lpstr">
      <vt:lpstr>SimSun</vt:lpstr>
      <vt:lpstr>Arial</vt:lpstr>
      <vt:lpstr>Arial Black</vt:lpstr>
      <vt:lpstr>Calibri</vt:lpstr>
      <vt:lpstr>Cambria</vt:lpstr>
      <vt:lpstr>Century Gothic</vt:lpstr>
      <vt:lpstr>Constantia</vt:lpstr>
      <vt:lpstr>Courier New</vt:lpstr>
      <vt:lpstr>Liberation Serif</vt:lpstr>
      <vt:lpstr>Symbol</vt:lpstr>
      <vt:lpstr>Times New Roman</vt:lpstr>
      <vt:lpstr>Wingdings</vt:lpstr>
      <vt:lpstr>Wingdings 3</vt:lpstr>
      <vt:lpstr>Ион</vt:lpstr>
      <vt:lpstr>Методические рекомендации  по подготовке средств  формирования  здорового образа жизни</vt:lpstr>
      <vt:lpstr> Овладеть методикой подготовки  средств формирования ЗОЖ:   мультимедийная и интерактивная  презентации, лекции, санитарного  бюллетеня, плаката, памятки,  буклета, брошюры, малых форм  печатных информационно- образовательных материалов,  видеоматериалов и т.п.</vt:lpstr>
      <vt:lpstr>Требования  по выполнению средств ЗОЖ</vt:lpstr>
      <vt:lpstr>Классификация методов и средств работ по  формированию  ЗОЖ</vt:lpstr>
      <vt:lpstr>Методы медико-гигиенического обучения  и воспитания населения</vt:lpstr>
      <vt:lpstr>Критерии правильного оформления средств  по формированию ЗОЖ</vt:lpstr>
      <vt:lpstr>Особенности подписи творческих работ </vt:lpstr>
      <vt:lpstr>Особенности подписи  творческих работ</vt:lpstr>
      <vt:lpstr>Мультимедийная презентация</vt:lpstr>
      <vt:lpstr>Пять основных признаков презентации</vt:lpstr>
      <vt:lpstr>Структура презентации</vt:lpstr>
      <vt:lpstr>Требования  к  оформлению мультимедийной  презентации</vt:lpstr>
      <vt:lpstr>Требования к оформлению    </vt:lpstr>
      <vt:lpstr>Презентация PowerPoint</vt:lpstr>
      <vt:lpstr>Подпись электронного файла  мультимедийной презентации</vt:lpstr>
      <vt:lpstr>Оформление титульного слайда мультимедийной презентации</vt:lpstr>
      <vt:lpstr>Особенности   оформления презентаций</vt:lpstr>
      <vt:lpstr>Правильное  оформление литературы</vt:lpstr>
      <vt:lpstr>Интерактивная презентация</vt:lpstr>
      <vt:lpstr>Разновидности  электронных   плакатов</vt:lpstr>
      <vt:lpstr>Презентация PowerPoint</vt:lpstr>
      <vt:lpstr>Лекция</vt:lpstr>
      <vt:lpstr>Структура лекции</vt:lpstr>
      <vt:lpstr>Общие требования к лекции </vt:lpstr>
      <vt:lpstr>Оформление  титульного листа</vt:lpstr>
      <vt:lpstr>Санбюллетень</vt:lpstr>
      <vt:lpstr>Требования к оформлению санитарного бюллетеня</vt:lpstr>
      <vt:lpstr>Требования  к оформлению  санитарного бюллетеня</vt:lpstr>
      <vt:lpstr>Подпись  санитарного бюллетеня</vt:lpstr>
      <vt:lpstr>Плакат</vt:lpstr>
      <vt:lpstr>Требования,  предъявляемые к плакату</vt:lpstr>
      <vt:lpstr>Подпись плаката</vt:lpstr>
      <vt:lpstr>Памятка</vt:lpstr>
      <vt:lpstr>Виды памяток</vt:lpstr>
      <vt:lpstr> Структурные блоки памятки</vt:lpstr>
      <vt:lpstr>Памятка включает в себя</vt:lpstr>
      <vt:lpstr>Подпись памятки</vt:lpstr>
      <vt:lpstr>Буклет</vt:lpstr>
      <vt:lpstr>Общие критерии оценки</vt:lpstr>
      <vt:lpstr>Рекомендации  по созданию буклетов</vt:lpstr>
      <vt:lpstr>Подпись буклета</vt:lpstr>
      <vt:lpstr>Брошюра</vt:lpstr>
      <vt:lpstr>Требования к оформлению</vt:lpstr>
      <vt:lpstr>Подпись брошюры</vt:lpstr>
      <vt:lpstr>Макет</vt:lpstr>
      <vt:lpstr>Требования к оформлению</vt:lpstr>
      <vt:lpstr>Подпись макета</vt:lpstr>
      <vt:lpstr>Календарь</vt:lpstr>
      <vt:lpstr>Листовка</vt:lpstr>
      <vt:lpstr>Фотофокус</vt:lpstr>
      <vt:lpstr>Флаер</vt:lpstr>
      <vt:lpstr>Закладка</vt:lpstr>
      <vt:lpstr>Наклейка</vt:lpstr>
      <vt:lpstr>Игра</vt:lpstr>
      <vt:lpstr>Подпись  дополнительных средств</vt:lpstr>
      <vt:lpstr>Видео</vt:lpstr>
      <vt:lpstr>Видео</vt:lpstr>
      <vt:lpstr>Требования  к разработке видеоматериалов </vt:lpstr>
      <vt:lpstr>Подпись видео</vt:lpstr>
      <vt:lpstr>И в заключении:</vt:lpstr>
      <vt:lpstr>Благодарю    за 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 по подготовке наглядной агитации по формированию  здорового образа жизни</dc:title>
  <dc:creator>OlgaTen</dc:creator>
  <cp:lastModifiedBy>AIO</cp:lastModifiedBy>
  <cp:revision>492</cp:revision>
  <cp:lastPrinted>2019-02-25T09:22:00Z</cp:lastPrinted>
  <dcterms:created xsi:type="dcterms:W3CDTF">2017-02-15T17:29:00Z</dcterms:created>
  <dcterms:modified xsi:type="dcterms:W3CDTF">2025-02-12T07:35:48Z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B7E6E96936DF4A20AD46787FA4CA3473</vt:lpwstr>
  </property>
  <property fmtid="{D5CDD505-2E9C-101B-9397-08002B2CF9AE}" pid="3" name="KSOProductBuildVer">
    <vt:lpwstr>1049-11.2.0.11440</vt:lpwstr>
  </property>
</Properties>
</file>