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72" r:id="rId11"/>
    <p:sldId id="267" r:id="rId12"/>
    <p:sldId id="268" r:id="rId13"/>
    <p:sldId id="269" r:id="rId14"/>
    <p:sldId id="270" r:id="rId15"/>
    <p:sldId id="273" r:id="rId16"/>
    <p:sldId id="275" r:id="rId17"/>
    <p:sldId id="276" r:id="rId18"/>
    <p:sldId id="274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628B-A8A5-4656-B5F0-D69AC579749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1C6-5295-45E9-8B58-2322A84F6CB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628B-A8A5-4656-B5F0-D69AC579749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1C6-5295-45E9-8B58-2322A84F6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628B-A8A5-4656-B5F0-D69AC579749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1C6-5295-45E9-8B58-2322A84F6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628B-A8A5-4656-B5F0-D69AC579749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1C6-5295-45E9-8B58-2322A84F6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628B-A8A5-4656-B5F0-D69AC579749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1C6-5295-45E9-8B58-2322A84F6C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628B-A8A5-4656-B5F0-D69AC579749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1C6-5295-45E9-8B58-2322A84F6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628B-A8A5-4656-B5F0-D69AC579749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1C6-5295-45E9-8B58-2322A84F6CB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628B-A8A5-4656-B5F0-D69AC579749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1C6-5295-45E9-8B58-2322A84F6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628B-A8A5-4656-B5F0-D69AC579749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1C6-5295-45E9-8B58-2322A84F6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628B-A8A5-4656-B5F0-D69AC579749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1C6-5295-45E9-8B58-2322A84F6CB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628B-A8A5-4656-B5F0-D69AC579749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1C6-5295-45E9-8B58-2322A84F6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989628B-A8A5-4656-B5F0-D69AC579749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94F21C6-5295-45E9-8B58-2322A84F6C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04856" cy="28803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ГЭД ВНУТРЕННЕГО 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ОБЛУЧЕНИЯ У СТУДЕНТОВ-МЕДИКОВ ПРИ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ПЕРОРАЛЬНОМ ПОСТУПЛЕНИИ РАДИОНУКЛИДОВ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0156" y="3933056"/>
            <a:ext cx="4608512" cy="23762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Выполнили: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Студентки </a:t>
            </a:r>
            <a:r>
              <a:rPr lang="ru-RU" sz="2000" b="1" dirty="0" smtClean="0">
                <a:solidFill>
                  <a:schemeClr val="tx1"/>
                </a:solidFill>
              </a:rPr>
              <a:t>3 </a:t>
            </a:r>
            <a:r>
              <a:rPr lang="ru-RU" sz="2000" b="1" dirty="0" smtClean="0">
                <a:solidFill>
                  <a:schemeClr val="tx1"/>
                </a:solidFill>
              </a:rPr>
              <a:t>курса 33 группы</a:t>
            </a:r>
          </a:p>
          <a:p>
            <a:r>
              <a:rPr lang="ru-RU" sz="2000" b="1" dirty="0" err="1" smtClean="0">
                <a:solidFill>
                  <a:schemeClr val="tx1"/>
                </a:solidFill>
              </a:rPr>
              <a:t>Клачёк</a:t>
            </a:r>
            <a:r>
              <a:rPr lang="ru-RU" sz="2000" b="1" dirty="0" smtClean="0">
                <a:solidFill>
                  <a:schemeClr val="tx1"/>
                </a:solidFill>
              </a:rPr>
              <a:t> Злата Алексеевна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Лукьянова Юлия Викторовна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76470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Полученные результаты сравнивали с нормируемым дозовым пределом при внутреннем облучении для Cs-137 и К-40 </a:t>
            </a:r>
            <a:r>
              <a:rPr lang="ru-RU" dirty="0" smtClean="0"/>
              <a:t>согласно РДУ-99.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185650"/>
              </p:ext>
            </p:extLst>
          </p:nvPr>
        </p:nvGraphicFramePr>
        <p:xfrm>
          <a:off x="890940" y="2204864"/>
          <a:ext cx="7416824" cy="2376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7118"/>
                <a:gridCol w="4179706"/>
              </a:tblGrid>
              <a:tr h="618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Продукт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Нормируемая величина по Cs-137 , Бк/кг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Картофель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Овощи и корнеплоды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Садовые ягоды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Грибы свежие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71600" y="1700319"/>
            <a:ext cx="69127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Нормируемые величины содержания радионуклидов 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-137 в продуктах питания.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5648" y="4904293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 основании измерений удельной активности продуктов и воды рассчитывали ГЭД внутреннего облучения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Были получены результаты, согласно которым: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 u="sng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 серии </a:t>
            </a:r>
            <a:r>
              <a:rPr lang="ru-RU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опытов : </a:t>
            </a:r>
            <a:r>
              <a:rPr 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одержание </a:t>
            </a:r>
            <a:r>
              <a:rPr 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радионуклидов цезия-137 в продуктах питания и воде питьевой из Гомельской, Могилёвской и Витебской областей соответствует нормам согласно РДУ-99. Годовая эффективная доза внутреннего облучения населения </a:t>
            </a:r>
            <a:r>
              <a:rPr lang="ru-RU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Гомельской, Могилёвской и Витебской областей по </a:t>
            </a:r>
            <a:r>
              <a:rPr 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калию-40 в смородине, свекле, грибах не превышает дозовый предел.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908071"/>
              </p:ext>
            </p:extLst>
          </p:nvPr>
        </p:nvGraphicFramePr>
        <p:xfrm>
          <a:off x="611560" y="3429000"/>
          <a:ext cx="7848873" cy="2736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5439"/>
                <a:gridCol w="3205645"/>
                <a:gridCol w="2977789"/>
              </a:tblGrid>
              <a:tr h="1116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Область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Показатель Cs-137, Бк/кг (</a:t>
                      </a:r>
                      <a:r>
                        <a:rPr lang="ru-RU" sz="1200" dirty="0" err="1">
                          <a:effectLst/>
                        </a:rPr>
                        <a:t>М±δ</a:t>
                      </a:r>
                      <a:r>
                        <a:rPr lang="ru-RU" sz="1200" dirty="0">
                          <a:effectLst/>
                        </a:rPr>
                        <a:t>)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Показатель K-40, Бк/кг (</a:t>
                      </a:r>
                      <a:r>
                        <a:rPr lang="ru-RU" sz="1200" dirty="0" err="1">
                          <a:effectLst/>
                        </a:rPr>
                        <a:t>М±δ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9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Витебская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1,53±0,04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25,17±1,14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39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Гомельская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1,84±0,07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28,12±0,52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39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Могилевская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1,72±0,03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20,78±0,84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2996952"/>
            <a:ext cx="95587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1. Радиологическое исследование воды питьевой.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59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1699" y="6926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Результаты(продолжение)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023257"/>
              </p:ext>
            </p:extLst>
          </p:nvPr>
        </p:nvGraphicFramePr>
        <p:xfrm>
          <a:off x="780595" y="1916832"/>
          <a:ext cx="7614208" cy="4104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6024"/>
                <a:gridCol w="1668012"/>
                <a:gridCol w="1422742"/>
                <a:gridCol w="972932"/>
                <a:gridCol w="922249"/>
                <a:gridCol w="922249"/>
              </a:tblGrid>
              <a:tr h="5197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Область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Продукт питания, Бк/кг (</a:t>
                      </a:r>
                      <a:r>
                        <a:rPr lang="ru-RU" sz="1200" dirty="0" err="1">
                          <a:effectLst/>
                        </a:rPr>
                        <a:t>М±δ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картофель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смородина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свёкла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грибы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перец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7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Витебская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17,42±0,21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2,12±0,25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3,62±0,13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137,2±0,98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19,1±0,32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7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Гомельская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12,9±0,45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15,08±0,25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5,25±0,36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257,5±1,71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25,5±1,26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26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Могилевская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12,77±0,12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8,54±0,81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4,57±0,16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184,25±1,27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26,83±1,22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26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Нормируемые величины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8233" y="1339427"/>
            <a:ext cx="73389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2. Радиологическое исследование продуктов питания по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Cs-137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2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2130"/>
              </p:ext>
            </p:extLst>
          </p:nvPr>
        </p:nvGraphicFramePr>
        <p:xfrm>
          <a:off x="971600" y="1772816"/>
          <a:ext cx="7200801" cy="3456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3398"/>
                <a:gridCol w="1577448"/>
                <a:gridCol w="1345496"/>
                <a:gridCol w="920107"/>
                <a:gridCol w="872176"/>
                <a:gridCol w="872176"/>
              </a:tblGrid>
              <a:tr h="4090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Область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Продукт питания,</a:t>
                      </a:r>
                      <a:r>
                        <a:rPr lang="ru-RU" sz="1400">
                          <a:effectLst/>
                        </a:rPr>
                        <a:t> Бк/кг </a:t>
                      </a:r>
                      <a:r>
                        <a:rPr lang="ru-RU" sz="1200">
                          <a:effectLst/>
                        </a:rPr>
                        <a:t>(М±δ)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3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картофель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смородина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свёкла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грибы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перец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8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Витебская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411±3,46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46,93±1,37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190,9±0,79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99,23±1,48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239,1±0,59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8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Гомельская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515,8±1,92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70,54±1,60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225,7±2,23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135,67±2,50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250,4±2,38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8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Могилевская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477,1±1,30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55,78±1,10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185±1,13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112,34±1,74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252,2±1,41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1095" y="949812"/>
            <a:ext cx="7896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3. Радиологическое исследование продуктов питания по 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-40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534713"/>
            <a:ext cx="3438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Результаты (продолжение)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6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8478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5565" y="404664"/>
            <a:ext cx="69127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Во </a:t>
            </a:r>
            <a:r>
              <a:rPr lang="ru-RU" b="1" u="sng" dirty="0" smtClean="0"/>
              <a:t>2 </a:t>
            </a:r>
            <a:r>
              <a:rPr lang="ru-RU" b="1" u="sng" dirty="0"/>
              <a:t>серии </a:t>
            </a:r>
            <a:r>
              <a:rPr lang="ru-RU" dirty="0"/>
              <a:t>опытов на основании измерений удельной активности продуктов и воды рассчитывали ГЭД внутреннего облучения. На основании измерений удельной активности продуктов и воды рассчитывали ГЭД внутреннего облучения по формуле: </a:t>
            </a:r>
          </a:p>
          <a:p>
            <a:pPr algn="ctr"/>
            <a:r>
              <a:rPr lang="ru-RU" b="1" i="1" dirty="0"/>
              <a:t>E = M × A × e (g),</a:t>
            </a:r>
          </a:p>
          <a:p>
            <a:pPr algn="just"/>
            <a:r>
              <a:rPr lang="ru-RU" dirty="0"/>
              <a:t>где, М – годовое потребление продукта, кг/год (принято равным 120 кг);</a:t>
            </a:r>
          </a:p>
          <a:p>
            <a:pPr algn="just"/>
            <a:r>
              <a:rPr lang="ru-RU" dirty="0"/>
              <a:t>А – среднегодовая удельная (или объемная) активность данного продукта, Бк/кг;</a:t>
            </a:r>
          </a:p>
          <a:p>
            <a:pPr algn="just"/>
            <a:r>
              <a:rPr lang="ru-RU" dirty="0"/>
              <a:t>е (g) – ожидаемая эффективная доза на единицу перорального поступления, Зв/Бк.</a:t>
            </a:r>
          </a:p>
          <a:p>
            <a:pPr algn="just"/>
            <a:r>
              <a:rPr lang="ru-RU" dirty="0"/>
              <a:t> Полученные результаты сравнивали с нормируемым дозовым пределом при внутреннем облучении для Cs-137 и К-40 .</a:t>
            </a:r>
          </a:p>
        </p:txBody>
      </p:sp>
      <p:pic>
        <p:nvPicPr>
          <p:cNvPr id="6146" name="Picture 2" descr="C:\Users\Юлия\Desktop\UFyAzfDBNO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887" y="4097983"/>
            <a:ext cx="3237309" cy="1923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6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8647" y="476672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Результаты </a:t>
            </a:r>
            <a:r>
              <a:rPr lang="ru-RU" dirty="0"/>
              <a:t>2-ой серии опытов показали, что вклад в ГЭД внутреннего </a:t>
            </a:r>
            <a:r>
              <a:rPr lang="ru-RU" dirty="0" smtClean="0"/>
              <a:t>облучения </a:t>
            </a:r>
            <a:r>
              <a:rPr lang="ru-RU" dirty="0"/>
              <a:t>по </a:t>
            </a:r>
            <a:r>
              <a:rPr lang="ru-RU" b="1" dirty="0"/>
              <a:t>цезию-137</a:t>
            </a:r>
            <a:r>
              <a:rPr lang="ru-RU" dirty="0"/>
              <a:t> для овощей: свеклы - превысило значение 0,14 </a:t>
            </a:r>
            <a:r>
              <a:rPr lang="ru-RU" dirty="0" err="1"/>
              <a:t>мЗв</a:t>
            </a:r>
            <a:r>
              <a:rPr lang="ru-RU" dirty="0"/>
              <a:t>/год только в Гомельской области в 1,3 раза, для перца превышение наблюдалось во всех областях в 1,7-2,2 раза. Вклад по Cs-137 для картофеля во всех областях превысило дозовый предел в Гомельской области в 1,4 раза, в Могилёвской -  в 1,9 раз, в Витебской превысило в 1,3 раз. Дозы радионуклидов в грибах в ГО и МО значительно превысили предел в 7,1 и 7,2 раза соответственно. В ВО дозы превысили норму в 1,5 раза. Доза Cs-137 в воде питьевой в ГО, МО и ВО превышала нормируемый предел в 1,9-2,1раз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 Вклад </a:t>
            </a:r>
            <a:r>
              <a:rPr lang="ru-RU" b="1" dirty="0"/>
              <a:t>калия-40</a:t>
            </a:r>
            <a:r>
              <a:rPr lang="ru-RU" dirty="0"/>
              <a:t> в ГЭД внутреннего облучения для ягод, грибов и овощей не превышал дозовый предел 0,2 </a:t>
            </a:r>
            <a:r>
              <a:rPr lang="ru-RU" dirty="0" err="1"/>
              <a:t>мЗв</a:t>
            </a:r>
            <a:r>
              <a:rPr lang="ru-RU" dirty="0"/>
              <a:t>/год во всех областях. Вклад К-40 для картофеля превышает в ГО, ВО и МО в 1,9, 1,6 и 1,8 раз соответственно. К-40 в воде питьевой несколько превышал дозовый предел в Гомельской области в 1,05 раз</a:t>
            </a:r>
          </a:p>
        </p:txBody>
      </p:sp>
      <p:pic>
        <p:nvPicPr>
          <p:cNvPr id="8194" name="Picture 2" descr="C:\Users\Юлия\Desktop\dO05FpxPTw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149080"/>
            <a:ext cx="3047033" cy="2075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0937" y="404664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Исследование </a:t>
            </a:r>
            <a:r>
              <a:rPr lang="ru-RU" dirty="0"/>
              <a:t>показало, что наибольший вклад в формирование ГЭД по це-зию-137 вносят грибы в среднем 0,73 </a:t>
            </a:r>
            <a:r>
              <a:rPr lang="ru-RU" dirty="0" err="1"/>
              <a:t>мЗв</a:t>
            </a:r>
            <a:r>
              <a:rPr lang="ru-RU" dirty="0"/>
              <a:t> и картофель – 0,22 </a:t>
            </a:r>
            <a:r>
              <a:rPr lang="ru-RU" dirty="0" err="1"/>
              <a:t>мЗв</a:t>
            </a:r>
            <a:r>
              <a:rPr lang="ru-RU" dirty="0"/>
              <a:t>, меньший – ягоды, в среднем по всем видам ягод 0,1 </a:t>
            </a:r>
            <a:r>
              <a:rPr lang="ru-RU" dirty="0" err="1"/>
              <a:t>мЗв</a:t>
            </a:r>
            <a:r>
              <a:rPr lang="ru-RU" dirty="0"/>
              <a:t> (в 1,3 раз меньше, чем грибы и 1,2 чем картофель), самый малый - свёкла и перец (меньший по сравнению с ягодами в 1,7 раз и по сравнению с грибами в 1,6 раз). В формировании ГЭД по калию-40 основной вклад вносит картофель, показатели которого превышают нормируемую величину в 1,6-1,9 раз. Цезий-137 и калий-40 в воде питьевой вносят практически равнозначный вклад в формирование ГЭД. Вклад показателей в ГЭД по цезию-137 во всех областях превышают показатели ГЭД по калию-40 в 1,4 раза</a:t>
            </a:r>
          </a:p>
        </p:txBody>
      </p:sp>
      <p:pic>
        <p:nvPicPr>
          <p:cNvPr id="7170" name="Picture 2" descr="C:\Users\Юлия\Desktop\gTKfLsBep5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8998"/>
            <a:ext cx="3744416" cy="2448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лия\Desktop\93AE7p7Am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69" y="404664"/>
            <a:ext cx="578464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8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382" y="692696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ГЭД внутреннего облучения по цезию-137 для некоторых пищевых продуктов: ягод, картофеля, перца, грибов во всех областях, свёклы (Гомельской области), а также воды питьевой (Гомельской, Могилёвской и Витебской областей) превышает дозовый предел.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ГЭД внутреннего облучения по калию-40 превышает дозовый предел только для картофеля во всех исследуемых областях, а также для воды питьевой Гомельской области.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можно отметить, что формирование ГЭД у студентов-медиков Гомельской, Могилёвской и в меньшей степени Витебской области происходит за счёт внутреннего облучения при пероральном поступлении радионуклидов при потреблении продуктов местного происхождения, содержащих цезий-137 и калий-40.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отметить дальнейшую необходимость проведения тщательного радиологического контроля и оценки годовой эффективной дозы внутреннего облучения за счёт потребления продуктов питания и её вклада в суммарную ГЭД с целью учёта риска развития детерминированных последствий внутреннего облучения у лиц, проживающих на загрязнённых в результате аварии на ЧАЭС территориях.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Юлия\Desktop\CeCLMraTK-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6" y="0"/>
            <a:ext cx="9154166" cy="697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2420888"/>
            <a:ext cx="7488832" cy="13681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внимание !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282" y="764704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 оценка </a:t>
            </a:r>
            <a:r>
              <a:rPr 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дозовой нагрузки внутреннего облучения при пероральном поступлении радионуклидов у студентов-медиков, длительное время проживающих на территории Гомельской, Могилевской и Витебской областей.  </a:t>
            </a:r>
            <a:endParaRPr 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Юлия\Desktop\lrmhL-z1mK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88143"/>
            <a:ext cx="5911603" cy="3941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3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современном этапе в повседневной жизни подвергается воздействию различных источников ионизирующего излучения естественного и искусственного происхождения. В результате формируются дозы внешнего и внутреннего облучения. В частности, наибольшее значение имеет внутреннее облучение, поскольку радионуклиды поступают непосредственно в организм вместе с питьевой водой и пищевыми продуктами.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Юлия\Desktop\7U_C0zScH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95" y="2878285"/>
            <a:ext cx="4680520" cy="3225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2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4374" y="299957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Юлия\Desktop\AxFXtxh6CM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7285"/>
            <a:ext cx="7560840" cy="471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8727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Пищевые продукты, выращиваемые на загрязненных территориях Гомельской, Могилевской и Витебской областей Республики Беларусь обладают определённой степенью активности и несут непосредственную угрозу здоровью человека за счёт внутреннего </a:t>
            </a:r>
            <a:r>
              <a:rPr lang="ru-RU" dirty="0" smtClean="0"/>
              <a:t>облучения.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5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6166" y="767752"/>
            <a:ext cx="7020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После 1986 года и по настоящее время доза внутреннего облучения населения формируется главным образом за счет поступления К-40, который равномерно распределяется в организме, и Cs-137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Юлия\Desktop\wzcjg-xXT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02" y="2089776"/>
            <a:ext cx="6530999" cy="3152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7" y="404664"/>
            <a:ext cx="748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Таким образом</a:t>
            </a:r>
            <a:r>
              <a:rPr lang="ru-RU" dirty="0"/>
              <a:t>, сформировавшиеся дозы облучения более высокие у жителей загрязненных территорий по причине использования продуктов местного производства. Это свидетельствует о повышении риска развития у данных лиц стохастических и детерминированных последствий внутреннего облучения. В связи с этим необходима оценка годовой эффективной дозы внутреннего облучения за счет перорального пути поступления радионуклидов. </a:t>
            </a:r>
          </a:p>
        </p:txBody>
      </p:sp>
      <p:pic>
        <p:nvPicPr>
          <p:cNvPr id="4098" name="Picture 2" descr="C:\Users\Юлия\Desktop\andPqqxy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69" y="2564904"/>
            <a:ext cx="518457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0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8594" y="322281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проводили в учреждении образования «Витебский государственный ордена Дружбы народов медицинский университет» на кафедре экологической и профилактической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медицины.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использовали продукты питания и питьевую воду из регионов Республики Беларусь, пострадавших в результате аварии на ЧАЭС: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Могилевская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Гомельская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из региона, менее подверженного влиянию радиации -Витебская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Юлия\Desktop\AbBumCh1H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07933"/>
            <a:ext cx="3456384" cy="2353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Юлия\Desktop\vegetables-1085063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31" y="4107933"/>
            <a:ext cx="3665984" cy="2342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7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цезия-137 и калия-40 было исследовано: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пищевых продуктов из личных подсобных хозяйств: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ягоды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садовые и лесные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свёкла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перец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питьевой на содержание цезия-137, калия-40. </a:t>
            </a:r>
          </a:p>
        </p:txBody>
      </p:sp>
      <p:pic>
        <p:nvPicPr>
          <p:cNvPr id="9218" name="Picture 2" descr="C:\Users\Юлия\Desktop\rwrkq-1-W1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56" y="3068960"/>
            <a:ext cx="6084503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1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изотопов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цезия-137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калия-40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воде и пищевых продуктах проводили с помощью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гамма-радиометра РКГ-АТ1320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.Каждое измерение проводили по 3 раза.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измерений удельной активности продуктов и воды рассчитывали ГЭД внутреннего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облучения.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Юлия\Desktop\99483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95920"/>
            <a:ext cx="3958903" cy="40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Юлия\Desktop\-cWkxNDQZ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74" y="2395920"/>
            <a:ext cx="3097748" cy="40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1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148</TotalTime>
  <Words>1153</Words>
  <Application>Microsoft Office PowerPoint</Application>
  <PresentationFormat>Экран (4:3)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NewsPrint</vt:lpstr>
      <vt:lpstr>ФОРМИРОВАНИЕ ГЭД ВНУТРЕННЕГО  ОБЛУЧЕНИЯ У СТУДЕНТОВ-МЕДИКОВ ПРИ ПЕРОРАЛЬНОМ ПОСТУПЛЕНИИ РАДИОНУКЛИДОВ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16</cp:revision>
  <dcterms:created xsi:type="dcterms:W3CDTF">2022-03-19T16:56:37Z</dcterms:created>
  <dcterms:modified xsi:type="dcterms:W3CDTF">2022-10-24T10:53:26Z</dcterms:modified>
</cp:coreProperties>
</file>