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30651312933929E-2"/>
          <c:y val="0.10794254044739843"/>
          <c:w val="0.45113298051719969"/>
          <c:h val="0.7512267252302521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7D6-4047-ACA1-356ED032055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7D6-4047-ACA1-356ED0320559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7D6-4047-ACA1-356ED032055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62,5%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D6-4047-ACA1-356ED032055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12,5%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D6-4047-ACA1-356ED032055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Жидкое антибактериальное мыло</c:v>
                </c:pt>
                <c:pt idx="1">
                  <c:v>Кусковое туалетное мыло</c:v>
                </c:pt>
                <c:pt idx="2">
                  <c:v>Обычное жидкое мыло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 formatCode="0.00%">
                  <c:v>0.625</c:v>
                </c:pt>
                <c:pt idx="1">
                  <c:v>0.25</c:v>
                </c:pt>
                <c:pt idx="2" formatCode="0.00%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D6-4047-ACA1-356ED0320559}"/>
            </c:ext>
          </c:extLst>
        </c:ser>
        <c:ser>
          <c:idx val="1"/>
          <c:order val="1"/>
          <c:tx>
            <c:strRef>
              <c:f>Лист1!$B:$B</c:f>
              <c:strCache>
                <c:ptCount val="1048576"/>
                <c:pt idx="0">
                  <c:v>62,50%</c:v>
                </c:pt>
                <c:pt idx="1">
                  <c:v>25%</c:v>
                </c:pt>
                <c:pt idx="2">
                  <c:v>12,50%</c:v>
                </c:pt>
                <c:pt idx="6">
                  <c:v>62,50%</c:v>
                </c:pt>
                <c:pt idx="7">
                  <c:v>25%</c:v>
                </c:pt>
                <c:pt idx="8">
                  <c:v>12,50%</c:v>
                </c:pt>
                <c:pt idx="23">
                  <c:v>62,50%</c:v>
                </c:pt>
                <c:pt idx="24">
                  <c:v>25%</c:v>
                </c:pt>
                <c:pt idx="25">
                  <c:v>12,50%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7D6-4047-ACA1-356ED032055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9-F7D6-4047-ACA1-356ED032055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99765305833249"/>
          <c:y val="0.31578069623533822"/>
          <c:w val="0.35149240969767759"/>
          <c:h val="0.328031377440027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79165128016826E-2"/>
          <c:y val="8.8787354684361594E-2"/>
          <c:w val="0.48255433857210023"/>
          <c:h val="0.810802394278973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BF-4D1B-A496-C896802826C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BF-4D1B-A496-C896802826C9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6BF-4D1B-A496-C896802826C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62,5%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BF-4D1B-A496-C896802826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12,5%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BF-4D1B-A496-C896802826C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Лист1!$A$7:$A$9</c:f>
              <c:strCache>
                <c:ptCount val="3"/>
                <c:pt idx="0">
                  <c:v>1-2 минуты</c:v>
                </c:pt>
                <c:pt idx="1">
                  <c:v>3-4 минуты</c:v>
                </c:pt>
                <c:pt idx="2">
                  <c:v>30-60 секунд</c:v>
                </c:pt>
              </c:strCache>
            </c:strRef>
          </c:cat>
          <c:val>
            <c:numRef>
              <c:f>Лист1!$B$7:$B$9</c:f>
              <c:numCache>
                <c:formatCode>0%</c:formatCode>
                <c:ptCount val="3"/>
                <c:pt idx="0" formatCode="0.00%">
                  <c:v>0.625</c:v>
                </c:pt>
                <c:pt idx="1">
                  <c:v>0.25</c:v>
                </c:pt>
                <c:pt idx="2" formatCode="0.00%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BF-4D1B-A496-C896802826C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58440478250913"/>
          <c:y val="0.33980459358715648"/>
          <c:w val="0.18522928528157834"/>
          <c:h val="0.2157235229432112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92002470279441E-2"/>
          <c:y val="7.7997612586562265E-2"/>
          <c:w val="0.4696415221737269"/>
          <c:h val="0.8344192400889969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16B-4786-8ABD-D8D96E2C7A4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16B-4786-8ABD-D8D96E2C7A48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16B-4786-8ABD-D8D96E2C7A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62,5%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6B-4786-8ABD-D8D96E2C7A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12,5%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6B-4786-8ABD-D8D96E2C7A4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Лист1!$A$24:$A$26</c:f>
              <c:strCache>
                <c:ptCount val="3"/>
                <c:pt idx="0">
                  <c:v>Регулярный дополнительный уход </c:v>
                </c:pt>
                <c:pt idx="1">
                  <c:v>Нерегулярный уход</c:v>
                </c:pt>
                <c:pt idx="2">
                  <c:v>Не используют уходовые средства</c:v>
                </c:pt>
              </c:strCache>
            </c:strRef>
          </c:cat>
          <c:val>
            <c:numRef>
              <c:f>Лист1!$B$24:$B$26</c:f>
              <c:numCache>
                <c:formatCode>0%</c:formatCode>
                <c:ptCount val="3"/>
                <c:pt idx="0" formatCode="0.00%">
                  <c:v>0.625</c:v>
                </c:pt>
                <c:pt idx="1">
                  <c:v>0.25</c:v>
                </c:pt>
                <c:pt idx="2" formatCode="0.00%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6B-4786-8ABD-D8D96E2C7A4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27769564469081"/>
          <c:y val="0.30200073641351566"/>
          <c:w val="0.33988499406435219"/>
          <c:h val="0.388032214014062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9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7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4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61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36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9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5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13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2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9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6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1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0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0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9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9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9C92B-35DD-48FD-998E-A0ACFEDAB00E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CFAF-2DC9-46D9-AEB9-E113D6FCD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26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7875" y="1515291"/>
            <a:ext cx="9531302" cy="20767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Личная гигиена медицинского персонала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4820" y="4513231"/>
            <a:ext cx="6272462" cy="1595604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Докладчик: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r"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Студентка 4 курса лечебного факультета 3 группы</a:t>
            </a:r>
          </a:p>
          <a:p>
            <a:pPr algn="r"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Понагайбо Анастасия </a:t>
            </a:r>
            <a:r>
              <a:rPr lang="ru-RU" sz="1400" dirty="0" smtClean="0">
                <a:solidFill>
                  <a:schemeClr val="bg1"/>
                </a:solidFill>
              </a:rPr>
              <a:t>Александровна</a:t>
            </a:r>
          </a:p>
          <a:p>
            <a:pPr algn="r"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Соавтор работы:</a:t>
            </a:r>
          </a:p>
          <a:p>
            <a:pPr algn="r"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Кубраков </a:t>
            </a:r>
            <a:r>
              <a:rPr lang="ru-RU" sz="1400" dirty="0" err="1" smtClean="0">
                <a:solidFill>
                  <a:schemeClr val="bg1"/>
                </a:solidFill>
              </a:rPr>
              <a:t>кирилл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константинович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r"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Студент </a:t>
            </a:r>
            <a:r>
              <a:rPr lang="ru-RU" sz="1400" dirty="0">
                <a:solidFill>
                  <a:schemeClr val="bg1"/>
                </a:solidFill>
              </a:rPr>
              <a:t>4 курса лечебного факультета 3 группы</a:t>
            </a:r>
          </a:p>
          <a:p>
            <a:pPr algn="r">
              <a:lnSpc>
                <a:spcPct val="100000"/>
              </a:lnSpc>
            </a:pPr>
            <a:endParaRPr lang="ru-RU" sz="1400" dirty="0" smtClean="0">
              <a:solidFill>
                <a:schemeClr val="bg1"/>
              </a:solidFill>
            </a:endParaRPr>
          </a:p>
          <a:p>
            <a:pPr algn="r">
              <a:lnSpc>
                <a:spcPct val="100000"/>
              </a:lnSpc>
            </a:pPr>
            <a:endParaRPr lang="ru-R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2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063" y="377144"/>
            <a:ext cx="10702834" cy="275794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эффективного обеззараживания рук у 75% участников ничего не препятствует, у 12,5 % препятствием являются микротравмы кожи и еще у 12,5 % – ювелирные украшения. У 62,5% опрошенных антисептик не оказывает влияния на кожу сразу после обработки рук, 37,5% – вызывает сухость. При постоянной обработке рук у 87,5% работников отделения антисептик вызывает сухость и шелушение, 12,5% участников ‒ не оказывает влияния на кожу. Большая часть среди опрошенных использует регулярный дополнительный уход за кожей рук (рисунок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6973568"/>
              </p:ext>
            </p:extLst>
          </p:nvPr>
        </p:nvGraphicFramePr>
        <p:xfrm>
          <a:off x="3021874" y="2882537"/>
          <a:ext cx="5965372" cy="3317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96682" y="6200504"/>
            <a:ext cx="5415457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Дополнительный уход за кожей рук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4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348552"/>
            <a:ext cx="9905998" cy="879356"/>
          </a:xfrm>
        </p:spPr>
        <p:txBody>
          <a:bodyPr/>
          <a:lstStyle/>
          <a:p>
            <a:pPr algn="ctr"/>
            <a:r>
              <a:rPr lang="ru-RU" sz="3300" dirty="0" smtClean="0">
                <a:solidFill>
                  <a:schemeClr val="bg1"/>
                </a:solidFill>
              </a:rPr>
              <a:t>выводы</a:t>
            </a:r>
            <a:endParaRPr lang="ru-RU" sz="33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234" y="1332411"/>
            <a:ext cx="10098177" cy="4650378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персонал нейрохирургического отделения ВОКБ в достаточном количестве обеспечен и использует специальную санитарную одежду и средства индивидуальной защиты.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Подавляющее большинство врачей и медицинских сестер нейрохирургического отделения в полной мере соблюдают требования по проведению личной санитарной обработки и гигиенической антисептики рук.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гигиенической антисептики рук имеются в достаточном количестве и расположены в свободном доступе в помещениях отделения.</a:t>
            </a:r>
          </a:p>
          <a:p>
            <a:pPr marL="457200" lvl="0" indent="-457200" algn="just">
              <a:buSzPct val="119000"/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чаще проводить гигиеническое обучение с медицинским персоналом о правилах выполнения личной гигиены.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Медицинские обои на рабочий стол - 69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367" y="242990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5000" b="1" cap="none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Спасибо за внимание!</a:t>
            </a:r>
            <a:endParaRPr lang="ru-RU" sz="5000" b="1" cap="none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0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6321" y="0"/>
            <a:ext cx="6388325" cy="1478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1187116"/>
            <a:ext cx="10959966" cy="494096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медицинским персоналом правил личной гигиены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значение в организации санитарно-противоэпидемических мероприятий в лечебном учреждении. Личная гигиена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персонала включает ношение СО, личную санитарную обработку, применение средств индивидуальной защиты (СИЗ) и антисептику рук. </a:t>
            </a:r>
          </a:p>
        </p:txBody>
      </p:sp>
      <p:pic>
        <p:nvPicPr>
          <p:cNvPr id="1026" name="Picture 2" descr="Радиационная гигиена&quot; - дистанционные курсы переподготовки и повышения  квалификации врачей в Москве - МУ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3231918"/>
            <a:ext cx="4552859" cy="31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ейк: «Голубые медицинские маски вызывают фиброз легких» - StopFake!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r="3794"/>
          <a:stretch/>
        </p:blipFill>
        <p:spPr bwMode="auto">
          <a:xfrm>
            <a:off x="6150543" y="3231918"/>
            <a:ext cx="4985753" cy="31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0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30" y="304800"/>
            <a:ext cx="10002382" cy="3030583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и эффективная система антисептической обработки рук необходимая мера, позволяющая снизить риск возникновения внутрибольничных инфекций, профессиональных заболеваний у сотрудников, приводит к экономии денежных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антисептики рук в нашей стране в настоящее время определен Инструкцией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113-0801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полностью соответствует европейскому стандарту обработки рук EN-1500. </a:t>
            </a:r>
          </a:p>
          <a:p>
            <a:pPr marL="0" indent="45720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Цель и алгоритм дезинфекции рук медперсонала после инфекционного контак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65" y="2459328"/>
            <a:ext cx="6086112" cy="394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6600" y="951910"/>
            <a:ext cx="9905999" cy="1225233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оценить эффективность личной гигиены медицинского персонала нейрохирургического отделения учреждения здравоохранения «Витебская областная клиническая больница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Тест по гигиене рук медицинского персонала с ответами: знаете ли вы, как  защитить себя и окружающих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"/>
          <a:stretch/>
        </p:blipFill>
        <p:spPr bwMode="auto">
          <a:xfrm>
            <a:off x="1286600" y="2778035"/>
            <a:ext cx="4680767" cy="32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игиеническая обработка рук медперсонал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/>
          <a:stretch/>
        </p:blipFill>
        <p:spPr bwMode="auto">
          <a:xfrm>
            <a:off x="6333241" y="2778035"/>
            <a:ext cx="4758029" cy="32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7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44347"/>
            <a:ext cx="9905998" cy="7574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Материалы и методы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358537"/>
            <a:ext cx="10171021" cy="4885509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проводили в нейрохирургическом отделении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 «Витебской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клинической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больницы»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темы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НИР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и совершенствование методов диагностики, лечения и профилактики инфекционных болезней человека» № ГР 20191502. .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отделения составляет 11 врачей и 15 медицинских сестер, было выполнено три серии опытов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880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серии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 метод гигиенического обследования для изучения наличия и применения персоналом СО, сменной обуви, СИЗ, средств, применяемых для гигиенической антисептики рук. </a:t>
            </a: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80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серии с целью контроля за стерильностью кожи рук производились бактериологические исследования смывов с кожи рук персонала нейрохирургического отделения после обработки. </a:t>
            </a: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80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третьей серии опытов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применялся анкетно-опросный метод. Была составлена анкета, состоящая из 10 закрытых вопросов.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44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937" y="217715"/>
            <a:ext cx="11007634" cy="3273963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серии опытов установлено, что личная санитарная обработка осуществляется персоналом до начала и после окончания смены. Все медработники отделения отметили, что из числа СО используют халаты, медицинские костюмы, шапочки, сменную обувь, СИЗ – медицинские комбинезоны, нарукавники, фартуки, медицинские очки, медицинские щитки для лица, респираторы, медицинские перчатки,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бахилы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СО, а именно халатами, медицинскими костюмами, шапочками, персонал обеспечен по 3 единицы на каждого.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имеются СИЗ в виде медицинских комбинезонов, нарукавников, фартуков, медицинских очков, медицинских щитков для лица, респираторов, медицинских перчаток,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бахил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момент обследования в отделении находилось по 15 нарукавников, фартуков, медицинских очков, медицинских щитков для лица, 26 медицинских комбинезонов, по 100-200 единиц респираторов, медицинских перчаток,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бахил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одноразовых шапочек. </a:t>
            </a:r>
          </a:p>
          <a:p>
            <a:pPr marL="0" indent="457200" algn="just"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оронавирус в мире: хроника распространения и новые ограничения -  09.11.2021 | Strategy2050.kz - обзорно-аналитический портал Казахстан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56" y="3491679"/>
            <a:ext cx="4796865" cy="294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Защитная одежда медперсонала | provrach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08" y="3491678"/>
            <a:ext cx="5248163" cy="294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67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937" y="403270"/>
            <a:ext cx="10885714" cy="3158536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гигиенической антисептики рук в нейрохирургии используется средство «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Витасепт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-СКО», которое находится в установках с локтевым дозатором в процедурных и перевязочных кабинетах, на постах медицинских сестер, в санитарных узлах, на коридорах, а также имеется в запасе в количестве 10 флаконов. </a:t>
            </a: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наносят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сухие руки без предварительного мытья водой и мылом в количестве 3 мл и втирают его в кожу до высыхания, но не менее 30 секунд, обращая внимание на тщательность обработки кожи рук между пальцами и кончиков пальцев. Все врачи и медицинские сестры четко следуют этапам международного стандарта EN-1500 во время антисептики рук. В результате исследований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серии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опытов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микрофлоры не определен ни в одном из 26 случаев после обработки рук.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Как выбрать подходящий дозатор для антисептика и жидкого мыла? . Статьи  компании «Silverstone - Изделия Медицинского Назначения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43" y="3561806"/>
            <a:ext cx="4766358" cy="28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iatlovonews.by/wp-content/uploads/2020/03/IMG_02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r="2830"/>
          <a:stretch/>
        </p:blipFill>
        <p:spPr bwMode="auto">
          <a:xfrm>
            <a:off x="1576251" y="3561806"/>
            <a:ext cx="3544389" cy="28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8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652" y="348344"/>
            <a:ext cx="10241280" cy="2020388"/>
          </a:xfrm>
        </p:spPr>
        <p:txBody>
          <a:bodyPr/>
          <a:lstStyle/>
          <a:p>
            <a:pPr marL="0" indent="45720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анкетирования было выявлено, что 87,5% опрошенных моют руки с мылом по мере загрязнения. 12,5% респондентов отметили, что моют руки по мере загрязнения, после посещения туалета, в случае загрязнения биологическими жидкостями. Большинство участников для мытья рук используют жидкое антибактериальное мыло (рисунок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94858645"/>
              </p:ext>
            </p:extLst>
          </p:nvPr>
        </p:nvGraphicFramePr>
        <p:xfrm>
          <a:off x="2567396" y="2506702"/>
          <a:ext cx="6280514" cy="352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84600" y="6033674"/>
            <a:ext cx="5446106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‒ Использование мыла для мытья рук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8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15" y="339635"/>
            <a:ext cx="10493828" cy="2464526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сушки рук 37,5% используют бумажные полотенца всегда, 37,5% пользуются бумажными полотенцами иногда, 25% не используют бумажные полотенца. Среди медицинского персонала 87,5% выполняют антисептику рук согласно пяти установленным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12,5% – перед контактом с неповрежденной кожей и слизистыми оболочками пациента и после контакта с объектами внешней среды в окружении пациента. У подавляющего большинства участников гигиеническая антисептика занимает 1-2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минуты (рисунок 2).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72817702"/>
              </p:ext>
            </p:extLst>
          </p:nvPr>
        </p:nvGraphicFramePr>
        <p:xfrm>
          <a:off x="2612571" y="2712612"/>
          <a:ext cx="6130834" cy="339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55222" y="6110044"/>
            <a:ext cx="6958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Время, затрачиваемое на гигиеническую антисептику рук.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76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151</TotalTime>
  <Words>867</Words>
  <Application>Microsoft Office PowerPoint</Application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Контур</vt:lpstr>
      <vt:lpstr>Личная гигиена медицинского персонала</vt:lpstr>
      <vt:lpstr>Актуальность</vt:lpstr>
      <vt:lpstr>Презентация PowerPoint</vt:lpstr>
      <vt:lpstr>Презентация PowerPoint</vt:lpstr>
      <vt:lpstr>Материалы и методы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Понагайбо</dc:creator>
  <cp:lastModifiedBy>Анастасия Понагайбо</cp:lastModifiedBy>
  <cp:revision>15</cp:revision>
  <dcterms:created xsi:type="dcterms:W3CDTF">2022-10-24T13:58:17Z</dcterms:created>
  <dcterms:modified xsi:type="dcterms:W3CDTF">2022-10-25T07:25:05Z</dcterms:modified>
</cp:coreProperties>
</file>