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4"/>
  </p:notesMasterIdLst>
  <p:sldIdLst>
    <p:sldId id="256" r:id="rId2"/>
    <p:sldId id="258" r:id="rId3"/>
    <p:sldId id="274" r:id="rId4"/>
    <p:sldId id="259" r:id="rId5"/>
    <p:sldId id="275" r:id="rId6"/>
    <p:sldId id="260" r:id="rId7"/>
    <p:sldId id="261" r:id="rId8"/>
    <p:sldId id="262" r:id="rId9"/>
    <p:sldId id="263" r:id="rId10"/>
    <p:sldId id="276" r:id="rId11"/>
    <p:sldId id="277" r:id="rId12"/>
    <p:sldId id="278" r:id="rId13"/>
    <p:sldId id="264" r:id="rId14"/>
    <p:sldId id="279" r:id="rId15"/>
    <p:sldId id="280" r:id="rId16"/>
    <p:sldId id="281" r:id="rId17"/>
    <p:sldId id="282" r:id="rId18"/>
    <p:sldId id="283" r:id="rId19"/>
    <p:sldId id="284" r:id="rId20"/>
    <p:sldId id="265" r:id="rId21"/>
    <p:sldId id="285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803" autoAdjust="0"/>
  </p:normalViewPr>
  <p:slideViewPr>
    <p:cSldViewPr snapToGrid="0">
      <p:cViewPr varScale="1">
        <p:scale>
          <a:sx n="69" d="100"/>
          <a:sy n="69" d="100"/>
        </p:scale>
        <p:origin x="-76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4D38B-DE7E-444A-9654-9BF384683ED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9E1C4-FE19-49AE-8738-86D7DE508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851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9E1C4-FE19-49AE-8738-86D7DE50853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9873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89707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19873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2589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75380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344989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67946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010900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92902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487684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69381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60389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1917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29248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09812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56908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1349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68339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F13E6BE-4544-4E9B-89EB-50E48D6C3F74}" type="datetimeFigureOut">
              <a:rPr lang="x-none" smtClean="0"/>
              <a:pPr/>
              <a:t>27.10.2022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FA64E4-01D3-4AA4-B795-7269545E2A5C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8665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BF30BA4-9B90-44A2-8085-454D381FEC05}"/>
              </a:ext>
            </a:extLst>
          </p:cNvPr>
          <p:cNvSpPr txBox="1"/>
          <p:nvPr/>
        </p:nvSpPr>
        <p:spPr>
          <a:xfrm>
            <a:off x="5691117" y="532261"/>
            <a:ext cx="5991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КАПИЛЛЯРНОГО ЭЛЕКТРОФОРЕЗА В ФАРМАЦЕВТИЧЕСКОМ АНАЛИЗЕ</a:t>
            </a:r>
            <a:endParaRPr lang="x-none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13A472A-9B45-4242-9971-256C8944B13A}"/>
              </a:ext>
            </a:extLst>
          </p:cNvPr>
          <p:cNvSpPr txBox="1"/>
          <p:nvPr/>
        </p:nvSpPr>
        <p:spPr>
          <a:xfrm>
            <a:off x="6455391" y="5002298"/>
            <a:ext cx="5227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лекцию подготовила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аспирант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токсикологической и аналитической химии</a:t>
            </a:r>
          </a:p>
          <a:p>
            <a:pPr algn="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Рыхлова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endParaRPr lang="x-non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98CB6D2-A784-4069-8EC3-54D4613B0E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4019" b="91726" l="7227" r="91797">
                        <a14:foregroundMark x1="13086" y1="29314" x2="13086" y2="29314"/>
                        <a14:foregroundMark x1="91797" y1="63357" x2="91797" y2="63357"/>
                        <a14:foregroundMark x1="38867" y1="91962" x2="38867" y2="91962"/>
                        <a14:foregroundMark x1="7227" y1="18913" x2="7227" y2="18913"/>
                        <a14:foregroundMark x1="64063" y1="8038" x2="64063" y2="8038"/>
                        <a14:foregroundMark x1="20508" y1="10402" x2="20508" y2="10402"/>
                        <a14:foregroundMark x1="5078" y1="12530" x2="55469" y2="4019"/>
                        <a14:foregroundMark x1="55469" y1="4019" x2="63281" y2="5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8" y="1634942"/>
            <a:ext cx="5727511" cy="4731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3184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011" y="628381"/>
            <a:ext cx="112936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ИСТОЧНИКИ ВЫСОКОГО НАПРЯЖЕНИЯ</a:t>
            </a:r>
          </a:p>
          <a:p>
            <a:pPr algn="ctr"/>
            <a:endParaRPr lang="ru-RU" sz="2400" b="1" dirty="0"/>
          </a:p>
          <a:p>
            <a:pPr algn="just"/>
            <a:r>
              <a:rPr lang="ru-RU" sz="2000" dirty="0"/>
              <a:t> В первую очередь, источники напряжения должны обеспечивать регулируемую подачу напряжения в диапазоне от –25 до +25 </a:t>
            </a:r>
            <a:r>
              <a:rPr lang="ru-RU" sz="2000" dirty="0" err="1"/>
              <a:t>кВ</a:t>
            </a:r>
            <a:r>
              <a:rPr lang="ru-RU" sz="2000" dirty="0"/>
              <a:t> и при заданной величине напряжения поддерживать постоянство этого значения. Максимально допустимый ток в капилляре при этом не должен превышать 200 мкА. </a:t>
            </a:r>
          </a:p>
          <a:p>
            <a:pPr algn="just"/>
            <a:r>
              <a:rPr lang="ru-RU" sz="2000" dirty="0"/>
              <a:t>Приборы с автоматическим переключением полярности позволяют добиться эффекта концентрирования пробы на этапе ее ввода (внутри капилляра), так называемое </a:t>
            </a:r>
            <a:r>
              <a:rPr lang="ru-RU" sz="2000" dirty="0" err="1"/>
              <a:t>on-line</a:t>
            </a:r>
            <a:r>
              <a:rPr lang="ru-RU" sz="2000" dirty="0"/>
              <a:t> концентрирование. Безопасность работы с высоким напряжением для человека и самой аппаратуры достигается автоматическим отключением напряжения при открывании крышки прибора или при достижении максимально допустимого тока нагрузки. Запись кривых тока и напряжения (или визуальный контроль за их значениями на дисплее прибора или мониторе компьютера) может указать на случайные нарушения во время анализа и быть полезной при поиске ошибки.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731355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463" y="57445"/>
            <a:ext cx="1187115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ВВОД ПРОБЫ</a:t>
            </a:r>
          </a:p>
          <a:p>
            <a:pPr algn="just"/>
            <a:r>
              <a:rPr lang="ru-RU" dirty="0"/>
              <a:t> Типичный объем вводимой пробы в капиллярном электрофорезе составляет 1–20 </a:t>
            </a:r>
            <a:r>
              <a:rPr lang="ru-RU" dirty="0" err="1"/>
              <a:t>нл</a:t>
            </a:r>
            <a:r>
              <a:rPr lang="ru-RU" dirty="0"/>
              <a:t>. Общепринято заполнять пробой не более 2 % объема капилляра с тем, чтобы изначально, до анализа, не создавать широкую зону компонентов и обеспечить достаточное время нахождения зоны пробы в капилляре для установления значимых различий в электрофоретических подвижностях. Непосредственно перед вводом пробы капилляр промывают рабочим буферным раствором, удаляя остатки пробы от предыдущего ввода. Различают три способа ввода пробы: </a:t>
            </a:r>
          </a:p>
          <a:p>
            <a:pPr algn="just"/>
            <a:r>
              <a:rPr lang="ru-RU" dirty="0"/>
              <a:t>гидродинамический, </a:t>
            </a:r>
          </a:p>
          <a:p>
            <a:pPr algn="just"/>
            <a:r>
              <a:rPr lang="ru-RU" dirty="0"/>
              <a:t>электрокинетический, </a:t>
            </a:r>
          </a:p>
          <a:p>
            <a:pPr algn="just"/>
            <a:r>
              <a:rPr lang="ru-RU" dirty="0"/>
              <a:t>гидростатический. </a:t>
            </a:r>
          </a:p>
          <a:p>
            <a:pPr algn="just"/>
            <a:r>
              <a:rPr lang="ru-RU" dirty="0"/>
              <a:t>Первые два способа реализованы во всех коммерческих системах капиллярного электрофореза, гидростатический, напротив, не нашел широкого применения. P </a:t>
            </a:r>
          </a:p>
          <a:p>
            <a:pPr algn="just"/>
            <a:endParaRPr lang="ru-RU" dirty="0"/>
          </a:p>
          <a:p>
            <a:pPr algn="just"/>
            <a:r>
              <a:rPr lang="ru-RU" i="1" dirty="0"/>
              <a:t>Ввод пробы давлением (гидродинамический, пневматический) </a:t>
            </a:r>
            <a:r>
              <a:rPr lang="ru-RU" dirty="0"/>
              <a:t>обеспечивается созданием разницы давлений между сосудом для пробы и выходным концом капилляра, при этом давление либо повышается в сосуде для пробы, либо снижается на конце капилляра. Первый вариант наиболее распространен в коммерческих системах КЭ, в том числе в приборах «Капель». Объем вводимой пробы зависит только от разницы давлений и времени ввода пробы, при временах ввода порядка нескольких секунд разность давлений лежит в области нескольких миллибар (1000 </a:t>
            </a:r>
            <a:r>
              <a:rPr lang="ru-RU" dirty="0" err="1"/>
              <a:t>мбар</a:t>
            </a:r>
            <a:r>
              <a:rPr lang="ru-RU" dirty="0"/>
              <a:t> 1 </a:t>
            </a:r>
            <a:r>
              <a:rPr lang="ru-RU" dirty="0" err="1"/>
              <a:t>атм</a:t>
            </a:r>
            <a:r>
              <a:rPr lang="ru-RU" dirty="0"/>
              <a:t>). Не зная точного значения объема введенной пробы, мы, тем не менее, всегда уверены в точности дозирования, поскольку все системы КЭ оперируют величиной произведения давления на время ввода. Гидродинамический способ ввода не нарушает состав пробы, что позволяет вводить пробу из одной пробирки несколько раз. </a:t>
            </a:r>
          </a:p>
        </p:txBody>
      </p:sp>
    </p:spTree>
    <p:extLst>
      <p:ext uri="{BB962C8B-B14F-4D97-AF65-F5344CB8AC3E}">
        <p14:creationId xmlns="" xmlns:p14="http://schemas.microsoft.com/office/powerpoint/2010/main" val="3951447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3135" y="402338"/>
            <a:ext cx="1147010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/>
              <a:t>Электрокинетический ввод пробы. </a:t>
            </a:r>
            <a:r>
              <a:rPr lang="ru-RU" dirty="0"/>
              <a:t>При этом способе ввод пробы осуществляется путем подачи высокого напряжения на электроды, когда на входе установлена пробирка с раствором пробы, а на выходе — с рабочим буфером. За счет возникающего при этом ЭОП компоненты пробы перемещаются в капилляр. Количество введенной пробы при этом способе зависит от величины приложенного напряжения, времени, в течение которого приложено напряжение, и подвижности компонентов пробы. Особенностью этого ввода пробы является то, что компоненты с большей подвижностью будут концентрироваться в капилляре по сравнению с малоподвижными ионами, которые в случае недостаточного времени ввода, вообще могут не попасть в капилляр. Т. е. по сравнению с гидродинамическим способом ввода мы имеем в большей или меньшей степени дифференциацию состава пробы в капилляре и в исходном растворе. Это означает, что электрокинетический способ ввода пробы подразумевает только однократный ввод образца из одной пробирки. Этот способ ввода пробы наименее воспроизводим. </a:t>
            </a:r>
          </a:p>
          <a:p>
            <a:pPr algn="just"/>
            <a:r>
              <a:rPr lang="ru-RU" i="1" dirty="0"/>
              <a:t>Гидростатический ввод пробы. </a:t>
            </a:r>
            <a:r>
              <a:rPr lang="ru-RU" dirty="0"/>
              <a:t>В этом способе для ввода пробы используют разницу в высоте между буферным сосудом и сосудом для проб. Гидростатическое давление способно создать поток жидкости в капилляре («сифонный» эффект) и, следовательно, ввести пробу в капилляр. Вводимое количество пробы зависит от разницы в высоте (обычно 5–10 см), времени (5–45 с.) и гидродинамических свойств раствора электролита и пробы (вязкость, плотность). Попутно отметим, что гидростатическое давление может послужить причиной </a:t>
            </a:r>
            <a:r>
              <a:rPr lang="ru-RU" dirty="0" err="1"/>
              <a:t>невоспроизводимости</a:t>
            </a:r>
            <a:r>
              <a:rPr lang="ru-RU" dirty="0"/>
              <a:t> времен миграции, если во время анализа уровни буферного раствора во входной и выходной пробирках окажутся разными. Поэтому необходимо обращать внимание на правильное заполнение пробирок раствором ведущего электролита перед анализом (равными порциями, например по 500 </a:t>
            </a:r>
            <a:r>
              <a:rPr lang="ru-RU" dirty="0" err="1"/>
              <a:t>мкл</a:t>
            </a:r>
            <a:r>
              <a:rPr lang="ru-RU" dirty="0"/>
              <a:t>), своевременное их </a:t>
            </a:r>
            <a:r>
              <a:rPr lang="ru-RU" dirty="0" err="1"/>
              <a:t>перезаполнение</a:t>
            </a:r>
            <a:r>
              <a:rPr lang="ru-RU" dirty="0"/>
              <a:t> (через 5–7 анализов), а также следует тщательно выверять установку прибора на горизонтальной плоскости.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66921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40F542A-0457-40AD-BE74-E353B715BCDF}"/>
              </a:ext>
            </a:extLst>
          </p:cNvPr>
          <p:cNvSpPr/>
          <p:nvPr/>
        </p:nvSpPr>
        <p:spPr>
          <a:xfrm>
            <a:off x="946483" y="271172"/>
            <a:ext cx="1063591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b="1"/>
              <a:t>СПОСОБЫ ДЕТЕКТИРОВАНИЯ. </a:t>
            </a:r>
            <a:endParaRPr lang="ru-RU" sz="2400" b="1" dirty="0"/>
          </a:p>
          <a:p>
            <a:pPr algn="just"/>
            <a:endParaRPr lang="ru-RU" sz="2000" b="1" dirty="0"/>
          </a:p>
          <a:p>
            <a:pPr algn="just"/>
            <a:r>
              <a:rPr lang="x-none" sz="2000"/>
              <a:t>В </a:t>
            </a:r>
            <a:r>
              <a:rPr lang="x-none" sz="2000" dirty="0"/>
              <a:t>КЭ наиболее часто применяются следующие способы детектирования</a:t>
            </a:r>
            <a:r>
              <a:rPr lang="x-none" sz="2000"/>
              <a:t>: </a:t>
            </a:r>
            <a:endParaRPr lang="ru-RU" sz="2000" dirty="0"/>
          </a:p>
          <a:p>
            <a:pPr algn="just"/>
            <a:r>
              <a:rPr lang="x-none" sz="2000"/>
              <a:t>– </a:t>
            </a:r>
            <a:r>
              <a:rPr lang="x-none" sz="2000" dirty="0"/>
              <a:t>фотометрический: прямое детектирование – для определения нуклеиновых кислот, белков, ароматических соединений; косвенное (с использованием хромофора) – для определения органических и неорганических ионов, ионов металлов</a:t>
            </a:r>
            <a:r>
              <a:rPr lang="x-none" sz="2000"/>
              <a:t>, </a:t>
            </a:r>
            <a:r>
              <a:rPr lang="x-none" sz="2000" smtClean="0"/>
              <a:t>аминов; </a:t>
            </a:r>
            <a:endParaRPr lang="ru-RU" sz="2000" dirty="0"/>
          </a:p>
          <a:p>
            <a:pPr algn="just"/>
            <a:r>
              <a:rPr lang="x-none" sz="2000"/>
              <a:t>– </a:t>
            </a:r>
            <a:r>
              <a:rPr lang="x-none" sz="2000" dirty="0" err="1"/>
              <a:t>флуориметрический</a:t>
            </a:r>
            <a:r>
              <a:rPr lang="x-none" sz="2000" dirty="0"/>
              <a:t>: прямое детектирование используется для определения белков, пептидов и производных аминокислот; косвенное – для определения неорганических анионов и катионов, спиртов</a:t>
            </a:r>
            <a:r>
              <a:rPr lang="ru-RU" sz="2000" dirty="0"/>
              <a:t>, сахаров и </a:t>
            </a:r>
            <a:r>
              <a:rPr lang="ru-RU" sz="2000" dirty="0" smtClean="0"/>
              <a:t>аминов; </a:t>
            </a:r>
            <a:endParaRPr lang="ru-RU" sz="2000" dirty="0"/>
          </a:p>
          <a:p>
            <a:pPr algn="just"/>
            <a:r>
              <a:rPr lang="ru-RU" sz="2000" dirty="0"/>
              <a:t>– масс-спектрометрический, используется для определения действующих веществ в лекарственных средствах, белков, </a:t>
            </a:r>
            <a:r>
              <a:rPr lang="ru-RU" sz="2000" dirty="0" smtClean="0"/>
              <a:t>пептидов; </a:t>
            </a:r>
            <a:endParaRPr lang="ru-RU" sz="2000" dirty="0"/>
          </a:p>
          <a:p>
            <a:pPr algn="just"/>
            <a:r>
              <a:rPr lang="ru-RU" sz="2000" dirty="0"/>
              <a:t>– амперометрический, применяется для определения фенольных соединений и биогенных </a:t>
            </a:r>
            <a:r>
              <a:rPr lang="ru-RU" sz="2000" dirty="0" smtClean="0"/>
              <a:t>аминов; </a:t>
            </a:r>
            <a:endParaRPr lang="ru-RU" sz="2000" dirty="0"/>
          </a:p>
          <a:p>
            <a:pPr algn="just"/>
            <a:r>
              <a:rPr lang="ru-RU" sz="2000" dirty="0"/>
              <a:t>– кондуктометрический, используется для определения карбоновых кислот, аминов и ионов </a:t>
            </a:r>
            <a:r>
              <a:rPr lang="ru-RU" sz="2000" dirty="0" smtClean="0"/>
              <a:t>металлов;</a:t>
            </a:r>
            <a:endParaRPr lang="ru-RU" sz="2000" dirty="0"/>
          </a:p>
          <a:p>
            <a:pPr algn="just"/>
            <a:r>
              <a:rPr lang="ru-RU" sz="2000" dirty="0"/>
              <a:t>– потенциометрический, применяется для определения ионов металлов (щелочных и </a:t>
            </a:r>
            <a:r>
              <a:rPr lang="ru-RU" sz="2000" dirty="0" smtClean="0"/>
              <a:t>щелочноземельных); </a:t>
            </a:r>
            <a:endParaRPr lang="ru-RU" sz="2000" dirty="0"/>
          </a:p>
          <a:p>
            <a:pPr algn="just"/>
            <a:r>
              <a:rPr lang="ru-RU" sz="2000" dirty="0"/>
              <a:t>– рефрактометрический, используется для определения органических красителей, </a:t>
            </a:r>
            <a:r>
              <a:rPr lang="ru-RU" sz="2000" dirty="0" smtClean="0"/>
              <a:t>кофеина.</a:t>
            </a:r>
            <a:endParaRPr lang="x-none" sz="2000" dirty="0"/>
          </a:p>
        </p:txBody>
      </p:sp>
    </p:spTree>
    <p:extLst>
      <p:ext uri="{BB962C8B-B14F-4D97-AF65-F5344CB8AC3E}">
        <p14:creationId xmlns="" xmlns:p14="http://schemas.microsoft.com/office/powerpoint/2010/main" val="3643325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80" t="25506" r="8762" b="6998"/>
          <a:stretch/>
        </p:blipFill>
        <p:spPr bwMode="auto">
          <a:xfrm>
            <a:off x="2679032" y="36295"/>
            <a:ext cx="7026441" cy="676555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5587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0442" y="700532"/>
            <a:ext cx="1061987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АВТОСЕМПЛЕРЫ </a:t>
            </a:r>
            <a:endParaRPr lang="ru-RU" sz="2000" b="1" dirty="0"/>
          </a:p>
          <a:p>
            <a:pPr algn="just"/>
            <a:r>
              <a:rPr lang="ru-RU" sz="2000" dirty="0"/>
              <a:t>После загрузки в </a:t>
            </a:r>
            <a:r>
              <a:rPr lang="ru-RU" sz="2000" dirty="0" err="1"/>
              <a:t>автосемплеры</a:t>
            </a:r>
            <a:r>
              <a:rPr lang="ru-RU" sz="2000" dirty="0"/>
              <a:t> образцов пробы, рабочих буферов и вспомогательных растворов можно проводить измерения в автоматическом режиме по заданным программам. В коммерческих системах </a:t>
            </a:r>
            <a:r>
              <a:rPr lang="ru-RU" sz="2000" dirty="0" err="1"/>
              <a:t>автосемплеры</a:t>
            </a:r>
            <a:r>
              <a:rPr lang="ru-RU" sz="2000" dirty="0"/>
              <a:t> реализованы в самых различных видах: единый блок с большим количеством разных или одинаковых по объему ячеек или отдельные </a:t>
            </a:r>
            <a:r>
              <a:rPr lang="ru-RU" sz="2000" dirty="0" err="1"/>
              <a:t>автосемплеры</a:t>
            </a:r>
            <a:r>
              <a:rPr lang="ru-RU" sz="2000" dirty="0"/>
              <a:t> для входного и выходного узлов прибора.</a:t>
            </a:r>
          </a:p>
          <a:p>
            <a:pPr algn="just"/>
            <a:endParaRPr lang="ru-RU" sz="2000" dirty="0"/>
          </a:p>
          <a:p>
            <a:pPr algn="ctr"/>
            <a:r>
              <a:rPr lang="ru-RU" sz="2400" b="1" dirty="0"/>
              <a:t>СИСТЕМЫ ТЕРМОСТАБИЛИЗАЦИИ </a:t>
            </a:r>
          </a:p>
          <a:p>
            <a:pPr algn="just"/>
            <a:r>
              <a:rPr lang="ru-RU" sz="2000" dirty="0" err="1"/>
              <a:t>Термостатирование</a:t>
            </a:r>
            <a:r>
              <a:rPr lang="ru-RU" sz="2000" dirty="0"/>
              <a:t> служит, главным образом, для отведения </a:t>
            </a:r>
            <a:r>
              <a:rPr lang="ru-RU" sz="2000" dirty="0" err="1"/>
              <a:t>Джоулева</a:t>
            </a:r>
            <a:r>
              <a:rPr lang="ru-RU" sz="2000" dirty="0"/>
              <a:t> тепла. Самым простым вариантом охлаждения капилляра является сильный обдув комнатным воздухом. Кроме того, используют воздушные и жидкостные системы </a:t>
            </a:r>
            <a:r>
              <a:rPr lang="ru-RU" sz="2000" dirty="0" err="1"/>
              <a:t>термостатирования</a:t>
            </a:r>
            <a:r>
              <a:rPr lang="ru-RU" sz="2000" dirty="0"/>
              <a:t> капилляров, температура при этом может варьироваться от +4 до +70 °С и поддерживаться постоянной на уровне 0,1 °С. В коммерческих приборах, как правило, </a:t>
            </a:r>
            <a:r>
              <a:rPr lang="ru-RU" sz="2000" dirty="0" err="1"/>
              <a:t>термостатируют</a:t>
            </a:r>
            <a:r>
              <a:rPr lang="ru-RU" sz="2000" dirty="0"/>
              <a:t> только капилляры (или их часть), а в сосуде для буфера не всегда поддерживается такая же температура, как в капилляре. В ряде приборов имеется возможность </a:t>
            </a:r>
            <a:r>
              <a:rPr lang="ru-RU" sz="2000" dirty="0" err="1"/>
              <a:t>термостатировать</a:t>
            </a:r>
            <a:r>
              <a:rPr lang="ru-RU" sz="2000" dirty="0"/>
              <a:t> автозагрузчик пробы, что особенно полезно при анализе термолабильных образцов.</a:t>
            </a:r>
          </a:p>
        </p:txBody>
      </p:sp>
    </p:spTree>
    <p:extLst>
      <p:ext uri="{BB962C8B-B14F-4D97-AF65-F5344CB8AC3E}">
        <p14:creationId xmlns="" xmlns:p14="http://schemas.microsoft.com/office/powerpoint/2010/main" val="378833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26" y="272767"/>
            <a:ext cx="1151823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КАЧЕСТВЕННЫЙ АНАЛИЗ. ХАРАКТЕРИСТИКИ МИГРАЦИИ/УДЕРЖИВАНИЯ </a:t>
            </a:r>
          </a:p>
          <a:p>
            <a:pPr algn="just"/>
            <a:r>
              <a:rPr lang="ru-RU" sz="2000" dirty="0"/>
              <a:t>Качественный анализ обычно состоит в сравнении времен миграции (в случае капиллярного зонного электрофореза) или времен удерживания (в случае </a:t>
            </a:r>
            <a:r>
              <a:rPr lang="ru-RU" sz="2000" dirty="0" err="1"/>
              <a:t>мицеллярной</a:t>
            </a:r>
            <a:r>
              <a:rPr lang="ru-RU" sz="2000" dirty="0"/>
              <a:t> электрокинетической хроматографии), полученных для стандарта и пробы, измеренных в одинаковых условиях. Если эти времена совпадают с заданной точностью (обычно окно идентификации не превышает 5 %), то считают, что искомое вещество в пробе найдено и переходят к количественному анализу. Тем не менее, такой способ идентификации вещества не всегда надежен, особенно в случае анализа проб со сложной матрицей. </a:t>
            </a:r>
          </a:p>
          <a:p>
            <a:pPr algn="just"/>
            <a:r>
              <a:rPr lang="ru-RU" sz="2000" dirty="0"/>
              <a:t>Наиболее полную и достоверную идентификацию вещества на сегодняшний день можно получить при использовании диодно-матричного детектора, который по результату одного анализа может предоставить информацию: </a:t>
            </a:r>
          </a:p>
          <a:p>
            <a:pPr algn="just"/>
            <a:r>
              <a:rPr lang="ru-RU" sz="2000" dirty="0"/>
              <a:t>- по сопоставлению времени миграции вещества и его спектра в пробе и стандартном растворе (при этом дополнительно будет дана оценка чистоты пика пробы, например, по наложению спектров, снятых в трех точках пика: на обоих склонах и в максимуме); </a:t>
            </a:r>
          </a:p>
          <a:p>
            <a:pPr algn="just"/>
            <a:r>
              <a:rPr lang="ru-RU" sz="2000" dirty="0"/>
              <a:t>- по отношению откликов пика (например, площади) на двух разных длинах волн, полученных для стандарта и пробы. Для одного и того же вещества на двух разных длинах волн при неизменном времени миграции отношение площадей в стандартном растворе и растворе пробы должно быть постоянным. Длины волн выбирают так, чтобы компонент имел при этом разное поглощение, т. е. высота или площадь пика при двух разных длинах волн были бы различными.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866072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4082" y="615985"/>
            <a:ext cx="1095675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КОЛИЧЕСТВЕННАЯ ОБРАБОТКА РЕЗУЛЬТАТОВ АНАЛИЗА </a:t>
            </a:r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pPr algn="just"/>
            <a:r>
              <a:rPr lang="ru-RU" sz="2000" dirty="0"/>
              <a:t>Как было сказано выше, количественный анализ в капиллярном электрофорезе принципиально не отличается от такового в ВЭЖХ, поскольку в основе лежит прямо пропорциональная зависимость высоты (площади) пика от концентрации вещества при использовании концентрационных детекторов, какими являются, например, фотометрические и </a:t>
            </a:r>
            <a:r>
              <a:rPr lang="ru-RU" sz="2000" dirty="0" err="1"/>
              <a:t>флуориметрические</a:t>
            </a:r>
            <a:r>
              <a:rPr lang="ru-RU" sz="2000" dirty="0"/>
              <a:t> детекторы. </a:t>
            </a:r>
          </a:p>
          <a:p>
            <a:pPr algn="just"/>
            <a:r>
              <a:rPr lang="ru-RU" sz="2000" dirty="0"/>
              <a:t>Суть количественного определения сводится к следующему: сначала выбирают метод градуировки (внешнего стандарта (абсолютной градуировки), внутреннего стандарта, метод добавок и т. д.); определяют какую величину отклика детектора — высоту пика или площадь пика — будут использовать; затем анализируют стандартные растворы с известными концентрациями веществ и для каждого компонента строят </a:t>
            </a:r>
            <a:r>
              <a:rPr lang="ru-RU" sz="2000" dirty="0" err="1"/>
              <a:t>градуировочную</a:t>
            </a:r>
            <a:r>
              <a:rPr lang="ru-RU" sz="2000" dirty="0"/>
              <a:t> зависимость отклика детектора от концентрации вещества; после чего анализируют пробу неизвестного состава и по </a:t>
            </a:r>
            <a:r>
              <a:rPr lang="ru-RU" sz="2000" dirty="0" err="1"/>
              <a:t>градуировочному</a:t>
            </a:r>
            <a:r>
              <a:rPr lang="ru-RU" sz="2000" dirty="0"/>
              <a:t> графику находят концентрацию определяемых веществ</a:t>
            </a:r>
          </a:p>
        </p:txBody>
      </p:sp>
    </p:spTree>
    <p:extLst>
      <p:ext uri="{BB962C8B-B14F-4D97-AF65-F5344CB8AC3E}">
        <p14:creationId xmlns="" xmlns:p14="http://schemas.microsoft.com/office/powerpoint/2010/main" val="781416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630" y="40546"/>
            <a:ext cx="1180698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ОБЪЕКТЫ ДЛЯ АНАЛИЗА МЕТОДОМ КЭ. ПОДГОТОВКА ПРОБЫ </a:t>
            </a:r>
          </a:p>
          <a:p>
            <a:endParaRPr lang="ru-RU" dirty="0"/>
          </a:p>
          <a:p>
            <a:pPr algn="just"/>
            <a:r>
              <a:rPr lang="ru-RU" dirty="0"/>
              <a:t>Для образцов неизвестного состава можно применить следующую схему предварительного анализа с помощью метода капиллярного электрофореза (</a:t>
            </a:r>
            <a:r>
              <a:rPr lang="ru-RU" dirty="0" err="1"/>
              <a:t>след.слайд</a:t>
            </a:r>
            <a:r>
              <a:rPr lang="ru-RU" dirty="0"/>
              <a:t>). </a:t>
            </a:r>
          </a:p>
          <a:p>
            <a:pPr algn="just"/>
            <a:r>
              <a:rPr lang="ru-RU" dirty="0"/>
              <a:t>Первым этапом любого анализа, в том числе с использованием метода капиллярного электрофореза, является отбор и подготовка пробы. Отобранная проба должна быть представительной (т. е. не отличаться по качественному и количественному составу от анализируемого материала), а процедура отбора пробы — легко воспроизводимой. При необходимости проводят консервацию пробы. Время хранения отобранных проб перед анализом должно быть минимальным, а условия и способы хранения должны исключать неконтролируемые изменения состава пробы за счет испарения, окисления и </a:t>
            </a:r>
            <a:r>
              <a:rPr lang="ru-RU" dirty="0" err="1"/>
              <a:t>фотодеградации</a:t>
            </a:r>
            <a:r>
              <a:rPr lang="ru-RU" dirty="0"/>
              <a:t> и т. д. На этапе подготовки пробы к анализу проводят удаление мешающих веществ, выделение и концентрирование определяемых соединений, их превращение в более удобные аналитические формы (необходимость выполнения всех или только некоторых из перечисленных процедур обусловливается природой анализируемого объекта и свойствами содержащегося в нем доминирующего вещества). Так, например, зонный вариант капиллярного электрофореза с косвенным УФ-детектированием позволяет анализировать неорганические анионы в водных объектах на уровне десятых долей мг/л при прямом определении. В этом случае подготовка образца воды (питьевой, природной и сточной) к КЭ-анализу будет заключаться в фильтровании пробы через мембранный фильтр с диаметром пор 0,2 мкм и </a:t>
            </a:r>
            <a:r>
              <a:rPr lang="ru-RU" dirty="0" err="1"/>
              <a:t>дегазировании</a:t>
            </a:r>
            <a:r>
              <a:rPr lang="ru-RU" dirty="0"/>
              <a:t> фильтрата путем его центрифугирования (4–5 тыс. об/мин., 2 мин.). Однако, с целью повышения чувствительности и селективности метода КЭ, прибегают к следующим способам отделения пробы от ее матрицы: адсорбции; твердофазной и жидкофазной экстракции, </a:t>
            </a:r>
            <a:r>
              <a:rPr lang="ru-RU" dirty="0" err="1" smtClean="0"/>
              <a:t>СВЧ-минерализации</a:t>
            </a:r>
            <a:r>
              <a:rPr lang="ru-RU" dirty="0" smtClean="0"/>
              <a:t> </a:t>
            </a:r>
            <a:r>
              <a:rPr lang="ru-RU" dirty="0"/>
              <a:t>и др. При этом часто используют комбинацию отдельных названных методов и их разновидностей, включая обработку порции анализируемого материала специфическими химическими реагентами (</a:t>
            </a:r>
            <a:r>
              <a:rPr lang="ru-RU" dirty="0" err="1"/>
              <a:t>дериватизацию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="" xmlns:p14="http://schemas.microsoft.com/office/powerpoint/2010/main" val="2577179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28" t="22672" r="24913" b="6536"/>
          <a:stretch/>
        </p:blipFill>
        <p:spPr bwMode="auto">
          <a:xfrm rot="16200000">
            <a:off x="2941134" y="157823"/>
            <a:ext cx="6823085" cy="657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0204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D9DDF14-9736-41A5-9C83-32CC79840954}"/>
              </a:ext>
            </a:extLst>
          </p:cNvPr>
          <p:cNvSpPr/>
          <p:nvPr/>
        </p:nvSpPr>
        <p:spPr>
          <a:xfrm>
            <a:off x="608109" y="392856"/>
            <a:ext cx="67873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400" dirty="0"/>
              <a:t>Явление электрофореза открыто в XIX веке профессором Ф. Ф</a:t>
            </a:r>
            <a:r>
              <a:rPr lang="x-none" sz="2400"/>
              <a:t>. </a:t>
            </a:r>
            <a:r>
              <a:rPr lang="x-none" sz="2400" smtClean="0"/>
              <a:t>Ройсом. </a:t>
            </a:r>
            <a:r>
              <a:rPr lang="x-none" sz="2400" dirty="0"/>
              <a:t>В 1807 году он провел эксперимент, в результате которого открыл </a:t>
            </a:r>
            <a:r>
              <a:rPr lang="x-none" sz="2400"/>
              <a:t>электроосмотический </a:t>
            </a:r>
            <a:r>
              <a:rPr lang="x-none" sz="2400" smtClean="0"/>
              <a:t>поток. </a:t>
            </a:r>
            <a:r>
              <a:rPr lang="x-none" sz="2400" dirty="0"/>
              <a:t>В начале XX века усовершенствованием теории электрофореза активно занимался М. Ф</a:t>
            </a:r>
            <a:r>
              <a:rPr lang="x-none" sz="2400"/>
              <a:t>. </a:t>
            </a:r>
            <a:r>
              <a:rPr lang="x-none" sz="2400" smtClean="0"/>
              <a:t>Смолуховский</a:t>
            </a:r>
            <a:r>
              <a:rPr lang="ru-RU" sz="2400" dirty="0" smtClean="0"/>
              <a:t>.</a:t>
            </a:r>
            <a:r>
              <a:rPr lang="x-none" sz="2400" smtClean="0"/>
              <a:t> </a:t>
            </a:r>
            <a:r>
              <a:rPr lang="x-none" sz="2400" dirty="0"/>
              <a:t>Развитие капиллярного электрофореза началось в 30-х годах XX столетия, когда А. </a:t>
            </a:r>
            <a:r>
              <a:rPr lang="x-none" sz="2400" dirty="0" err="1"/>
              <a:t>Тиселиус</a:t>
            </a:r>
            <a:r>
              <a:rPr lang="en-US" sz="2400" dirty="0"/>
              <a:t> </a:t>
            </a:r>
            <a:r>
              <a:rPr lang="ru-RU" sz="2400" dirty="0"/>
              <a:t>разделял белки сыворотки крови: альбумин, α-, β- и γ-глобулин, используя электрофорез с подвижной границей. Это первый случай использования электрофореза для разделения биологически активных </a:t>
            </a:r>
            <a:r>
              <a:rPr lang="ru-RU" sz="2400" dirty="0" smtClean="0"/>
              <a:t>соединений. </a:t>
            </a:r>
            <a:r>
              <a:rPr lang="ru-RU" sz="2400" dirty="0"/>
              <a:t>В 1948 году А. </a:t>
            </a:r>
            <a:r>
              <a:rPr lang="ru-RU" sz="2400" dirty="0" err="1"/>
              <a:t>Тиселиус</a:t>
            </a:r>
            <a:r>
              <a:rPr lang="ru-RU" sz="2400" dirty="0"/>
              <a:t> стал Нобелевским лауреатом по </a:t>
            </a:r>
            <a:r>
              <a:rPr lang="ru-RU" sz="2400" dirty="0" smtClean="0"/>
              <a:t>химии. </a:t>
            </a:r>
            <a:endParaRPr lang="x-none" sz="2400" dirty="0"/>
          </a:p>
        </p:txBody>
      </p:sp>
      <p:pic>
        <p:nvPicPr>
          <p:cNvPr id="1026" name="Picture 2" descr="Картинки по запросу &quot;арне тиселиус&quot;">
            <a:extLst>
              <a:ext uri="{FF2B5EF4-FFF2-40B4-BE49-F238E27FC236}">
                <a16:creationId xmlns="" xmlns:a16="http://schemas.microsoft.com/office/drawing/2014/main" id="{71519E8C-9443-4CD9-AA7A-DD8E8599C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627" y="1358596"/>
            <a:ext cx="2879217" cy="4070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5461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7590FEF-A351-4812-8EFE-D26DE53C7FBD}"/>
              </a:ext>
            </a:extLst>
          </p:cNvPr>
          <p:cNvSpPr/>
          <p:nvPr/>
        </p:nvSpPr>
        <p:spPr>
          <a:xfrm>
            <a:off x="376518" y="586134"/>
            <a:ext cx="11474823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400" b="1"/>
              <a:t>ПРИМЕНЕНИЕ МЕТОДА КАПИЛЛЯРНОГО ЭЛЕКТРОФОРЕЗА В ФАРМАЦЕВТИЧЕСКОМ АНАЛИЗЕ</a:t>
            </a:r>
            <a:endParaRPr lang="ru-RU" sz="2400" b="1" dirty="0"/>
          </a:p>
          <a:p>
            <a:pPr algn="just"/>
            <a:r>
              <a:rPr lang="x-none" sz="2000" b="1"/>
              <a:t> </a:t>
            </a:r>
            <a:endParaRPr lang="ru-RU" sz="2000" b="1" dirty="0"/>
          </a:p>
          <a:p>
            <a:pPr algn="just">
              <a:buFont typeface="Arial" pitchFamily="34" charset="0"/>
              <a:buChar char="•"/>
            </a:pPr>
            <a:r>
              <a:rPr lang="x-none" sz="2000"/>
              <a:t>Метод </a:t>
            </a:r>
            <a:r>
              <a:rPr lang="x-none" sz="2000" dirty="0"/>
              <a:t>капиллярного электрофореза является одним из основных методов анализа энантиомеров ввиду относительной простоты использования и получения надежных результатов. Разделение смеси энантиомеров данным методом осуществляется с помощью добавления оптически активной среды (хирального селектора) и используется при контроле качества синтезируемых </a:t>
            </a:r>
            <a:r>
              <a:rPr lang="x-none" sz="2000"/>
              <a:t>фармацевтических </a:t>
            </a:r>
            <a:r>
              <a:rPr lang="x-none" sz="2000" smtClean="0"/>
              <a:t>субстанций.</a:t>
            </a: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x-none" sz="2000" smtClean="0"/>
              <a:t>Капиллярный электрофорез также используется для определения действующих веществ в </a:t>
            </a:r>
            <a:r>
              <a:rPr lang="x-none" sz="2000" smtClean="0"/>
              <a:t>лекарственных </a:t>
            </a:r>
            <a:r>
              <a:rPr lang="x-none" sz="2000" smtClean="0"/>
              <a:t>средствах</a:t>
            </a: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 литературе описаны методики определения вспомогательных веществ и примесей в лекарственных средствах с помощью метода КЭ.</a:t>
            </a: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x-none" sz="2000" dirty="0"/>
          </a:p>
        </p:txBody>
      </p:sp>
    </p:spTree>
    <p:extLst>
      <p:ext uri="{BB962C8B-B14F-4D97-AF65-F5344CB8AC3E}">
        <p14:creationId xmlns="" xmlns:p14="http://schemas.microsoft.com/office/powerpoint/2010/main" val="2228679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2635" y="1183341"/>
            <a:ext cx="97894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ДОМАШНЕЕ ЗАДАНИЕ</a:t>
            </a:r>
          </a:p>
          <a:p>
            <a:endParaRPr lang="ru-RU" sz="2400" dirty="0" smtClean="0"/>
          </a:p>
          <a:p>
            <a:pPr marL="342900" indent="-342900" algn="just">
              <a:buAutoNum type="arabicPeriod"/>
            </a:pPr>
            <a:r>
              <a:rPr lang="ru-RU" sz="2400" dirty="0" smtClean="0"/>
              <a:t>Изучить статьи по количественному определению </a:t>
            </a:r>
            <a:r>
              <a:rPr lang="ru-RU" sz="2400" dirty="0" err="1" smtClean="0"/>
              <a:t>прокаина</a:t>
            </a:r>
            <a:r>
              <a:rPr lang="ru-RU" sz="2400" dirty="0" smtClean="0"/>
              <a:t> гидрохлорида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Выбрать ФЭ и условия электрофоретического разделения </a:t>
            </a:r>
            <a:r>
              <a:rPr lang="ru-RU" sz="2400" dirty="0" err="1" smtClean="0"/>
              <a:t>прокаина</a:t>
            </a:r>
            <a:r>
              <a:rPr lang="ru-RU" sz="2400" dirty="0" smtClean="0"/>
              <a:t> гидрохлорида</a:t>
            </a:r>
          </a:p>
          <a:p>
            <a:pPr marL="342900" indent="-342900" algn="just">
              <a:buAutoNum type="arabicPeriod"/>
            </a:pPr>
            <a:r>
              <a:rPr lang="ru-RU" sz="2400" dirty="0" smtClean="0"/>
              <a:t>Спланировать эксперимент </a:t>
            </a:r>
            <a:r>
              <a:rPr lang="en-US" sz="2400" dirty="0" smtClean="0"/>
              <a:t>“</a:t>
            </a:r>
            <a:r>
              <a:rPr lang="ru-RU" sz="2400" dirty="0" smtClean="0"/>
              <a:t>Количественное определение </a:t>
            </a:r>
            <a:r>
              <a:rPr lang="ru-RU" sz="2400" dirty="0" err="1" smtClean="0"/>
              <a:t>прокаина</a:t>
            </a:r>
            <a:r>
              <a:rPr lang="ru-RU" sz="2400" dirty="0" smtClean="0"/>
              <a:t> гидрохлорида в лекарственном препарате (НОВОКАИН, раствор для инъекций, 0,5% 5 мл </a:t>
            </a:r>
            <a:r>
              <a:rPr lang="en-US" sz="2400" dirty="0" smtClean="0"/>
              <a:t>N</a:t>
            </a:r>
            <a:r>
              <a:rPr lang="ru-RU" sz="2400" dirty="0" smtClean="0"/>
              <a:t>10, </a:t>
            </a:r>
            <a:r>
              <a:rPr lang="ru-RU" sz="2400" dirty="0" err="1" smtClean="0"/>
              <a:t>Борисовский</a:t>
            </a:r>
            <a:r>
              <a:rPr lang="ru-RU" sz="2400" dirty="0" smtClean="0"/>
              <a:t> ЗМП, Беларусь )</a:t>
            </a:r>
            <a:r>
              <a:rPr lang="en-US" sz="2400" dirty="0" smtClean="0"/>
              <a:t>”</a:t>
            </a:r>
            <a:r>
              <a:rPr lang="ru-RU" sz="2400" dirty="0" smtClean="0"/>
              <a:t> ( </a:t>
            </a:r>
            <a:r>
              <a:rPr lang="ru-RU" sz="2400" dirty="0" err="1" smtClean="0"/>
              <a:t>пробоподготовка</a:t>
            </a:r>
            <a:r>
              <a:rPr lang="ru-RU" sz="2400" dirty="0" smtClean="0"/>
              <a:t> и условия анализа в КЭ)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040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C528955-8B6A-4561-853B-327BC5AF3F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85" y="317711"/>
            <a:ext cx="6673515" cy="315023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A277792-8560-4643-8F71-1987164AA512}"/>
              </a:ext>
            </a:extLst>
          </p:cNvPr>
          <p:cNvSpPr/>
          <p:nvPr/>
        </p:nvSpPr>
        <p:spPr>
          <a:xfrm>
            <a:off x="202764" y="0"/>
            <a:ext cx="58932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Однако </a:t>
            </a:r>
            <a:r>
              <a:rPr lang="ru-RU" sz="2000" dirty="0"/>
              <a:t>из-за низкой эффективности разделения электрофорез применялся достаточно редко. Главной причиной являлись тепловые эффекты и конвекция жидкости.</a:t>
            </a:r>
            <a:r>
              <a:rPr lang="x-none" sz="2000" dirty="0"/>
              <a:t> </a:t>
            </a:r>
            <a:r>
              <a:rPr lang="ru-RU" sz="2000" dirty="0"/>
              <a:t>Следующим этапом развития электрофореза стало использование полиакриламидных гелей (т.е. </a:t>
            </a:r>
            <a:r>
              <a:rPr lang="ru-RU" sz="2000" dirty="0" err="1"/>
              <a:t>неконвективной</a:t>
            </a:r>
            <a:r>
              <a:rPr lang="ru-RU" sz="2000" dirty="0"/>
              <a:t> среды) в гель-электрофорезе. Несмотря на длительность выполнения анализа, невысокую эффективность и сложность детектирования, метод гель-электрофореза достаточно широко применяется, особенно в </a:t>
            </a:r>
            <a:r>
              <a:rPr lang="ru-RU" sz="2000" dirty="0" smtClean="0"/>
              <a:t>биохимии. </a:t>
            </a:r>
            <a:endParaRPr lang="x-none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7872A29-7F56-4538-BD9B-0C487893A51B}"/>
              </a:ext>
            </a:extLst>
          </p:cNvPr>
          <p:cNvSpPr/>
          <p:nvPr/>
        </p:nvSpPr>
        <p:spPr>
          <a:xfrm>
            <a:off x="202764" y="3673487"/>
            <a:ext cx="117864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Во второй половине XX века разработан капиллярный электрофорез (КЭ). Капилляры, используемые в КЭ, являются </a:t>
            </a:r>
            <a:r>
              <a:rPr lang="ru-RU" sz="2000" dirty="0" err="1"/>
              <a:t>неконвективными</a:t>
            </a:r>
            <a:r>
              <a:rPr lang="ru-RU" sz="2000" dirty="0"/>
              <a:t>, что позволило отказаться от </a:t>
            </a:r>
            <a:r>
              <a:rPr lang="ru-RU" sz="2000" dirty="0" err="1"/>
              <a:t>гелевой</a:t>
            </a:r>
            <a:r>
              <a:rPr lang="ru-RU" sz="2000" dirty="0"/>
              <a:t> среды. В 1967 году С. Хертен впервые использовал капилляры в электрофорезе белков, нуклеиновых кислот и неорганических ионов. Диаметр капилляров составлял 1-5 миллиметров. Уже к началу 80-х годов XX века диаметр капилляров удалось уменьшить до 75 </a:t>
            </a:r>
            <a:r>
              <a:rPr lang="ru-RU" sz="2000" dirty="0" smtClean="0"/>
              <a:t>мкм. </a:t>
            </a:r>
            <a:r>
              <a:rPr lang="ru-RU" sz="2000" dirty="0"/>
              <a:t>Дж. К. </a:t>
            </a:r>
            <a:r>
              <a:rPr lang="ru-RU" sz="2000" dirty="0" err="1"/>
              <a:t>Йоргенсоном</a:t>
            </a:r>
            <a:r>
              <a:rPr lang="ru-RU" sz="2000" dirty="0"/>
              <a:t> и К. Д. Лукасом изобретена простая модель </a:t>
            </a:r>
            <a:r>
              <a:rPr lang="ru-RU" sz="2000" dirty="0" smtClean="0"/>
              <a:t>КЭ. </a:t>
            </a:r>
            <a:r>
              <a:rPr lang="ru-RU" sz="2000" dirty="0"/>
              <a:t>Это время можно назвать началом активного развития КЭ. Часть терминов, используемых в методе КЭ, взята из метода высокоэффективной жидкостной хроматографии (ВЭЖХ</a:t>
            </a:r>
            <a:r>
              <a:rPr lang="ru-RU" sz="2000" dirty="0" smtClean="0"/>
              <a:t>). </a:t>
            </a:r>
            <a:r>
              <a:rPr lang="ru-RU" sz="2000" dirty="0"/>
              <a:t>В 2002 году Международным союзом теоретической и прикладной химии рекомендована собственная терминологическая база метода </a:t>
            </a:r>
            <a:r>
              <a:rPr lang="ru-RU" sz="2000" dirty="0" smtClean="0"/>
              <a:t>КЭ.</a:t>
            </a:r>
            <a:endParaRPr lang="x-none" sz="2000" dirty="0"/>
          </a:p>
        </p:txBody>
      </p:sp>
    </p:spTree>
    <p:extLst>
      <p:ext uri="{BB962C8B-B14F-4D97-AF65-F5344CB8AC3E}">
        <p14:creationId xmlns="" xmlns:p14="http://schemas.microsoft.com/office/powerpoint/2010/main" val="304375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83772DE-E77D-4754-B28A-0F1D232D84F3}"/>
              </a:ext>
            </a:extLst>
          </p:cNvPr>
          <p:cNvSpPr/>
          <p:nvPr/>
        </p:nvSpPr>
        <p:spPr>
          <a:xfrm>
            <a:off x="284279" y="175424"/>
            <a:ext cx="1168313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000"/>
              <a:t>Метод </a:t>
            </a:r>
            <a:r>
              <a:rPr lang="x-none" sz="2000" dirty="0"/>
              <a:t>КЭ – это физический метод, в основе которого лежат электрокинетические явления (</a:t>
            </a:r>
            <a:r>
              <a:rPr lang="x-none" sz="2000" dirty="0" err="1"/>
              <a:t>электроосмос</a:t>
            </a:r>
            <a:r>
              <a:rPr lang="x-none" sz="2000" dirty="0"/>
              <a:t> и </a:t>
            </a:r>
            <a:r>
              <a:rPr lang="x-none" sz="2000" dirty="0" err="1"/>
              <a:t>электромиграция</a:t>
            </a:r>
            <a:r>
              <a:rPr lang="x-none" sz="2000" dirty="0"/>
              <a:t> ионов, других заряженных частиц), позволяющие разделять сложные смеси на составляющие компоненты и </a:t>
            </a:r>
            <a:r>
              <a:rPr lang="x-none" sz="2000"/>
              <a:t>анализировать </a:t>
            </a:r>
            <a:r>
              <a:rPr lang="x-none" sz="2000" smtClean="0"/>
              <a:t>их. </a:t>
            </a:r>
            <a:endParaRPr lang="ru-RU" sz="2000" dirty="0"/>
          </a:p>
          <a:p>
            <a:pPr algn="just"/>
            <a:r>
              <a:rPr lang="ru-RU" sz="2000" dirty="0"/>
              <a:t>Электроосмотический поток ЭОП (EOF) — течение жидкости в капилляре под действием приложенного электрического поля. Время, необходимое жидкости для преодоления эффективной длины капилляра вследствие возникающего ЭОП, называют временем ЭОП (</a:t>
            </a:r>
            <a:r>
              <a:rPr lang="ru-RU" sz="2000" dirty="0" err="1"/>
              <a:t>tэоп</a:t>
            </a:r>
            <a:r>
              <a:rPr lang="ru-RU" sz="2000" dirty="0"/>
              <a:t>, </a:t>
            </a:r>
            <a:r>
              <a:rPr lang="ru-RU" sz="2000" dirty="0" err="1"/>
              <a:t>teof</a:t>
            </a:r>
            <a:r>
              <a:rPr lang="ru-RU" sz="2000" dirty="0"/>
              <a:t>) и экспериментально определяют из </a:t>
            </a:r>
            <a:r>
              <a:rPr lang="ru-RU" sz="2000" dirty="0" err="1"/>
              <a:t>электрофореграммы</a:t>
            </a:r>
            <a:r>
              <a:rPr lang="ru-RU" sz="2000" dirty="0"/>
              <a:t> (</a:t>
            </a:r>
            <a:r>
              <a:rPr lang="ru-RU" sz="2000" dirty="0" err="1"/>
              <a:t>electropherogram</a:t>
            </a:r>
            <a:r>
              <a:rPr lang="ru-RU" sz="2000" dirty="0"/>
              <a:t>) по времени миграции нейтрального компонента — маркера ЭОП. </a:t>
            </a:r>
          </a:p>
          <a:p>
            <a:pPr algn="just"/>
            <a:r>
              <a:rPr lang="ru-RU" sz="2000" dirty="0"/>
              <a:t> Подвижность ЭОП µ</a:t>
            </a:r>
            <a:r>
              <a:rPr lang="ru-RU" sz="2000" dirty="0" err="1"/>
              <a:t>эоп</a:t>
            </a:r>
            <a:r>
              <a:rPr lang="ru-RU" sz="2000" dirty="0"/>
              <a:t> (</a:t>
            </a:r>
            <a:r>
              <a:rPr lang="ru-RU" sz="2000" dirty="0" err="1"/>
              <a:t>electroosmotic</a:t>
            </a:r>
            <a:r>
              <a:rPr lang="ru-RU" sz="2000" dirty="0"/>
              <a:t> </a:t>
            </a:r>
            <a:r>
              <a:rPr lang="ru-RU" sz="2000" dirty="0" err="1"/>
              <a:t>mobility</a:t>
            </a:r>
            <a:r>
              <a:rPr lang="ru-RU" sz="2000" dirty="0"/>
              <a:t>, µ</a:t>
            </a:r>
            <a:r>
              <a:rPr lang="ru-RU" sz="2000" dirty="0" err="1"/>
              <a:t>eof</a:t>
            </a:r>
            <a:r>
              <a:rPr lang="ru-RU" sz="2000" dirty="0"/>
              <a:t>) — представляет собой отношение скорости ЭОП к напряженности электрического поля. </a:t>
            </a:r>
          </a:p>
          <a:p>
            <a:pPr algn="just"/>
            <a:r>
              <a:rPr lang="ru-RU" sz="2000" dirty="0"/>
              <a:t>Скорость ЭОП (</a:t>
            </a:r>
            <a:r>
              <a:rPr lang="ru-RU" sz="2000" dirty="0" err="1"/>
              <a:t>electroosmotic</a:t>
            </a:r>
            <a:r>
              <a:rPr lang="ru-RU" sz="2000" dirty="0"/>
              <a:t> </a:t>
            </a:r>
            <a:r>
              <a:rPr lang="ru-RU" sz="2000" dirty="0" err="1"/>
              <a:t>velocity</a:t>
            </a:r>
            <a:r>
              <a:rPr lang="ru-RU" sz="2000" dirty="0"/>
              <a:t>, </a:t>
            </a:r>
            <a:r>
              <a:rPr lang="ru-RU" sz="2000" dirty="0" err="1"/>
              <a:t>veof</a:t>
            </a:r>
            <a:r>
              <a:rPr lang="ru-RU" sz="2000" dirty="0"/>
              <a:t>) положительна при направлении движения жидкости от входного участка капилляра к детектору и отрицательна при обратном направлении. Скорость ЭОП вычисляют как: </a:t>
            </a:r>
            <a:r>
              <a:rPr lang="ru-RU" sz="2000" dirty="0" err="1"/>
              <a:t>vэоп</a:t>
            </a:r>
            <a:r>
              <a:rPr lang="ru-RU" sz="2000" dirty="0"/>
              <a:t> = </a:t>
            </a:r>
            <a:r>
              <a:rPr lang="ru-RU" sz="2000" dirty="0" err="1"/>
              <a:t>Lэфф</a:t>
            </a:r>
            <a:r>
              <a:rPr lang="ru-RU" sz="2000" dirty="0"/>
              <a:t>/</a:t>
            </a:r>
            <a:r>
              <a:rPr lang="ru-RU" sz="2000" dirty="0" err="1"/>
              <a:t>tэоп</a:t>
            </a:r>
            <a:r>
              <a:rPr lang="ru-RU" sz="2000" dirty="0"/>
              <a:t>. Напряженность электрического поля представляет собой отношение приложенной разности потенциалов (U) к общей длине капилляра (</a:t>
            </a:r>
            <a:r>
              <a:rPr lang="ru-RU" sz="2000" dirty="0" err="1"/>
              <a:t>Lобщ</a:t>
            </a:r>
            <a:r>
              <a:rPr lang="ru-RU" sz="2000" dirty="0"/>
              <a:t>, </a:t>
            </a:r>
            <a:r>
              <a:rPr lang="ru-RU" sz="2000" dirty="0" err="1"/>
              <a:t>Ltot</a:t>
            </a:r>
            <a:r>
              <a:rPr lang="ru-RU" sz="2000" dirty="0"/>
              <a:t>). Таким образом, подвижность ЭОП вычисляют из экспериментальных данных: µ</a:t>
            </a:r>
            <a:r>
              <a:rPr lang="ru-RU" sz="2000" dirty="0" err="1"/>
              <a:t>эоп</a:t>
            </a:r>
            <a:r>
              <a:rPr lang="ru-RU" sz="2000" dirty="0"/>
              <a:t> = </a:t>
            </a:r>
            <a:r>
              <a:rPr lang="ru-RU" sz="2000" dirty="0" err="1"/>
              <a:t>LобщхLэфф</a:t>
            </a:r>
            <a:r>
              <a:rPr lang="ru-RU" sz="2000" dirty="0"/>
              <a:t>/</a:t>
            </a:r>
            <a:r>
              <a:rPr lang="ru-RU" sz="2000" dirty="0" err="1"/>
              <a:t>tэопхU</a:t>
            </a:r>
            <a:r>
              <a:rPr lang="ru-RU" sz="2000" dirty="0"/>
              <a:t>. Традиционно при расчете подвижностей длину капилляра выражают в сантиметрах, время миграции в секундах, а разность потенциалов в вольтах</a:t>
            </a:r>
            <a:r>
              <a:rPr lang="ru-RU" sz="2000" dirty="0" smtClean="0"/>
              <a:t>. </a:t>
            </a:r>
            <a:r>
              <a:rPr lang="ru-RU" sz="2000" dirty="0"/>
              <a:t>Время миграции как параметр качественного анализа принято выражать в минутах, однако для скоростных анализов, общее время которых не превышает 2–3 минут, время миграции приводят в секундах. P Электрофоретическая подвижность частицы µэф (</a:t>
            </a:r>
            <a:r>
              <a:rPr lang="ru-RU" sz="2000" dirty="0" err="1"/>
              <a:t>electrophoretic</a:t>
            </a:r>
            <a:r>
              <a:rPr lang="ru-RU" sz="2000" dirty="0"/>
              <a:t> </a:t>
            </a:r>
            <a:r>
              <a:rPr lang="ru-RU" sz="2000" dirty="0" err="1"/>
              <a:t>mobility</a:t>
            </a:r>
            <a:r>
              <a:rPr lang="ru-RU" sz="2000" dirty="0"/>
              <a:t>, µ</a:t>
            </a:r>
            <a:r>
              <a:rPr lang="ru-RU" sz="2000" dirty="0" err="1"/>
              <a:t>ep</a:t>
            </a:r>
            <a:r>
              <a:rPr lang="ru-RU" sz="2000" dirty="0"/>
              <a:t>) — по аналогии с предыдущей величиной представляет собой отношение электрофоретической скорости частицы к напряженности электрического поля</a:t>
            </a:r>
            <a:endParaRPr lang="x-none" sz="2000" dirty="0"/>
          </a:p>
        </p:txBody>
      </p:sp>
    </p:spTree>
    <p:extLst>
      <p:ext uri="{BB962C8B-B14F-4D97-AF65-F5344CB8AC3E}">
        <p14:creationId xmlns="" xmlns:p14="http://schemas.microsoft.com/office/powerpoint/2010/main" val="950684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758" y="0"/>
            <a:ext cx="3866147" cy="6026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/>
              <a:t>Система КЭ состоит из капилляра, источника </a:t>
            </a:r>
            <a:r>
              <a:rPr lang="ru-RU" dirty="0"/>
              <a:t>постоянного тока, который обеспечивает подачу высокого напряжения, устройства ввода пробы, детектора и системы сбора, обработки и вывода полученной информации. В капилляр, который заполняется буферным раствором (электролитом), вводится малый объем (2–50 </a:t>
            </a:r>
            <a:r>
              <a:rPr lang="ru-RU" dirty="0" err="1"/>
              <a:t>нл</a:t>
            </a:r>
            <a:r>
              <a:rPr lang="ru-RU" dirty="0"/>
              <a:t>) анализируемой пробы. К концам капилляра подается высокое напряжение, после чего компоненты пробы в зависимости от заряда и ионного радиуса начинают двигаться с различной скоростью, вследствие чего различные компоненты в разное время достигают зоны детектирования.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713" t="33314" r="54381" b="23193"/>
          <a:stretch/>
        </p:blipFill>
        <p:spPr bwMode="auto">
          <a:xfrm>
            <a:off x="4154905" y="0"/>
            <a:ext cx="8037095" cy="549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8758" y="5827058"/>
            <a:ext cx="115342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результате получается последовательность пиков (</a:t>
            </a:r>
            <a:r>
              <a:rPr lang="ru-RU" dirty="0" err="1"/>
              <a:t>электрофореграмма</a:t>
            </a:r>
            <a:r>
              <a:rPr lang="ru-RU" dirty="0"/>
              <a:t>), при этом качественной характеристикой вещества является параметр удерживания (время миграции), а количественной – высота или площадь пика, пропорциональная концентрации </a:t>
            </a:r>
            <a:r>
              <a:rPr lang="ru-RU" dirty="0" smtClean="0"/>
              <a:t>вещества.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521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13" t="33082" r="55193" b="13708"/>
          <a:stretch/>
        </p:blipFill>
        <p:spPr bwMode="auto">
          <a:xfrm>
            <a:off x="6911750" y="1010263"/>
            <a:ext cx="4959408" cy="422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34DC65A-E86F-47E7-B8A8-879A59287015}"/>
              </a:ext>
            </a:extLst>
          </p:cNvPr>
          <p:cNvSpPr/>
          <p:nvPr/>
        </p:nvSpPr>
        <p:spPr>
          <a:xfrm>
            <a:off x="270318" y="440717"/>
            <a:ext cx="6641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dirty="0"/>
              <a:t>При разработке новых методик на основе метода КЭ сравнительную характеристику обычно производят с ВЭЖХ. Это связано с тем, что в обоих методах разделение компонентов сложной смеси выполняется в ограниченном пространстве: в случае КЭ в капилляре, в случае ВЭЖХ в колонке. Разделение происходит с участием движущейся жидкой фазы: буферного раствора в случае КЭ или подвижной фазы (элюента) в случае ВЭЖХ. Принципы детектирования в обоих методах также схожи.</a:t>
            </a:r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x-none" dirty="0"/>
              <a:t>У метода КЭ имеется ряд преимуществ по сравнению с ВЭЖХ: 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x-none" dirty="0"/>
              <a:t>относительная простота пробоподготовки, 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x-none" dirty="0"/>
              <a:t>малые объемы используемых буферных растворов и анализируемой пробы, 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x-none" dirty="0"/>
              <a:t>высокая эффективность разделения, 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x-none" dirty="0"/>
              <a:t>экспрессность анализа, 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x-none" dirty="0"/>
              <a:t>низкая стоимость единичного анализа, </a:t>
            </a:r>
            <a:endParaRPr lang="ru-RU" dirty="0"/>
          </a:p>
          <a:p>
            <a:pPr marL="285750" indent="-285750">
              <a:buFontTx/>
              <a:buChar char="-"/>
            </a:pPr>
            <a:r>
              <a:rPr lang="x-none" dirty="0"/>
              <a:t>относительно простое и, как следствие, не очень </a:t>
            </a:r>
            <a:r>
              <a:rPr lang="x-none"/>
              <a:t>дорогое </a:t>
            </a:r>
            <a:r>
              <a:rPr lang="x-none" smtClean="0"/>
              <a:t>оборудование.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1105748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337DB52-31C0-42C2-A425-29C26A11822C}"/>
              </a:ext>
            </a:extLst>
          </p:cNvPr>
          <p:cNvSpPr/>
          <p:nvPr/>
        </p:nvSpPr>
        <p:spPr>
          <a:xfrm>
            <a:off x="645041" y="402955"/>
            <a:ext cx="1079298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400" dirty="0"/>
              <a:t>Из ограничений КЭ следует отметить невысокую, по сравнению с ВЭЖХ, чувствительность, а также необходимость растворения определяемых веществ в воде или разбавленных водно-органических смесях. В то же время низкую чувствительность преодолевают использованием таких видов детектирования, как лазерно-индуцированное </a:t>
            </a:r>
            <a:r>
              <a:rPr lang="x-none" sz="2400" dirty="0" err="1"/>
              <a:t>флуориметрическое</a:t>
            </a:r>
            <a:r>
              <a:rPr lang="x-none" sz="2400" dirty="0"/>
              <a:t> или масс-спектрометрическое в сочетании с различными приемами </a:t>
            </a:r>
            <a:r>
              <a:rPr lang="x-none" sz="2400" dirty="0" err="1"/>
              <a:t>online</a:t>
            </a:r>
            <a:r>
              <a:rPr lang="x-none" sz="2400" dirty="0"/>
              <a:t>-концентрирования пробы, а вариант неводного КЭ успешно позволяет </a:t>
            </a:r>
            <a:r>
              <a:rPr lang="x-none" sz="2400" dirty="0" err="1"/>
              <a:t>разде</a:t>
            </a:r>
            <a:r>
              <a:rPr lang="ru-RU" sz="2400" dirty="0" err="1"/>
              <a:t>лять</a:t>
            </a:r>
            <a:r>
              <a:rPr lang="ru-RU" sz="2400" dirty="0"/>
              <a:t> и анализировать нерастворимые в водных растворах компоненты </a:t>
            </a:r>
            <a:r>
              <a:rPr lang="ru-RU" sz="2400" dirty="0" smtClean="0"/>
              <a:t>пробы. </a:t>
            </a:r>
            <a:endParaRPr lang="ru-RU" sz="2400" dirty="0"/>
          </a:p>
          <a:p>
            <a:pPr algn="just"/>
            <a:r>
              <a:rPr lang="ru-RU" sz="2400" dirty="0"/>
              <a:t>В настоящие время широко используются следующие виды капиллярного электрофореза, отличающиеся принципом и механизмом разделения: </a:t>
            </a:r>
          </a:p>
          <a:p>
            <a:pPr algn="just"/>
            <a:r>
              <a:rPr lang="ru-RU" sz="2400" dirty="0"/>
              <a:t>– капиллярный зональный электрофорез (КЗЭ); </a:t>
            </a:r>
          </a:p>
          <a:p>
            <a:pPr algn="just"/>
            <a:r>
              <a:rPr lang="ru-RU" sz="2400" dirty="0"/>
              <a:t>– </a:t>
            </a:r>
            <a:r>
              <a:rPr lang="ru-RU" sz="2400" dirty="0" err="1"/>
              <a:t>мицеллярная</a:t>
            </a:r>
            <a:r>
              <a:rPr lang="ru-RU" sz="2400" dirty="0"/>
              <a:t> электрокинетическая хроматография; </a:t>
            </a:r>
          </a:p>
          <a:p>
            <a:pPr algn="just"/>
            <a:r>
              <a:rPr lang="ru-RU" sz="2400" dirty="0"/>
              <a:t>– капиллярный гель-электрофорез; </a:t>
            </a:r>
          </a:p>
          <a:p>
            <a:pPr algn="just"/>
            <a:r>
              <a:rPr lang="ru-RU" sz="2400" dirty="0"/>
              <a:t>– капиллярное изоэлектрическое фокусирование; </a:t>
            </a:r>
          </a:p>
          <a:p>
            <a:pPr algn="just"/>
            <a:r>
              <a:rPr lang="ru-RU" sz="2400" dirty="0"/>
              <a:t>– капиллярный </a:t>
            </a:r>
            <a:r>
              <a:rPr lang="ru-RU" sz="2400" dirty="0" err="1"/>
              <a:t>изотахофорез</a:t>
            </a:r>
            <a:r>
              <a:rPr lang="ru-RU" sz="2400" dirty="0"/>
              <a:t>; </a:t>
            </a:r>
          </a:p>
          <a:p>
            <a:pPr algn="just"/>
            <a:r>
              <a:rPr lang="ru-RU" sz="2400" dirty="0"/>
              <a:t>– капиллярная </a:t>
            </a:r>
            <a:r>
              <a:rPr lang="ru-RU" sz="2400" dirty="0" err="1" smtClean="0"/>
              <a:t>электрохроматография</a:t>
            </a:r>
            <a:r>
              <a:rPr lang="ru-RU" sz="2400" dirty="0" smtClean="0"/>
              <a:t>.</a:t>
            </a:r>
            <a:endParaRPr lang="x-none" sz="2400" dirty="0"/>
          </a:p>
        </p:txBody>
      </p:sp>
    </p:spTree>
    <p:extLst>
      <p:ext uri="{BB962C8B-B14F-4D97-AF65-F5344CB8AC3E}">
        <p14:creationId xmlns="" xmlns:p14="http://schemas.microsoft.com/office/powerpoint/2010/main" val="250181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8858735-3CF8-484C-84C3-AF129806FD92}"/>
              </a:ext>
            </a:extLst>
          </p:cNvPr>
          <p:cNvSpPr/>
          <p:nvPr/>
        </p:nvSpPr>
        <p:spPr>
          <a:xfrm>
            <a:off x="272715" y="32085"/>
            <a:ext cx="11534273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000" dirty="0"/>
              <a:t>КЗЭ – наиболее часто используемый вид КЭ, в котором разделение основано на различиях электрофоретических скоростей миграции компонентов пробы непосредственно в среде электролита</a:t>
            </a:r>
            <a:r>
              <a:rPr lang="x-none" sz="2000"/>
              <a:t>. 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x-none" sz="2000"/>
              <a:t>В </a:t>
            </a:r>
            <a:r>
              <a:rPr lang="x-none" sz="2000" dirty="0" err="1"/>
              <a:t>мицеллярной</a:t>
            </a:r>
            <a:r>
              <a:rPr lang="x-none" sz="2000" dirty="0"/>
              <a:t> электрокинетической хроматографии к электролиту добавляют поверхностно-активные вещества для образования мицелл. Разделение основано на различной степени связывания компонентов пробы с образованными мицеллами</a:t>
            </a:r>
            <a:r>
              <a:rPr lang="x-none" sz="2000"/>
              <a:t>. 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x-none" sz="2000"/>
              <a:t>В </a:t>
            </a:r>
            <a:r>
              <a:rPr lang="x-none" sz="2000" dirty="0"/>
              <a:t>капиллярном гель-электрофорезе разделение, основанное на разнице размеров и форм компонентов анализируемой пробы, происходит в капилляре, заполненном гелем</a:t>
            </a:r>
            <a:r>
              <a:rPr lang="x-none" sz="2000"/>
              <a:t>. 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x-none" sz="2000"/>
              <a:t>При </a:t>
            </a:r>
            <a:r>
              <a:rPr lang="x-none" sz="2000" dirty="0"/>
              <a:t>капиллярном изоэлектрическом фокусировании </a:t>
            </a:r>
            <a:r>
              <a:rPr lang="x-none" sz="2000" dirty="0" err="1"/>
              <a:t>амфолиты</a:t>
            </a:r>
            <a:r>
              <a:rPr lang="x-none" sz="2000" dirty="0"/>
              <a:t> создают градиент рН от анода к катоду, миграция компонентов и, как следствие, разделение компонентов смеси происходит до достижения значения рН, которое соответствует изоэлектрической точке компонента</a:t>
            </a:r>
            <a:r>
              <a:rPr lang="x-none" sz="2000"/>
              <a:t>. 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x-none" sz="2000"/>
              <a:t>В </a:t>
            </a:r>
            <a:r>
              <a:rPr lang="x-none" sz="2000" dirty="0"/>
              <a:t>капиллярном </a:t>
            </a:r>
            <a:r>
              <a:rPr lang="x-none" sz="2000" dirty="0" err="1"/>
              <a:t>изотахофорезе</a:t>
            </a:r>
            <a:r>
              <a:rPr lang="x-none" sz="2000" dirty="0"/>
              <a:t> разделение компонентов анализируемой пробы происходит в соответствии с их подвижностью, в прерывистой системе из двух электролитов внутри капилляра</a:t>
            </a:r>
            <a:r>
              <a:rPr lang="x-none" sz="2000"/>
              <a:t>. </a:t>
            </a:r>
            <a:endParaRPr lang="ru-RU" sz="2000" dirty="0"/>
          </a:p>
          <a:p>
            <a:pPr algn="just"/>
            <a:endParaRPr lang="ru-RU" sz="2000" dirty="0"/>
          </a:p>
          <a:p>
            <a:pPr algn="just"/>
            <a:r>
              <a:rPr lang="x-none" sz="2000"/>
              <a:t>Капиллярная </a:t>
            </a:r>
            <a:r>
              <a:rPr lang="x-none" sz="2000" dirty="0" err="1"/>
              <a:t>электрохроматография</a:t>
            </a:r>
            <a:r>
              <a:rPr lang="x-none" sz="2000" dirty="0"/>
              <a:t> представляет собой гибридный метод, сочетающий методы КЭ и ВЭЖХ (разделение компонентов достигается движением подвижной фазы под влиянием электроосмотического потока через </a:t>
            </a:r>
            <a:r>
              <a:rPr lang="x-none" sz="2000"/>
              <a:t>слой </a:t>
            </a:r>
            <a:r>
              <a:rPr lang="x-none" sz="2000" smtClean="0"/>
              <a:t>сорбента).</a:t>
            </a:r>
            <a:endParaRPr lang="x-none" sz="2000" dirty="0"/>
          </a:p>
        </p:txBody>
      </p:sp>
    </p:spTree>
    <p:extLst>
      <p:ext uri="{BB962C8B-B14F-4D97-AF65-F5344CB8AC3E}">
        <p14:creationId xmlns="" xmlns:p14="http://schemas.microsoft.com/office/powerpoint/2010/main" val="304723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18F5B53-385E-4EC8-BF70-199810C29F18}"/>
              </a:ext>
            </a:extLst>
          </p:cNvPr>
          <p:cNvSpPr/>
          <p:nvPr/>
        </p:nvSpPr>
        <p:spPr>
          <a:xfrm>
            <a:off x="687571" y="309196"/>
            <a:ext cx="1097503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000" b="1"/>
              <a:t>ВИДЫ КАПИЛЛЯРОВ, ИСПОЛЬЗУЕМЫХ ДЛЯ РАЗДЕЛЕНИЯ В КАПИЛЛЯРНОМ ЭЛЕКТРОФОРЕЗЕ</a:t>
            </a:r>
            <a:r>
              <a:rPr lang="x-none" sz="2000"/>
              <a:t>. </a:t>
            </a:r>
            <a:endParaRPr lang="ru-RU" sz="2000" dirty="0"/>
          </a:p>
          <a:p>
            <a:pPr algn="ctr"/>
            <a:endParaRPr lang="ru-RU" sz="2000" dirty="0"/>
          </a:p>
          <a:p>
            <a:pPr algn="just"/>
            <a:r>
              <a:rPr lang="x-none"/>
              <a:t>Капилляры </a:t>
            </a:r>
            <a:r>
              <a:rPr lang="x-none" dirty="0"/>
              <a:t>различаются между собой по длине (при этом существуют понятия об</a:t>
            </a:r>
            <a:r>
              <a:rPr lang="ru-RU" dirty="0"/>
              <a:t>щей и эффективной длины капилляра), по внутреннему диаметру капилляра (от 25 до 200 мкм), а также по материалу, из которого они изготавливаются. Одними из первых капилляров, используемых в КЭ, являлись стеклянные и тефлоновые капилляры. Дж. К. </a:t>
            </a:r>
            <a:r>
              <a:rPr lang="ru-RU" dirty="0" err="1"/>
              <a:t>Йоргенсон</a:t>
            </a:r>
            <a:r>
              <a:rPr lang="ru-RU" dirty="0"/>
              <a:t> и К. Д. Лукас разработали кварцевый капилляр с равномерным внутренним диаметром 75 </a:t>
            </a:r>
            <a:r>
              <a:rPr lang="ru-RU" dirty="0" smtClean="0"/>
              <a:t>мкм. </a:t>
            </a:r>
            <a:r>
              <a:rPr lang="ru-RU" dirty="0"/>
              <a:t>В настоящее время в большинстве случаев используют капилляры из высокочистого плавленого кварца, прозрачного в УФ-области спектра, с внешним полимерным покрытием (например, </a:t>
            </a:r>
            <a:r>
              <a:rPr lang="ru-RU" dirty="0" err="1"/>
              <a:t>полиимидные</a:t>
            </a:r>
            <a:r>
              <a:rPr lang="ru-RU" dirty="0"/>
              <a:t> покрытия, улучшающие прочность </a:t>
            </a:r>
            <a:r>
              <a:rPr lang="ru-RU" dirty="0" smtClean="0"/>
              <a:t>капилляра)</a:t>
            </a:r>
            <a:endParaRPr lang="ru-RU" dirty="0"/>
          </a:p>
          <a:p>
            <a:pPr algn="just"/>
            <a:r>
              <a:rPr lang="ru-RU" dirty="0"/>
              <a:t>Изначально разделение в капиллярном электрофорезе проводили с использованием </a:t>
            </a:r>
            <a:r>
              <a:rPr lang="ru-RU" dirty="0" err="1"/>
              <a:t>немодифицированных</a:t>
            </a:r>
            <a:r>
              <a:rPr lang="ru-RU" dirty="0"/>
              <a:t> кварцевых капилляров, подготовка к анализу которых начиналась промывкой раствором щелочи для обеспечения диссоциации </a:t>
            </a:r>
            <a:r>
              <a:rPr lang="ru-RU" dirty="0" err="1"/>
              <a:t>силанольных</a:t>
            </a:r>
            <a:r>
              <a:rPr lang="ru-RU" dirty="0"/>
              <a:t> групп на внутренней поверхности капилляра и возникновения электроосмотического потока (ЭОП). Ряд процессов необратимо влияет на </a:t>
            </a:r>
            <a:r>
              <a:rPr lang="ru-RU" dirty="0" err="1"/>
              <a:t>немодифицированную</a:t>
            </a:r>
            <a:r>
              <a:rPr lang="ru-RU" dirty="0"/>
              <a:t> поверхность капилляра (адсорбция фрагментов разделяемых соединений и их электростатические взаимодействия с внутренней поверхностью капилляров), что приводит к уменьшению эффективности и разрешающей способности и, как следствие, </a:t>
            </a:r>
            <a:r>
              <a:rPr lang="ru-RU" dirty="0" err="1"/>
              <a:t>невоспроизводимости</a:t>
            </a:r>
            <a:r>
              <a:rPr lang="ru-RU" dirty="0"/>
              <a:t> полученных результатов анализа. С целью уменьшения влияния данных воздействий в настоящее время используются кварцевые капилляры с модифицированной внутренней поверхностью, что позволяет изменить величину и направление ЭОП с последующим улучшением эффективности </a:t>
            </a:r>
            <a:r>
              <a:rPr lang="ru-RU" dirty="0" smtClean="0"/>
              <a:t>разделения. </a:t>
            </a:r>
            <a:endParaRPr lang="x-none" dirty="0"/>
          </a:p>
        </p:txBody>
      </p:sp>
    </p:spTree>
    <p:extLst>
      <p:ext uri="{BB962C8B-B14F-4D97-AF65-F5344CB8AC3E}">
        <p14:creationId xmlns="" xmlns:p14="http://schemas.microsoft.com/office/powerpoint/2010/main" val="306728109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522</TotalTime>
  <Words>3054</Words>
  <Application>Microsoft Office PowerPoint</Application>
  <PresentationFormat>Произвольный</PresentationFormat>
  <Paragraphs>99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</dc:creator>
  <cp:lastModifiedBy>HP</cp:lastModifiedBy>
  <cp:revision>38</cp:revision>
  <dcterms:created xsi:type="dcterms:W3CDTF">2020-03-02T16:13:08Z</dcterms:created>
  <dcterms:modified xsi:type="dcterms:W3CDTF">2022-10-27T12:40:14Z</dcterms:modified>
</cp:coreProperties>
</file>