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6" r:id="rId4"/>
    <p:sldId id="267" r:id="rId5"/>
    <p:sldId id="260" r:id="rId6"/>
    <p:sldId id="265" r:id="rId7"/>
    <p:sldId id="268" r:id="rId8"/>
    <p:sldId id="264" r:id="rId9"/>
    <p:sldId id="263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326" r:id="rId49"/>
    <p:sldId id="327" r:id="rId50"/>
    <p:sldId id="270" r:id="rId51"/>
    <p:sldId id="269" r:id="rId52"/>
    <p:sldId id="281" r:id="rId53"/>
    <p:sldId id="283" r:id="rId54"/>
    <p:sldId id="280" r:id="rId55"/>
    <p:sldId id="284" r:id="rId56"/>
    <p:sldId id="285" r:id="rId57"/>
    <p:sldId id="286" r:id="rId58"/>
    <p:sldId id="282" r:id="rId59"/>
    <p:sldId id="287" r:id="rId60"/>
    <p:sldId id="277" r:id="rId61"/>
    <p:sldId id="259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CCCC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311" autoAdjust="0"/>
    <p:restoredTop sz="94663" autoAdjust="0"/>
  </p:normalViewPr>
  <p:slideViewPr>
    <p:cSldViewPr>
      <p:cViewPr>
        <p:scale>
          <a:sx n="80" d="100"/>
          <a:sy n="80" d="100"/>
        </p:scale>
        <p:origin x="-1476" y="-17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1E7D4-04AE-4006-9BC1-DF70943E8C27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83ED-81AB-43EA-A87E-EED51F6F9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174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1E7D4-04AE-4006-9BC1-DF70943E8C27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83ED-81AB-43EA-A87E-EED51F6F9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530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1E7D4-04AE-4006-9BC1-DF70943E8C27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83ED-81AB-43EA-A87E-EED51F6F9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792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1E7D4-04AE-4006-9BC1-DF70943E8C27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83ED-81AB-43EA-A87E-EED51F6F9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2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1E7D4-04AE-4006-9BC1-DF70943E8C27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83ED-81AB-43EA-A87E-EED51F6F9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341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1E7D4-04AE-4006-9BC1-DF70943E8C27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83ED-81AB-43EA-A87E-EED51F6F9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00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1E7D4-04AE-4006-9BC1-DF70943E8C27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83ED-81AB-43EA-A87E-EED51F6F9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95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1E7D4-04AE-4006-9BC1-DF70943E8C27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83ED-81AB-43EA-A87E-EED51F6F9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08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1E7D4-04AE-4006-9BC1-DF70943E8C27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83ED-81AB-43EA-A87E-EED51F6F9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08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1E7D4-04AE-4006-9BC1-DF70943E8C27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83ED-81AB-43EA-A87E-EED51F6F9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340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1E7D4-04AE-4006-9BC1-DF70943E8C27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83ED-81AB-43EA-A87E-EED51F6F9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53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1E7D4-04AE-4006-9BC1-DF70943E8C27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E83ED-81AB-43EA-A87E-EED51F6F9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33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P\Desktop\Новая папка (4)\images (2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77529" y="260649"/>
            <a:ext cx="7388944" cy="1728193"/>
          </a:xfrm>
          <a:solidFill>
            <a:srgbClr val="CC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>
              <a:lnSpc>
                <a:spcPts val="16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 здравоохранения Республики Беларусь</a:t>
            </a:r>
            <a:b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Витебский государственный</a:t>
            </a:r>
            <a:b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ордена Дружбы народов медицинский университет</a:t>
            </a:r>
            <a:b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Кафедра общественного здоровья и здравоохранения </a:t>
            </a:r>
            <a:b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 курсом ФПК и ПК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3" name="Picture 6" descr="эмблема ВГМ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646" y="476672"/>
            <a:ext cx="1424352" cy="739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61783" y="2060849"/>
            <a:ext cx="8620435" cy="1200312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XLVII (4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7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Й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СМОТР-КОНКУРС</a:t>
            </a:r>
            <a:endParaRPr lang="en-US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«Образ жизни, здоровье и успех»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6237313"/>
            <a:ext cx="3024336" cy="477038"/>
          </a:xfrm>
          <a:prstGeom prst="rect">
            <a:avLst/>
          </a:prstGeom>
          <a:solidFill>
            <a:srgbClr val="CC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г. Витебск, 20</a:t>
            </a:r>
            <a:r>
              <a:rPr lang="en-US" sz="25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5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5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</a:t>
            </a:r>
            <a:r>
              <a:rPr lang="en-US" sz="25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5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 descr="IMG_72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782" y="3428999"/>
            <a:ext cx="2524556" cy="3265532"/>
          </a:xfrm>
          <a:prstGeom prst="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b="19230"/>
          <a:stretch>
            <a:fillRect/>
          </a:stretch>
        </p:blipFill>
        <p:spPr bwMode="auto">
          <a:xfrm>
            <a:off x="3340510" y="3356992"/>
            <a:ext cx="2455627" cy="22322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9" name="Picture 2" descr="IMGP0031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4295" r="3680"/>
          <a:stretch>
            <a:fillRect/>
          </a:stretch>
        </p:blipFill>
        <p:spPr bwMode="auto">
          <a:xfrm>
            <a:off x="6357662" y="3429001"/>
            <a:ext cx="2524556" cy="32655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131840" y="548680"/>
            <a:ext cx="5040560" cy="584775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ВИДЕО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328498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851920" y="5597470"/>
            <a:ext cx="3600400" cy="78483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Здоровый позвоночник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41 гр.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Калахе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Араччиге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Сандуни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43011" name="Picture 3" descr="D:\!!! СМЕТАНИНА  Н.Я. !!!\КОНКУРС - ОБРАЗ ЖИЗНИ, ЗДОРОВЬЕ И УСПЕХ\47й СМОТР-КОНКУРС 2021г\!!!ФОТО ДЛЯ 47 АЛЬБОМА!!!\Фото работ\Видео\2 м. 41 гр. Калахе Араччиге Сандуни - Здоровый позвоночник, 2021\2..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6770" y="1268761"/>
            <a:ext cx="2880319" cy="172819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3012" name="Picture 4" descr="D:\!!! СМЕТАНИНА  Н.Я. !!!\КОНКУРС - ОБРАЗ ЖИЗНИ, ЗДОРОВЬЕ И УСПЕХ\47й СМОТР-КОНКУРС 2021г\!!!ФОТО ДЛЯ 47 АЛЬБОМА!!!\Фото работ\Видео\2 м. 41 гр. Калахе Араччиге Сандуни - Здоровый позвоночник, 2021\2.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59" y="3429000"/>
            <a:ext cx="2880321" cy="17281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3013" name="Picture 5" descr="D:\!!! СМЕТАНИНА  Н.Я. !!!\КОНКУРС - ОБРАЗ ЖИЗНИ, ЗДОРОВЬЕ И УСПЕХ\47й СМОТР-КОНКУРС 2021г\!!!ФОТО ДЛЯ 47 АЛЬБОМА!!!\Фото работ\Видео\2 м. 41 гр. Калахе Араччиге Сандуни - Здоровый позвоночник, 2021\2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268760"/>
            <a:ext cx="2880320" cy="17281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131840" y="548680"/>
            <a:ext cx="5040560" cy="584775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ВИДЕО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328498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635896" y="5544420"/>
            <a:ext cx="4032448" cy="1015663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Физкультура, спорт, отдых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marL="342900" lvl="0" indent="-34290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AutoNum type="arabicPlain" startAt="14"/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гр.</a:t>
            </a:r>
          </a:p>
          <a:p>
            <a:pPr marL="342900" lvl="0" indent="-34290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Михайлова А.И.</a:t>
            </a:r>
          </a:p>
          <a:p>
            <a:pPr marL="342900" lvl="0" indent="-34290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Вацуро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Ю.В.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44034" name="Picture 2" descr="D:\!!! СМЕТАНИНА  Н.Я. !!!\КОНКУРС - ОБРАЗ ЖИЗНИ, ЗДОРОВЬЕ И УСПЕХ\47й СМОТР-КОНКУРС 2021г\!!!ФОТО ДЛЯ 47 АЛЬБОМА!!!\Фото работ\Видео\3 м. 14 гр. Михайлова А.И., Вацуро Ю.В. - Физкультура, спорт, отдых, 2021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268760"/>
            <a:ext cx="2880320" cy="17281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4035" name="Picture 3" descr="D:\!!! СМЕТАНИНА  Н.Я. !!!\КОНКУРС - ОБРАЗ ЖИЗНИ, ЗДОРОВЬЕ И УСПЕХ\47й СМОТР-КОНКУРС 2021г\!!!ФОТО ДЛЯ 47 АЛЬБОМА!!!\Фото работ\Видео\3 м. 14 гр. Михайлова А.И., Вацуро Ю.В. - Физкультура, спорт, отдых, 2021\3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268760"/>
            <a:ext cx="2880320" cy="17281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4036" name="Picture 4" descr="D:\!!! СМЕТАНИНА  Н.Я. !!!\КОНКУРС - ОБРАЗ ЖИЗНИ, ЗДОРОВЬЕ И УСПЕХ\47й СМОТР-КОНКУРС 2021г\!!!ФОТО ДЛЯ 47 АЛЬБОМА!!!\Фото работ\Видео\3 м. 14 гр. Михайлова А.И., Вацуро Ю.В. - Физкультура, спорт, отдых, 2021\3.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5693" y="3429284"/>
            <a:ext cx="2880320" cy="172790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131840" y="548680"/>
            <a:ext cx="5040560" cy="1328954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МУЛЬТИМЕДИЙНЫЕ ПРЕЗЕНТАЦИИ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851920" y="5571285"/>
            <a:ext cx="3744416" cy="78483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Covid-19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 гр. 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Мартыновский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А.С.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45058" name="Picture 2" descr="D:\!!! СМЕТАНИНА  Н.Я. !!!\КОНКУРС - ОБРАЗ ЖИЗНИ, ЗДОРОВЬЕ И УСПЕХ\47й СМОТР-КОНКУРС 2021г\!!!ФОТО ДЛЯ 47 АЛЬБОМА!!!\Фото работ\Презентации\1 м. 19 гр. Мартыновский А.С. - Covid-19, 2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988840"/>
            <a:ext cx="4289691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131840" y="548680"/>
            <a:ext cx="5040560" cy="1328954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МУЛЬТИМЕДИЙНЫЕ ПРЕЗЕНТАЦИИ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275856" y="5464847"/>
            <a:ext cx="4752528" cy="78483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Формирование ЗОЖ у студентов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29 гр.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Дубакин</a:t>
            </a:r>
            <a:r>
              <a:rPr kumimoji="0" lang="ru-RU" altLang="zh-CN" sz="1600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А.Д.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46082" name="Picture 2" descr="D:\!!! СМЕТАНИНА  Н.Я. !!!\КОНКУРС - ОБРАЗ ЖИЗНИ, ЗДОРОВЬЕ И УСПЕХ\47й СМОТР-КОНКУРС 2021г\!!!ФОТО ДЛЯ 47 АЛЬБОМА!!!\Фото работ\Презентации\2 м. 29 гр. Дубакин А.Д. - Формирование ЗОЖ у студентов, 2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988840"/>
            <a:ext cx="432048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131840" y="548680"/>
            <a:ext cx="5040560" cy="1328954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МУЛЬТИМЕДИЙНЫЕ ПРЕЗЕНТАЦИИ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563888" y="5527043"/>
            <a:ext cx="4104456" cy="78483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Витамины дёшево и вкусно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10 гр.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Фурманова К.Д.</a:t>
            </a:r>
          </a:p>
        </p:txBody>
      </p:sp>
      <p:pic>
        <p:nvPicPr>
          <p:cNvPr id="47106" name="Picture 2" descr="D:\!!! СМЕТАНИНА  Н.Я. !!!\КОНКУРС - ОБРАЗ ЖИЗНИ, ЗДОРОВЬЕ И УСПЕХ\47й СМОТР-КОНКУРС 2021г\!!!ФОТО ДЛЯ 47 АЛЬБОМА!!!\Фото работ\Презентации\3 м. 10 гр. Фурманова К.Д. - Витамины дёшево и вкусно, 2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988840"/>
            <a:ext cx="429957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131840" y="548680"/>
            <a:ext cx="5040560" cy="1328954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ИНТЕРАКТИВНЫЕ ПРЕЗЕНТАЦИИ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851920" y="5527043"/>
            <a:ext cx="3600400" cy="78483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«Анималотерапия»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19 гр.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Жамойдик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А.С.</a:t>
            </a:r>
          </a:p>
        </p:txBody>
      </p:sp>
      <p:pic>
        <p:nvPicPr>
          <p:cNvPr id="48130" name="Picture 2" descr="D:\!!! СМЕТАНИНА  Н.Я. !!!\КОНКУРС - ОБРАЗ ЖИЗНИ, ЗДОРОВЬЕ И УСПЕХ\47й СМОТР-КОНКУРС 2021г\!!!ФОТО ДЛЯ 47 АЛЬБОМА!!!\Фото работ\Интерактив\1 м. 19 гр. Жамойдик А.С. - Анималотерапия, 2021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988840"/>
            <a:ext cx="432048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131840" y="548680"/>
            <a:ext cx="5040560" cy="1328954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ИНТЕРАКТИВНЫЕ ПРЕЗЕНТАЦИИ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851920" y="5527043"/>
            <a:ext cx="3600400" cy="78483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«ЗОЖ»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24 гр.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Потемкин Д.В.</a:t>
            </a:r>
          </a:p>
        </p:txBody>
      </p:sp>
      <p:pic>
        <p:nvPicPr>
          <p:cNvPr id="49154" name="Picture 2" descr="D:\!!! СМЕТАНИНА  Н.Я. !!!\КОНКУРС - ОБРАЗ ЖИЗНИ, ЗДОРОВЬЕ И УСПЕХ\47й СМОТР-КОНКУРС 2021г\!!!ФОТО ДЛЯ 47 АЛЬБОМА!!!\Фото работ\Интерактив\2 м. 24  гр. Потемкин Д.В. - ЗОЖ, 2021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988840"/>
            <a:ext cx="432048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131840" y="548680"/>
            <a:ext cx="5040560" cy="1328954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ИНТЕРАКТИВНЫЕ ПРЕЗЕНТАЦИИ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491880" y="5296211"/>
            <a:ext cx="4320480" cy="1246495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«Роль</a:t>
            </a:r>
            <a:r>
              <a:rPr kumimoji="0" lang="ru-RU" altLang="zh-CN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 вакцинации 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в профилактике 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инфекционных болезней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8 гр.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Бондарчик Е.В.</a:t>
            </a:r>
          </a:p>
        </p:txBody>
      </p:sp>
      <p:pic>
        <p:nvPicPr>
          <p:cNvPr id="50178" name="Picture 2" descr="D:\!!! СМЕТАНИНА  Н.Я. !!!\КОНКУРС - ОБРАЗ ЖИЗНИ, ЗДОРОВЬЕ И УСПЕХ\47й СМОТР-КОНКУРС 2021г\!!!ФОТО ДЛЯ 47 АЛЬБОМА!!!\Фото работ\Интерактив\3 м. 8 гр., Бондарчик Е.В. - Роль вакцинации в профилактике инфекционныболезней, 2021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988840"/>
            <a:ext cx="432048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491880" y="332656"/>
            <a:ext cx="4968552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САНБЮЛЛЕТЕНИ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19672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635896" y="5527043"/>
            <a:ext cx="4752528" cy="78483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«Позвоночник</a:t>
            </a:r>
            <a:r>
              <a:rPr kumimoji="0" lang="ru-RU" altLang="zh-CN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 – основа здоровья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2 гр.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Юзипчук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М.Р.</a:t>
            </a:r>
          </a:p>
        </p:txBody>
      </p:sp>
      <p:pic>
        <p:nvPicPr>
          <p:cNvPr id="51202" name="Picture 2" descr="D:\!!! СМЕТАНИНА  Н.Я. !!!\КОНКУРС - ОБРАЗ ЖИЗНИ, ЗДОРОВЬЕ И УСПЕХ\47й СМОТР-КОНКУРС 2021г\!!!ФОТО ДЛЯ 47 АЛЬБОМА!!!\Фото работ\Санбюллетени\IMG_6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556792"/>
            <a:ext cx="3456384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491880" y="332656"/>
            <a:ext cx="4968552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САНБЮЛЛЕТЕНИ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151391" y="5436738"/>
            <a:ext cx="3732978" cy="1015663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«Проблемы 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полового воспитания»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29 гр.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Еркович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А.А.</a:t>
            </a:r>
          </a:p>
        </p:txBody>
      </p:sp>
      <p:pic>
        <p:nvPicPr>
          <p:cNvPr id="52226" name="Picture 2" descr="D:\!!! СМЕТАНИНА  Н.Я. !!!\КОНКУРС - ОБРАЗ ЖИЗНИ, ЗДОРОВЬЕ И УСПЕХ\47й СМОТР-КОНКУРС 2021г\!!!ФОТО ДЛЯ 47 АЛЬБОМА!!!\Фото работ\Санбюллетени\IMG_6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56792"/>
            <a:ext cx="2880320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419872" y="548680"/>
            <a:ext cx="5472608" cy="49244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chemeClr val="bg1"/>
                </a:solidFill>
                <a:latin typeface="Arial Black" pitchFamily="34" charset="0"/>
              </a:rPr>
              <a:t>ИНФОРМАЦИЯ О КОНКУРСЕ</a:t>
            </a:r>
            <a:endParaRPr lang="ru-RU" sz="2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91880" y="1268760"/>
            <a:ext cx="5400600" cy="4801314"/>
          </a:xfrm>
          <a:prstGeom prst="rect">
            <a:avLst/>
          </a:prstGeom>
          <a:solidFill>
            <a:srgbClr val="CC99FF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XLVII (4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7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Й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СМОТР-КОНКУРС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«Образ жизни, здоровье и успех»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лучший видеоматериал, мультимедийную и интерактивную презентацию, санбюллетень, плакат, буклет, памятку, брошюру, макет, игру и другое (календарь, листовка, картина, игра и др.)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актуальным вопросам формирования здорового образа жизни (ЗОЖ) населения, профилактики заболеваний и предупреждения негативных явлений, профилактики заболеваний и 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предупреждения негативных явлений 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проводился в соответствии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 приказом Ректора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№ 43-уч от 18.02.2021 г.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  08 февраля по 28 мая 2021 года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491880" y="332656"/>
            <a:ext cx="4968552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САНБЮЛЛЕТЕНИ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851920" y="5328079"/>
            <a:ext cx="4320480" cy="1015663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«Экзаменационная сессия 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без стрессов»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6 гр.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Матеша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А.О.</a:t>
            </a:r>
          </a:p>
        </p:txBody>
      </p:sp>
      <p:pic>
        <p:nvPicPr>
          <p:cNvPr id="53250" name="Picture 2" descr="D:\!!! СМЕТАНИНА  Н.Я. !!!\КОНКУРС - ОБРАЗ ЖИЗНИ, ЗДОРОВЬЕ И УСПЕХ\47й СМОТР-КОНКУРС 2021г\!!!ФОТО ДЛЯ 47 АЛЬБОМА!!!\Фото работ\Санбюллетени\IMG_64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2880320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563888" y="476672"/>
            <a:ext cx="4896544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3 </a:t>
            </a: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D</a:t>
            </a: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 ПЛАКАТЫ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851920" y="5588807"/>
            <a:ext cx="4349304" cy="78483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«Подари улыбку миру»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2 гр., 2 к., стоматологический факультет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Игнатенко А.В.</a:t>
            </a:r>
          </a:p>
        </p:txBody>
      </p:sp>
      <p:pic>
        <p:nvPicPr>
          <p:cNvPr id="54274" name="Picture 2" descr="D:\!!! СМЕТАНИНА  Н.Я. !!!\КОНКУРС - ОБРАЗ ЖИЗНИ, ЗДОРОВЬЕ И УСПЕХ\47й СМОТР-КОНКУРС 2021г\!!!ФОТО ДЛЯ 47 АЛЬБОМА!!!\Фото работ\3D плакат\IMG_6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772816"/>
            <a:ext cx="4349304" cy="345638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404664"/>
            <a:ext cx="432048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3 </a:t>
            </a: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D</a:t>
            </a: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 ПЛАКАТЫ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851920" y="5841268"/>
            <a:ext cx="4320480" cy="78483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Yoga makes me happy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6 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гр.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Нгует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altLang="zh-CN" sz="1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Нгок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Ан </a:t>
            </a:r>
            <a:r>
              <a:rPr lang="ru-RU" altLang="zh-CN" sz="1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Куен</a:t>
            </a:r>
            <a:endParaRPr lang="en-US" altLang="zh-CN" sz="16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55298" name="Picture 2" descr="D:\!!! СМЕТАНИНА  Н.Я. !!!\КОНКУРС - ОБРАЗ ЖИЗНИ, ЗДОРОВЬЕ И УСПЕХ\47й СМОТР-КОНКУРС 2021г\!!!ФОТО ДЛЯ 47 АЛЬБОМА!!!\Фото работ\3D плакат\IMG_6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484784"/>
            <a:ext cx="3600400" cy="424847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404664"/>
            <a:ext cx="432048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3 </a:t>
            </a: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D</a:t>
            </a: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 ПЛАКАТЫ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572000" y="5715254"/>
            <a:ext cx="2880320" cy="78483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«Апитерапия»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31</a:t>
            </a:r>
            <a:r>
              <a:rPr lang="en-US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гр.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Трубач Д.И.</a:t>
            </a:r>
            <a:endParaRPr lang="en-US" altLang="zh-CN" sz="16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56322" name="Picture 2" descr="D:\!!! СМЕТАНИНА  Н.Я. !!!\КОНКУРС - ОБРАЗ ЖИЗНИ, ЗДОРОВЬЕ И УСПЕХ\47й СМОТР-КОНКУРС 2021г\!!!ФОТО ДЛЯ 47 АЛЬБОМА!!!\Фото работ\3D плакат\IMG_6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700808"/>
            <a:ext cx="4392488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332656"/>
            <a:ext cx="432048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3 </a:t>
            </a: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D</a:t>
            </a: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 ПЛАКАТЫ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47664" y="2420888"/>
            <a:ext cx="2088232" cy="1872208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Приз зрительских симпатий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851920" y="5699902"/>
            <a:ext cx="4320480" cy="1015663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Covid-19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53 гр.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Сурияпперума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С. </a:t>
            </a:r>
            <a:r>
              <a:rPr lang="ru-RU" altLang="zh-CN" sz="1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Араччиге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Васана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altLang="zh-CN" sz="1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Ранмали</a:t>
            </a:r>
            <a:endParaRPr lang="en-US" altLang="zh-CN" sz="16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57346" name="Picture 2" descr="D:\!!! СМЕТАНИНА  Н.Я. !!!\КОНКУРС - ОБРАЗ ЖИЗНИ, ЗДОРОВЬЕ И УСПЕХ\47й СМОТР-КОНКУРС 2021г\!!!ФОТО ДЛЯ 47 АЛЬБОМА!!!\Фото работ\3D плакат\IMG_6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268760"/>
            <a:ext cx="3312368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7347" name="Picture 3" descr="D:\!!! СМЕТАНИНА  Н.Я. !!!\КОНКУРС - ОБРАЗ ЖИЗНИ, ЗДОРОВЬЕ И УСПЕХ\47й СМОТР-КОНКУРС 2021г\!!!ФОТО ДЛЯ 47 АЛЬБОМА!!!\Фото работ\3D плакат\IMG_64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501008"/>
            <a:ext cx="3312368" cy="213707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404664"/>
            <a:ext cx="432048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ПОСТЕРЫ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355976" y="5628278"/>
            <a:ext cx="3312368" cy="1015663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«7 шагов от рака молочной железы»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30 гр.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Урбан А.В.</a:t>
            </a:r>
          </a:p>
        </p:txBody>
      </p:sp>
      <p:pic>
        <p:nvPicPr>
          <p:cNvPr id="1026" name="Picture 2" descr="D:\!!! СМЕТАНИНА  Н.Я. !!!\КОНКУРС - ОБРАЗ ЖИЗНИ, ЗДОРОВЬЕ И УСПЕХ\47й СМОТР-КОНКУРС 2021г\!!!ФОТО ДЛЯ 47 АЛЬБОМА!!!\Фото работ\Постер\IMG_6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700808"/>
            <a:ext cx="4896543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404664"/>
            <a:ext cx="432048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ПОСТЕРЫ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355976" y="5573888"/>
            <a:ext cx="3312368" cy="1015663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«Алкоголь – 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враг здоровья»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16 гр.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Сидорова Я.С.</a:t>
            </a:r>
          </a:p>
        </p:txBody>
      </p:sp>
      <p:pic>
        <p:nvPicPr>
          <p:cNvPr id="2050" name="Picture 2" descr="D:\!!! СМЕТАНИНА  Н.Я. !!!\КОНКУРС - ОБРАЗ ЖИЗНИ, ЗДОРОВЬЕ И УСПЕХ\47й СМОТР-КОНКУРС 2021г\!!!ФОТО ДЛЯ 47 АЛЬБОМА!!!\Фото работ\Постер\IMG_6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772816"/>
            <a:ext cx="4896543" cy="357922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19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404664"/>
            <a:ext cx="432048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ПОСТЕРЫ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283968" y="5747420"/>
            <a:ext cx="3384376" cy="1015663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«Бестолковый отдых утомляет хуже работы»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4 гр.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Тарновска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О.А.</a:t>
            </a:r>
          </a:p>
        </p:txBody>
      </p:sp>
      <p:pic>
        <p:nvPicPr>
          <p:cNvPr id="3074" name="Picture 2" descr="D:\!!! СМЕТАНИНА  Н.Я. !!!\КОНКУРС - ОБРАЗ ЖИЗНИ, ЗДОРОВЬЕ И УСПЕХ\47й СМОТР-КОНКУРС 2021г\!!!ФОТО ДЛЯ 47 АЛЬБОМА!!!\Фото работ\Постер\IMG_6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2880320" cy="413495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404664"/>
            <a:ext cx="432048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БУКЛЕТЫ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211961" y="5809665"/>
            <a:ext cx="3528392" cy="861774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«Польза</a:t>
            </a:r>
            <a:r>
              <a:rPr kumimoji="0" lang="ru-RU" altLang="zh-CN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 грудного вскармливания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lvl="0"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26 гр.</a:t>
            </a:r>
          </a:p>
          <a:p>
            <a:pPr lvl="0"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Семеновых А.П.</a:t>
            </a:r>
          </a:p>
        </p:txBody>
      </p:sp>
      <p:pic>
        <p:nvPicPr>
          <p:cNvPr id="1026" name="Picture 2" descr="C:\Users\Наталья\Desktop\47 КОНКУРС\!!!ФОТО ДЛЯ 47 АЛЬБОМА!!!\Фото работ\Буклет\IMG_6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12776"/>
            <a:ext cx="3554559" cy="209181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алья\Desktop\47 КОНКУРС\!!!ФОТО ДЛЯ 47 АЛЬБОМА!!!\Фото работ\Буклет\IMG_64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95744"/>
            <a:ext cx="3554559" cy="206151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74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404664"/>
            <a:ext cx="432048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БУКЛЕТЫ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211960" y="5979911"/>
            <a:ext cx="3600400" cy="707886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Time</a:t>
            </a:r>
            <a:r>
              <a:rPr kumimoji="0" lang="en-US" altLang="zh-CN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 Management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  <a:endParaRPr kumimoji="0" lang="en-US" altLang="zh-CN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Calibri" pitchFamily="34" charset="0"/>
              <a:cs typeface="Arial" pitchFamily="34" charset="0"/>
            </a:endParaRP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10 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гр.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Тебенькова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А.В.</a:t>
            </a:r>
            <a:endParaRPr lang="en-US" altLang="zh-CN" sz="16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Наталья\Desktop\47 КОНКУРС\!!!ФОТО ДЛЯ 47 АЛЬБОМА!!!\Фото работ\Буклет\IMG_6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12776"/>
            <a:ext cx="360040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аталья\Desktop\47 КОНКУРС\!!!ФОТО ДЛЯ 47 АЛЬБОМА!!!\Фото работ\Буклет\IMG_64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73358"/>
            <a:ext cx="3600400" cy="217808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23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419872" y="548680"/>
            <a:ext cx="5472608" cy="49244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chemeClr val="bg1"/>
                </a:solidFill>
                <a:latin typeface="Arial Black" pitchFamily="34" charset="0"/>
              </a:rPr>
              <a:t>ИНФОРМАЦИЯ О КОНКУРСЕ</a:t>
            </a:r>
            <a:endParaRPr lang="ru-RU" sz="2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491880" y="1484784"/>
            <a:ext cx="5400600" cy="3528392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47-ом смотре-конкурсе участвовало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629 студентов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сотрудников Университета, которые сдали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593 работы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разной тематики и направленности.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 них: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- 435 студентов 4 курса лечебного факультета – сдали 413 работ,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- 190 студентов ФПИГ – сдали 176 работ,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- 2 студента стоматологического факультета – представили  2 работы,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- 2 сотрудника Университета – 2 работы.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404664"/>
            <a:ext cx="432048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БУКЛЕТЫ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218760" y="5930445"/>
            <a:ext cx="3593600" cy="861774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«Что нужно знать </a:t>
            </a:r>
          </a:p>
          <a:p>
            <a:pPr lvl="0"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о медитации»</a:t>
            </a:r>
          </a:p>
          <a:p>
            <a:pPr lvl="0"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26 гр.</a:t>
            </a:r>
          </a:p>
          <a:p>
            <a:pPr lvl="0"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Дрозд А.Н.</a:t>
            </a:r>
            <a:endParaRPr kumimoji="0" lang="en-US" altLang="zh-CN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Наталья\Desktop\47 КОНКУРС\!!!ФОТО ДЛЯ 47 АЛЬБОМА!!!\Фото работ\Буклет\IMG_6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760" y="1412776"/>
            <a:ext cx="3600400" cy="214440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Наталья\Desktop\47 КОНКУРС\!!!ФОТО ДЛЯ 47 АЛЬБОМА!!!\Фото работ\Буклет\IMG_6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45024"/>
            <a:ext cx="3600400" cy="214882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36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332656"/>
            <a:ext cx="432048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БУКЛЕТЫ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47664" y="2420888"/>
            <a:ext cx="2088232" cy="1872208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Приз зрительских симпатий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211960" y="5980540"/>
            <a:ext cx="3528392" cy="78483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«Берегите</a:t>
            </a:r>
            <a:r>
              <a:rPr kumimoji="0" lang="ru-RU" altLang="zh-CN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 зубы!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51 гр.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Улфа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Солах</a:t>
            </a:r>
          </a:p>
        </p:txBody>
      </p:sp>
      <p:pic>
        <p:nvPicPr>
          <p:cNvPr id="4098" name="Picture 2" descr="C:\Users\Наталья\Desktop\47 КОНКУРС\!!!ФОТО ДЛЯ 47 АЛЬБОМА!!!\Фото работ\Буклет\IMG_64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91091"/>
            <a:ext cx="2016224" cy="24259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Наталья\Desktop\47 КОНКУРС\!!!ФОТО ДЛЯ 47 АЛЬБОМА!!!\Фото работ\Буклет\IMG_64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17032"/>
            <a:ext cx="3528392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67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260648"/>
            <a:ext cx="432048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БРОШЮРЫ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283968" y="5696432"/>
            <a:ext cx="3456384" cy="1054135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«Как</a:t>
            </a:r>
            <a:r>
              <a:rPr kumimoji="0" lang="ru-RU" altLang="zh-CN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 стать здоровым </a:t>
            </a:r>
          </a:p>
          <a:p>
            <a:pPr lvl="0"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и успешным без </a:t>
            </a:r>
            <a:r>
              <a:rPr lang="en-US" altLang="zh-CN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SMS </a:t>
            </a:r>
            <a:endParaRPr lang="ru-RU" altLang="zh-CN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Calibri" pitchFamily="34" charset="0"/>
              <a:cs typeface="Arial" pitchFamily="34" charset="0"/>
            </a:endParaRPr>
          </a:p>
          <a:p>
            <a:pPr lvl="0"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и регистрации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lvl="0"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15 гр.</a:t>
            </a:r>
          </a:p>
          <a:p>
            <a:pPr lvl="0"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Красовская А.В.</a:t>
            </a:r>
          </a:p>
        </p:txBody>
      </p:sp>
      <p:pic>
        <p:nvPicPr>
          <p:cNvPr id="5122" name="Picture 2" descr="C:\Users\Наталья\Desktop\47 КОНКУРС\!!!ФОТО ДЛЯ 47 АЛЬБОМА!!!\Фото работ\Брошюра\IMG_64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73718"/>
            <a:ext cx="1872208" cy="243397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Наталья\Desktop\47 КОНКУРС\!!!ФОТО ДЛЯ 47 АЛЬБОМА!!!\Фото работ\Брошюра\IMG_64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01008"/>
            <a:ext cx="3456384" cy="213692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41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260648"/>
            <a:ext cx="432048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БРОШЮРЫ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283968" y="5848909"/>
            <a:ext cx="3456384" cy="91307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«Секреты счастливой 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и крепкой семьи»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8 гр.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Ерошенко М.С.</a:t>
            </a:r>
          </a:p>
        </p:txBody>
      </p:sp>
      <p:pic>
        <p:nvPicPr>
          <p:cNvPr id="6146" name="Picture 2" descr="C:\Users\Наталья\Desktop\47 КОНКУРС\!!!ФОТО ДЛЯ 47 АЛЬБОМА!!!\Фото работ\Брошюра\IMG_64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287835"/>
            <a:ext cx="1872209" cy="232729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Наталья\Desktop\47 КОНКУРС\!!!ФОТО ДЛЯ 47 АЛЬБОМА!!!\Фото работ\Брошюра\IMG_64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73016"/>
            <a:ext cx="3456384" cy="2195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44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332656"/>
            <a:ext cx="432048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БРОШЮРЫ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283968" y="5904797"/>
            <a:ext cx="3456384" cy="91307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«Как защищает 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марлевая повязка?»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25 гр.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Карпенко П.И.</a:t>
            </a:r>
          </a:p>
        </p:txBody>
      </p:sp>
      <p:pic>
        <p:nvPicPr>
          <p:cNvPr id="7171" name="Picture 3" descr="C:\Users\Наталья\Desktop\47 КОНКУРС\!!!ФОТО ДЛЯ 47 АЛЬБОМА!!!\Фото работ\Брошюра\IMG_64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40768"/>
            <a:ext cx="3456384" cy="20994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Наталья\Desktop\47 КОНКУРС\!!!ФОТО ДЛЯ 47 АЛЬБОМА!!!\Фото работ\Брошюра\IMG_64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29000"/>
            <a:ext cx="2016224" cy="23762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38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332656"/>
            <a:ext cx="432048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БРОШЮРЫ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47664" y="2420888"/>
            <a:ext cx="2088232" cy="1872208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Приз зрительских симпатий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283968" y="5970180"/>
            <a:ext cx="3456384" cy="78483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«Медитация»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 гр.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Пундик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В.Н.</a:t>
            </a:r>
          </a:p>
        </p:txBody>
      </p:sp>
      <p:pic>
        <p:nvPicPr>
          <p:cNvPr id="8195" name="Picture 3" descr="C:\Users\Наталья\Desktop\47 КОНКУРС\!!!ФОТО ДЛЯ 47 АЛЬБОМА!!!\Фото работ\Брошюра\IMG_64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61624"/>
            <a:ext cx="3456384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Наталья\Desktop\47 КОНКУРС\!!!ФОТО ДЛЯ 47 АЛЬБОМА!!!\Фото работ\Брошюра\IMG_64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79884"/>
            <a:ext cx="1872208" cy="23992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38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332656"/>
            <a:ext cx="432048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БРОШЮРЫ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47664" y="2420888"/>
            <a:ext cx="2088232" cy="1872208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Приз зрительских симпатий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283968" y="5990311"/>
            <a:ext cx="3456384" cy="78483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«Чернобыль»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51 гр.</a:t>
            </a:r>
          </a:p>
          <a:p>
            <a:pPr lvl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Аала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Захир</a:t>
            </a:r>
          </a:p>
        </p:txBody>
      </p:sp>
      <p:pic>
        <p:nvPicPr>
          <p:cNvPr id="9218" name="Picture 2" descr="C:\Users\Наталья\Desktop\47 КОНКУРС\!!!ФОТО ДЛЯ 47 АЛЬБОМА!!!\Фото работ\Брошюра\IMG_6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4" y="1324987"/>
            <a:ext cx="1872209" cy="238851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Наталья\Desktop\47 КОНКУРС\!!!ФОТО ДЛЯ 47 АЛЬБОМА!!!\Фото работ\Брошюра\IMG_64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57519"/>
            <a:ext cx="3456384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38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599892" y="404664"/>
            <a:ext cx="4788532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ПАМЯТКИ И ФЛАЕР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707904" y="5536390"/>
            <a:ext cx="4464496" cy="91307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«Шпаргалки 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для успешной сдачи сессии»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8 гр.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Троцюк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А.Н.</a:t>
            </a:r>
          </a:p>
        </p:txBody>
      </p:sp>
      <p:pic>
        <p:nvPicPr>
          <p:cNvPr id="10242" name="Picture 2" descr="C:\Users\Наталья\Desktop\47 КОНКУРС\!!!ФОТО ДЛЯ 47 АЛЬБОМА!!!\Фото работ\Памятки и флаер\IMG_64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29271"/>
            <a:ext cx="4320480" cy="32767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54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641038" y="404664"/>
            <a:ext cx="4704419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ПАМЯТКИ И ФЛАЕР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641039" y="5602151"/>
            <a:ext cx="4704418" cy="707886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«Инфаркт  миокарда»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5 гр.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Прачук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Е.А.</a:t>
            </a:r>
          </a:p>
        </p:txBody>
      </p:sp>
      <p:pic>
        <p:nvPicPr>
          <p:cNvPr id="11266" name="Picture 2" descr="C:\Users\Наталья\Desktop\47 КОНКУРС\!!!ФОТО ДЛЯ 47 АЛЬБОМА!!!\Фото работ\Памятки и флаер\IMG_64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039" y="1761728"/>
            <a:ext cx="4704418" cy="333454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1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4" y="-9128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491880" y="404664"/>
            <a:ext cx="4824536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ПАМЯТКИ И ФЛАЕР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851921" y="5779122"/>
            <a:ext cx="4320480" cy="707886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«Профилактика рака кожи»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21 гр.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Шовкопляс А.П.</a:t>
            </a:r>
          </a:p>
        </p:txBody>
      </p:sp>
      <p:pic>
        <p:nvPicPr>
          <p:cNvPr id="12290" name="Picture 2" descr="C:\Users\Наталья\Desktop\47 КОНКУРС\!!!ФОТО ДЛЯ 47 АЛЬБОМА!!!\Фото работ\Памятки и флаер\IMG_64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16" y="1475856"/>
            <a:ext cx="3049089" cy="411338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95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131840" y="548680"/>
            <a:ext cx="5760640" cy="49244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chemeClr val="bg1"/>
                </a:solidFill>
                <a:latin typeface="Arial Black" pitchFamily="34" charset="0"/>
              </a:rPr>
              <a:t>ИНФОРМАЦИЯ О КОНКУРСЕ</a:t>
            </a:r>
            <a:endParaRPr lang="ru-RU" sz="2600" dirty="0">
              <a:solidFill>
                <a:schemeClr val="bg1"/>
              </a:solidFill>
              <a:latin typeface="Arial Black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131840" y="1484783"/>
          <a:ext cx="5760640" cy="4536507"/>
        </p:xfrm>
        <a:graphic>
          <a:graphicData uri="http://schemas.openxmlformats.org/drawingml/2006/table">
            <a:tbl>
              <a:tblPr/>
              <a:tblGrid>
                <a:gridCol w="1368152"/>
                <a:gridCol w="792088"/>
                <a:gridCol w="785389"/>
                <a:gridCol w="798787"/>
                <a:gridCol w="1122607"/>
                <a:gridCol w="893617"/>
              </a:tblGrid>
              <a:tr h="6338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Формы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средств ФЗОЖ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ЛФ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(4 курс)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ФПИГ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(4 курс)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СтомФ</a:t>
                      </a:r>
                      <a:endParaRPr lang="ru-RU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Сотрудники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ВГМУ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ВСЕГО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52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видео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52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презентация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53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52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интерактив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52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плакат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124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62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187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52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санбюллетень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52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буклет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130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161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52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памятка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19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904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брошюра (книга)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581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макет </a:t>
                      </a:r>
                      <a:endParaRPr lang="ru-RU" sz="11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вещи, посуда </a:t>
                      </a:r>
                      <a:endParaRPr lang="ru-RU" sz="11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и </a:t>
                      </a: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др.)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52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игра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977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другое (календарь, листовка, флайер </a:t>
                      </a:r>
                      <a:endParaRPr lang="ru-RU" sz="11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и </a:t>
                      </a: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др.)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52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лекции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52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ВСЕГО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413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176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ea typeface="Times New Roman"/>
                          <a:cs typeface="Arial" pitchFamily="34" charset="0"/>
                        </a:rPr>
                        <a:t>593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4" y="-9128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404664"/>
            <a:ext cx="432048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МАКЕТЫ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851920" y="5602151"/>
            <a:ext cx="4320480" cy="707886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«Забота</a:t>
            </a:r>
            <a:r>
              <a:rPr kumimoji="0" lang="ru-RU" altLang="zh-CN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 о своем сердце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15 гр.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Сундуков</a:t>
            </a:r>
            <a:r>
              <a:rPr kumimoji="0" lang="ru-RU" altLang="zh-CN" sz="1600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Е.А.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C:\Users\Наталья\Desktop\47 КОНКУРС\!!!ФОТО ДЛЯ 47 АЛЬБОМА!!!\Фото работ\Макет\IMG_6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454"/>
            <a:ext cx="2160240" cy="22525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Наталья\Desktop\47 КОНКУРС\!!!ФОТО ДЛЯ 47 АЛЬБОМА!!!\Фото работ\Макет\IMG_64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868" y="1965108"/>
            <a:ext cx="2478292" cy="289289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Наталья\Desktop\47 КОНКУРС\!!!ФОТО ДЛЯ 47 АЛЬБОМА!!!\Фото работ\Макет\IMG_64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79712"/>
            <a:ext cx="2435921" cy="288031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43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4" y="-9128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404664"/>
            <a:ext cx="432048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МАКЕТЫ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851920" y="5602151"/>
            <a:ext cx="4248472" cy="707886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«Польза грудного молока»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40 гр.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Матьякубова</a:t>
            </a:r>
            <a:r>
              <a:rPr kumimoji="0" lang="ru-RU" altLang="zh-CN" sz="1600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kumimoji="0" lang="ru-RU" altLang="zh-CN" sz="1600" b="1" i="0" u="none" strike="noStrike" cap="none" normalizeH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Мухаббат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C:\Users\Наталья\Desktop\47 КОНКУРС\!!!ФОТО ДЛЯ 47 АЛЬБОМА!!!\Фото работ\Макет\IMG_64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88840"/>
            <a:ext cx="2520280" cy="26642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Наталья\Desktop\47 КОНКУРС\!!!ФОТО ДЛЯ 47 АЛЬБОМА!!!\Фото работ\Макет\IMG_64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88840"/>
            <a:ext cx="2448272" cy="26642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08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4" y="-9128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404664"/>
            <a:ext cx="432048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МАКЕТЫ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034180" y="5654274"/>
            <a:ext cx="3955960" cy="707886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«Рациональное</a:t>
            </a:r>
            <a:r>
              <a:rPr kumimoji="0" lang="ru-RU" altLang="zh-CN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 питание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17 гр.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Чупрова Е.А.</a:t>
            </a:r>
          </a:p>
        </p:txBody>
      </p:sp>
      <p:pic>
        <p:nvPicPr>
          <p:cNvPr id="15362" name="Picture 2" descr="C:\Users\Наталья\Desktop\47 КОНКУРС\!!!ФОТО ДЛЯ 47 АЛЬБОМА!!!\Фото работ\Макет\IMG_6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79" y="1556792"/>
            <a:ext cx="3955961" cy="38409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63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4" y="-9128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491880" y="404664"/>
            <a:ext cx="4923160" cy="1323439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КОМПЬЮТЕРНЫЕ ИГРЫ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327350" y="5905215"/>
            <a:ext cx="3352854" cy="707886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«Симулятор</a:t>
            </a:r>
            <a:r>
              <a:rPr kumimoji="0" lang="ru-RU" altLang="zh-CN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altLang="zh-CN" b="1" i="0" u="none" strike="noStrike" cap="none" normalizeH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ЗОЖника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24 гр.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Магляс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Я.П.</a:t>
            </a:r>
          </a:p>
        </p:txBody>
      </p:sp>
      <p:pic>
        <p:nvPicPr>
          <p:cNvPr id="16386" name="Picture 2" descr="C:\Users\Наталья\Desktop\47 КОНКУРС\!!!ФОТО ДЛЯ 47 АЛЬБОМА!!!\Фото работ\Компьютерная игра\1 м. 24 гр. Магляс Я.П. - Симулятор ЗОЖника, 2021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50" y="1862299"/>
            <a:ext cx="3352854" cy="183693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Наталья\Desktop\47 КОНКУРС\!!!ФОТО ДЛЯ 47 АЛЬБОМА!!!\Фото работ\Компьютерная игра\1 м. 24 гр. Магляс Я.П. - Симулятор ЗОЖника, 2021\1.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50" y="3861048"/>
            <a:ext cx="3352854" cy="183693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46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4" y="-9128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491880" y="404664"/>
            <a:ext cx="4923160" cy="1323439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КОМПЬЮТЕРНЫЕ ИГРЫ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355976" y="5774377"/>
            <a:ext cx="3312368" cy="717376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</a:t>
            </a:r>
            <a:r>
              <a:rPr kumimoji="0" lang="ru-RU" altLang="zh-CN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ЗОЖ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 гр.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Моторев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Д.С.</a:t>
            </a:r>
          </a:p>
        </p:txBody>
      </p:sp>
      <p:pic>
        <p:nvPicPr>
          <p:cNvPr id="17410" name="Picture 2" descr="C:\Users\Наталья\Desktop\47 КОНКУРС\!!!ФОТО ДЛЯ 47 АЛЬБОМА!!!\Фото работ\Компьютерная игра\2 м. 7 гр. Моторев Д.С. - ЗОЖ, 2021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16832"/>
            <a:ext cx="3312368" cy="18002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Наталья\Desktop\47 КОНКУРС\!!!ФОТО ДЛЯ 47 АЛЬБОМА!!!\Фото работ\Компьютерная игра\2 м. 7 гр. Моторев Д.С. - ЗОЖ, 2021\2..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61048"/>
            <a:ext cx="3312368" cy="17281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27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4" y="-9128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7274" y="404664"/>
            <a:ext cx="5035205" cy="1323439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ПОЗНАВАТЕЛЬНЫЕ ИГРЫ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857275" y="5500386"/>
            <a:ext cx="5035204" cy="91307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«Здоровье</a:t>
            </a:r>
            <a:r>
              <a:rPr kumimoji="0" lang="ru-RU" altLang="zh-CN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 – это здорово!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3 к., 2 гр.,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томатологический факультет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Пронюк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А.С.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C:\Users\Наталья\Desktop\47 КОНКУРС\!!!ФОТО ДЛЯ 47 АЛЬБОМА!!!\Фото работ\Позновательная игра\IMG_6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275" y="2013545"/>
            <a:ext cx="2432816" cy="282887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Наталья\Desktop\47 КОНКУРС\!!!ФОТО ДЛЯ 47 АЛЬБОМА!!!\Фото работ\Позновательная игра\IMG_64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96993"/>
            <a:ext cx="2448272" cy="285459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73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4" y="-9128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404664"/>
            <a:ext cx="5040560" cy="1323439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ПОЗНАВАТЕЛЬНЫЕ ИГРЫ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283968" y="5676530"/>
            <a:ext cx="4182045" cy="91307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«Микроэлементы и их роль 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в формировании здоровья»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17 гр.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Ильяшук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В.Д.</a:t>
            </a:r>
          </a:p>
        </p:txBody>
      </p:sp>
      <p:pic>
        <p:nvPicPr>
          <p:cNvPr id="19458" name="Picture 2" descr="C:\Users\Наталья\Desktop\47 КОНКУРС\!!!ФОТО ДЛЯ 47 АЛЬБОМА!!!\Фото работ\Позновательная игра\IMG_64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88840"/>
            <a:ext cx="4162289" cy="34858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18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4" y="-9128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563888" y="404664"/>
            <a:ext cx="5328592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КАЛЕНДАРИ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851920" y="5779122"/>
            <a:ext cx="5040560" cy="707886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«Охрана</a:t>
            </a:r>
            <a:r>
              <a:rPr kumimoji="0" lang="ru-RU" altLang="zh-CN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 окружающей среды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24 гр.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Вечерская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С.В.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C:\Users\Наталья\Desktop\47 КОНКУРС\!!!ФОТО ДЛЯ 47 АЛЬБОМА!!!\Фото работ\Календарь\IMG_6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593" y="1995637"/>
            <a:ext cx="2568583" cy="28667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Наталья\Desktop\47 КОНКУРС\!!!ФОТО ДЛЯ 47 АЛЬБОМА!!!\Фото работ\Календарь\IMG_64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329" y="1994216"/>
            <a:ext cx="2629151" cy="286672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50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4" y="-9128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404664"/>
            <a:ext cx="504056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КАЛЕНДАРИ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283968" y="5589240"/>
            <a:ext cx="4176464" cy="91307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«Микроэлементы и их роль</a:t>
            </a:r>
            <a:r>
              <a:rPr kumimoji="0" lang="ru-RU" altLang="zh-CN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в формировании здоровья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 гр. 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Головачева А.А.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C:\Users\Наталья\Desktop\47 КОНКУРС\!!!ФОТО ДЛЯ 47 АЛЬБОМА!!!\Фото работ\Календарь\IMG_6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88840"/>
            <a:ext cx="2302347" cy="340458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Наталья\Desktop\47 КОНКУРС\!!!ФОТО ДЛЯ 47 АЛЬБОМА!!!\Фото работ\Календарь\IMG_64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88840"/>
            <a:ext cx="2304256" cy="340458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44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4" y="-14958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66200" y="404664"/>
            <a:ext cx="5026280" cy="9130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ЛУЧШАЯ </a:t>
            </a:r>
          </a:p>
          <a:p>
            <a:pPr algn="ctr">
              <a:lnSpc>
                <a:spcPts val="32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КАРТИНА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292494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866200" y="5632885"/>
            <a:ext cx="5026280" cy="91307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«Влияние музыки 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на организм человека»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17 гр.</a:t>
            </a:r>
          </a:p>
          <a:p>
            <a:pPr lvl="0"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Вакар А.А.</a:t>
            </a:r>
          </a:p>
        </p:txBody>
      </p:sp>
      <p:pic>
        <p:nvPicPr>
          <p:cNvPr id="22530" name="Picture 2" descr="C:\Users\Наталья\Desktop\47 КОНКУРС\!!!ФОТО ДЛЯ 47 АЛЬБОМА!!!\Фото работ\Картина\IMG_64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200" y="1700808"/>
            <a:ext cx="5040560" cy="36283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19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71600" y="188640"/>
            <a:ext cx="7200800" cy="1323439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indent="361950" algn="ctr">
              <a:lnSpc>
                <a:spcPts val="1600"/>
              </a:lnSpc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20 сентября 2020 г. (понедельник) в 12.00 </a:t>
            </a:r>
          </a:p>
          <a:p>
            <a:pPr indent="361950" algn="ctr">
              <a:lnSpc>
                <a:spcPts val="1600"/>
              </a:lnSpc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состоялся смотр-конкурс </a:t>
            </a:r>
          </a:p>
          <a:p>
            <a:pPr indent="361950" algn="ctr">
              <a:lnSpc>
                <a:spcPts val="1600"/>
              </a:lnSpc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«Образ жизни, здоровье и успех» </a:t>
            </a:r>
          </a:p>
          <a:p>
            <a:pPr indent="361950" algn="ctr">
              <a:lnSpc>
                <a:spcPts val="1600"/>
              </a:lnSpc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кабинете здоровья и здорового образа жизни </a:t>
            </a:r>
          </a:p>
          <a:p>
            <a:pPr indent="361950" algn="ctr">
              <a:lnSpc>
                <a:spcPts val="1600"/>
              </a:lnSpc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(ауд. 243, ЛТК, кафедра общественного здоровья </a:t>
            </a:r>
          </a:p>
          <a:p>
            <a:pPr indent="361950" algn="ctr">
              <a:lnSpc>
                <a:spcPts val="1600"/>
              </a:lnSpc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здравоохранения с курсом ФПК и ПК).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556793"/>
            <a:ext cx="8640960" cy="4401205"/>
          </a:xfrm>
          <a:prstGeom prst="rect">
            <a:avLst/>
          </a:prstGeom>
          <a:solidFill>
            <a:srgbClr val="CC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Состав комиссии:</a:t>
            </a:r>
          </a:p>
          <a:p>
            <a:pPr algn="just">
              <a:lnSpc>
                <a:spcPts val="140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Коневалова Н.Ю. (председатель)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проректор по учебной работе, д.б.н., профессор.</a:t>
            </a:r>
          </a:p>
          <a:p>
            <a:pPr algn="just">
              <a:lnSpc>
                <a:spcPts val="140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Болтрушевич Н.Г. (зам. председателя) –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проректор по воспитательной и идеологической работе, к.и.н., доцент.</a:t>
            </a:r>
          </a:p>
          <a:p>
            <a:pPr algn="just">
              <a:lnSpc>
                <a:spcPts val="140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Глушанко В.С. (зам. председателя) –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зав. кафедрой общественного здоровья и                                                здравоохранения с курсом ФПК и ПК, д.м.н., профессор.</a:t>
            </a:r>
          </a:p>
          <a:p>
            <a:pPr algn="just">
              <a:lnSpc>
                <a:spcPts val="140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Сметанина  Н.Я.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зав. кабинетом здоровья и ЗОЖ при кафедре общественного здоровья и здравоохранения с курсом ФПК и ПК, магистр образования.</a:t>
            </a:r>
          </a:p>
          <a:p>
            <a:pPr algn="just">
              <a:lnSpc>
                <a:spcPts val="140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Горбачева А.В.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методист кабинета здоровья и ЗОЖ при кафедре общественного здоровья и здравоохранения с курсом ФПК и ПК.</a:t>
            </a:r>
          </a:p>
          <a:p>
            <a:pPr algn="just">
              <a:lnSpc>
                <a:spcPts val="140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Кабанова А.А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.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зав. кафедрой челюстно-лицевой хирургии и хирургической стоматологии с курсом ФПК и ПК, д.м.н., доцент.</a:t>
            </a:r>
          </a:p>
          <a:p>
            <a:pPr algn="just">
              <a:lnSpc>
                <a:spcPts val="140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Киселева Н.И.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–  зав кафедрой акушерства и гинекологии, д.м.н., профессор.</a:t>
            </a:r>
          </a:p>
          <a:p>
            <a:pPr algn="just">
              <a:lnSpc>
                <a:spcPts val="140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Козловская С.П.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зам. декана лечебного факультета, к.м.н., доцент.</a:t>
            </a:r>
          </a:p>
          <a:p>
            <a:pPr algn="just">
              <a:lnSpc>
                <a:spcPts val="140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Козловский В.И.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–  зав. кафедрой факультетской терапии и кардиологии с курсом ФПК и ПК, д.м.н., профессор.</a:t>
            </a:r>
          </a:p>
          <a:p>
            <a:pPr algn="just">
              <a:lnSpc>
                <a:spcPts val="140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Мацкевич  О.Ю.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заведующий пресс-центром.</a:t>
            </a:r>
          </a:p>
          <a:p>
            <a:pPr algn="just">
              <a:lnSpc>
                <a:spcPts val="140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Оленская Т.Л.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зав. кафедрой медицинской реабилитации и физической культуры с курсом ФПК и ПК, д.м.н., доцент.</a:t>
            </a:r>
          </a:p>
          <a:p>
            <a:pPr algn="just">
              <a:lnSpc>
                <a:spcPts val="140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Хуткина Г.А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.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зав. кафедрой организации и экономики фармации с курсом ФПК и ПК, к.ф.н., доцент.</a:t>
            </a:r>
          </a:p>
          <a:p>
            <a:pPr algn="just">
              <a:lnSpc>
                <a:spcPts val="140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Церковский А.Л.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зав. кафедрой психологии и педагогики с курсом ФПК и ПК, к.м.н., доцент.</a:t>
            </a:r>
          </a:p>
          <a:p>
            <a:pPr algn="just">
              <a:lnSpc>
                <a:spcPts val="140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Шалютина М.Б.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начальник отдела по воспитательной работе с молодежью. 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51520" y="5982945"/>
            <a:ext cx="8640960" cy="810478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Экспертной комиссией было отобрано 41 лучшее средство ЗОЖ </a:t>
            </a:r>
          </a:p>
          <a:p>
            <a:pPr marL="0" marR="0" lvl="0" indent="0" algn="ctr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(34 работы ЛФ, 5 работ ФПИГ, 2 работы стоматологического факультета), изготовленных на высоком дизайнерском, художественном и профессиональном уровнях и отличающихся креативным подходом по их выполнению.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411760" y="1268760"/>
            <a:ext cx="5040560" cy="3046988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БЛАГОДАРНОСТИ УЧАСТНИКАМ СМОТРА-КОНКУРСА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«ОБРАЗ ЖИЗНИ, ЗДОРОВЬЕ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 УСПЕХ»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75856" y="332656"/>
            <a:ext cx="5616624" cy="1200329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ФАКУЛЬТЕТ ПОДГОТОВКИ ИНОСТРАННЫХ ГРАЖДАН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(ФПИГ)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3275856" y="1657127"/>
            <a:ext cx="5616624" cy="5016758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Клип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51 гр.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Ибрахим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Зайан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Мохамед, Юсуф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Юми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Хассан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Вахид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Компьютер.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44 гр.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Раниз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Мохамед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Аакиб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Суицид.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Calibri" pitchFamily="34" charset="0"/>
              <a:cs typeface="Times New Roman" pitchFamily="18" charset="0"/>
            </a:endParaRPr>
          </a:p>
          <a:p>
            <a:pPr lvl="0"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2. Мультимедийная лекция</a:t>
            </a:r>
          </a:p>
          <a:p>
            <a:pPr lvl="0" algn="ctr"/>
            <a:endParaRPr lang="ru-RU" sz="1600" dirty="0" smtClean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53 гр. Султана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Рудаина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altLang="zh-CN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Питьевая вода.</a:t>
            </a: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39 гр.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Асуханов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Магомед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Юсупович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altLang="zh-CN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Чернобыль.</a:t>
            </a: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39 гр.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Какаджанов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Эминджан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– </a:t>
            </a:r>
          </a:p>
          <a:p>
            <a:pPr algn="ctr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Охрана окружающей среды.</a:t>
            </a:r>
          </a:p>
          <a:p>
            <a:pPr algn="ctr"/>
            <a:endParaRPr lang="ru-RU" sz="1600" dirty="0" smtClean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3.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Стенновка</a:t>
            </a:r>
            <a:endParaRPr lang="ru-RU" sz="16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lvl="0" algn="ctr"/>
            <a:endParaRPr lang="ru-RU" sz="1600" b="1" dirty="0" smtClean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44 гр.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Джаясекера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Удагамаге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Аманда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Девини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– Польза грудного молока.</a:t>
            </a:r>
          </a:p>
          <a:p>
            <a:pPr algn="ctr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45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Амиратрадж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Хашминатан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– </a:t>
            </a:r>
          </a:p>
          <a:p>
            <a:pPr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Рациональное питание и здоровье.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75856" y="548680"/>
            <a:ext cx="5616624" cy="1200329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ФАКУЛЬТЕТ ПОДГОТОВКИ ИНОСТРАННЫХ ГРАЖДАН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(ФПИГ)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3275856" y="1988840"/>
            <a:ext cx="5616624" cy="4556239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4. Плакат объёмный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47 гр.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Абейсингеге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Боддья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Джаяман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Абейсинге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Чернобыль.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43 гр.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Ахамед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Зибли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Фатима</a:t>
            </a:r>
            <a:r>
              <a:rPr lang="ru-RU" altLang="zh-CN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Наркомания.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53 гр.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Джаин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Акшай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Правин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Питьевая вода.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5. Рисунок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52 гр.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Паулу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Серамге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Нипуни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Наяналочана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Питьевая вода.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46 гр.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Назааха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Аминат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Наркомания.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41 гр.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Габадаге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Дон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Юван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Медитация.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6. Издание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40 гр.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Какаев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Овезнур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Суицид.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39 гр. Абу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Асси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Веам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Онко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75856" y="548680"/>
            <a:ext cx="5616624" cy="1200329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ФАКУЛЬТЕТ ПОДГОТОВКИ ИНОСТРАННЫХ ГРАЖДАН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(ФПИГ)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3275856" y="2124372"/>
            <a:ext cx="5616624" cy="4031873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7. Книга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47 гр.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Ватутантриге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Дилки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Чабода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Дуланджани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– Сахарный диабет.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40 гр.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Яссин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Ияд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Сахарный диабет.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45 гр.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Мохомед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Руми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Фатима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Рушидия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Руми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Аборт.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8. Муляж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44 гр.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Говиндараджах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Иматуги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–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Убранизация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и здоровье.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39 гр.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Гелдиева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Лейла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Эмоциональное выгорание.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46 гр.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Ханнан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Шафиг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Интернет-зависимость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47864" y="548681"/>
            <a:ext cx="4824536" cy="83099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ЛЕЧЕБНЫЙ ФАКУЛЬТЕТ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(ЛФ)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3347864" y="1934789"/>
            <a:ext cx="4824536" cy="4031873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Видео</a:t>
            </a:r>
          </a:p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endParaRPr kumimoji="0" lang="ru-RU" altLang="zh-CN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20 гр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Бухтиярова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Е.Н., Назаров А.Ф.О. 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ЗОЖ.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9 гр. Омельченко А.В. 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Трэвел.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2. Презентация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zh-CN" sz="1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32 гр. </a:t>
            </a: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Долгушина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В.С. 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Содержи свой мир в чистоте.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3. Санбюллетень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zh-CN" sz="1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altLang="zh-CN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4 гр. </a:t>
            </a: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Зубчёнок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А.А.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Останови распространение инфекции.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altLang="zh-CN" sz="1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47864" y="548681"/>
            <a:ext cx="4824536" cy="83099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ЛЕЧЕБНЫЙ ФАКУЛЬТЕТ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(ЛФ)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3347864" y="1948394"/>
            <a:ext cx="4824536" cy="4001095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4. Постер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zh-CN" sz="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13 гр. Орловский Р.В. 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Взаимоотношение.</a:t>
            </a:r>
            <a:endParaRPr kumimoji="0" lang="ru-RU" altLang="zh-CN" sz="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9 гр. Иванова А.В.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Не позволяй управлять собой.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5. 3 </a:t>
            </a:r>
            <a:r>
              <a:rPr kumimoji="0" lang="en-US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D 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плакат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zh-CN" sz="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altLang="zh-CN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3 м. 31 гр. </a:t>
            </a: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Овсяникова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А.В.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Йога - это сила и энергия.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zh-CN" sz="1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6. Буклет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zh-CN" sz="6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altLang="zh-CN" sz="16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29 гр. </a:t>
            </a: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Былицкая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А.Н.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Time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менеджмент.</a:t>
            </a:r>
            <a:endParaRPr kumimoji="0" lang="ru-RU" altLang="zh-CN" sz="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4 гр. Осипова А.А. 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Анималотерапия.</a:t>
            </a:r>
            <a:endParaRPr kumimoji="0" lang="ru-RU" altLang="zh-CN" sz="18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47864" y="260649"/>
            <a:ext cx="5040560" cy="83099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ЛЕЧЕБНЫЙ ФАКУЛЬТЕТ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(ЛФ)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3347864" y="1268761"/>
            <a:ext cx="5040560" cy="5400599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7. Памятка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zh-CN" sz="15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altLang="zh-CN" sz="15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10 гр. </a:t>
            </a:r>
            <a:r>
              <a:rPr kumimoji="0" lang="ru-RU" altLang="zh-CN" sz="15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Мироевский</a:t>
            </a: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К.А. – </a:t>
            </a:r>
            <a:endParaRPr kumimoji="0" lang="ru-RU" altLang="zh-CN" sz="15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Роль вакцинации в профилактике инфекционных заболеваний.</a:t>
            </a:r>
            <a:endParaRPr kumimoji="0" lang="ru-RU" altLang="zh-CN" sz="15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29 гр. </a:t>
            </a:r>
            <a:r>
              <a:rPr kumimoji="0" lang="ru-RU" altLang="zh-CN" sz="15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Куранкова</a:t>
            </a: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Е.А.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Как сохранить здоровый позвоночник?</a:t>
            </a:r>
            <a:endParaRPr kumimoji="0" lang="ru-RU" altLang="zh-CN" sz="15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14 гр. Смирнов И.А.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Профилактика близорукости.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5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8. Макет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zh-CN" sz="15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altLang="zh-CN" sz="15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12 гр. </a:t>
            </a:r>
            <a:r>
              <a:rPr kumimoji="0" lang="ru-RU" altLang="zh-CN" sz="15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Зуевич</a:t>
            </a: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К.И. – </a:t>
            </a:r>
            <a:endParaRPr kumimoji="0" lang="ru-RU" altLang="zh-CN" sz="15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Первая помощь при травмах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 несчастных случаях.</a:t>
            </a:r>
            <a:endParaRPr kumimoji="0" lang="ru-RU" altLang="zh-CN" sz="15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35 гр. </a:t>
            </a:r>
            <a:r>
              <a:rPr kumimoji="0" lang="ru-RU" altLang="zh-CN" sz="15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Синегрибова</a:t>
            </a: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А.А. </a:t>
            </a:r>
            <a:r>
              <a:rPr lang="ru-RU" altLang="zh-CN" sz="15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Донорство.</a:t>
            </a:r>
            <a:endParaRPr kumimoji="0" lang="ru-RU" altLang="zh-CN" sz="15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18 гр. Черняк Я.Ю. </a:t>
            </a:r>
            <a:r>
              <a:rPr lang="ru-RU" altLang="zh-CN" sz="15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Наркомания/токсикомания.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5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9. Флаер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zh-CN" sz="15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21 гр. Воронец Ю.И.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5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Профилактика ожирения.</a:t>
            </a:r>
            <a:endParaRPr kumimoji="0" lang="ru-RU" altLang="zh-CN" sz="15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03848" y="260649"/>
            <a:ext cx="5184576" cy="83099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ЛЕЧЕБНЫЙ ФАКУЛЬТЕТ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(ЛФ)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3203848" y="1268760"/>
            <a:ext cx="5184576" cy="5062527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10. Листовка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3 гр. </a:t>
            </a: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Теремова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И.Ю.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БАДы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, которым я доверяю.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3 гр. Баклушина Л.О. 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Медитация.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11. Бланк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25 гр. Харитонов И.В.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Дневник чистки зубиков.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10 гр. </a:t>
            </a: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Чучунова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В.Е. 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Челлендж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31 дня.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9 гр. Савенкова Я.А. – 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Сделай 4 шага навстречу себе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вместе с йогой!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12. 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Фотофокус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30 гр. Мозговая А.А. 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Вода = жизнь.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20 гр. Тригорлова А.С. 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ЗОЖ.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30 гр. Бураков В.О. </a:t>
            </a:r>
            <a:r>
              <a:rPr lang="ru-RU" altLang="zh-CN" sz="16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Депрессия.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699792" y="404664"/>
            <a:ext cx="6192688" cy="1569660"/>
          </a:xfrm>
          <a:prstGeom prst="rect">
            <a:avLst/>
          </a:prstGeom>
          <a:solidFill>
            <a:srgbClr val="CC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СПАСИБО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ОРГАНИЗАТОРАМ И УЧАСТНИКАМ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смотра-конкурса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«Образ жизни, здоровье и успех»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2" y="2204864"/>
            <a:ext cx="6192688" cy="4524315"/>
          </a:xfrm>
          <a:prstGeom prst="rect">
            <a:avLst/>
          </a:prstGeom>
          <a:solidFill>
            <a:srgbClr val="CC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В соответствии с приказом </a:t>
            </a:r>
          </a:p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РЕКТОРА УНИВЕРСИТЕТА </a:t>
            </a:r>
          </a:p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А.Т. Щастного от 18.02.2021 г. № 43-уч </a:t>
            </a:r>
          </a:p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была создана </a:t>
            </a:r>
          </a:p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КОНКУРСНАЯ КОМИССИЯ:</a:t>
            </a:r>
          </a:p>
          <a:p>
            <a:pPr algn="ctr"/>
            <a:endParaRPr lang="ru-RU" dirty="0" smtClean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Коневалова Н.Ю.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(председатель)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проректор по учебной работе, д.б.н., профессор.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Болтрушевич Н.Г.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(зам. председателя)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проректор по воспитательной и идеологической работе, к.и.н., доцент.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Глушанко В.С.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(зам. председателя)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зав. кафедрой общественного здоровья и                                                здравоохранения с курсом ФПК и ПК, д.м.н., профессор.</a:t>
            </a:r>
          </a:p>
          <a:p>
            <a:pPr algn="ctr"/>
            <a:endParaRPr lang="ru-RU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699792" y="260648"/>
            <a:ext cx="6192688" cy="1569660"/>
          </a:xfrm>
          <a:prstGeom prst="rect">
            <a:avLst/>
          </a:prstGeom>
          <a:solidFill>
            <a:srgbClr val="CC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СПАСИБО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ОРГАНИЗАТОРАМ И УЧАСТНИКАМ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смотра-конкурса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«Образ жизни, здоровье и успех»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916833"/>
            <a:ext cx="8712968" cy="4801314"/>
          </a:xfrm>
          <a:prstGeom prst="rect">
            <a:avLst/>
          </a:prstGeom>
          <a:solidFill>
            <a:srgbClr val="CC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КОНКУРСНАЯ КОМИССИЯ: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Сметанина  Н.Я. –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зав. кабинетом здоровья и ЗОЖ при кафедре общественного здоровья и здравоохранения с курсом ФПК и ПК, магистр образования.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Горбачева А.В. –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методист кабинета здоровья и ЗОЖ при кафедре общественного здоровья и здравоохранения с курсом ФПК и ПК.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Кабанова А.А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зав. кафедрой челюстно-лицевой хирургии и хирургической стоматологии с курсом ФПК и ПК, д.м.н., доцент.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Киселева Н.И.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 зав кафедрой акушерства и гинекологии, д.м.н., профессор.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Козловская С.П.  –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зам. декана лечебного факультета, к.м.н., доцент.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Козловский В.И.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 зав. кафедрой факультетской терапии и кардиологии с курсом ФПК и ПК, д.м.н., профессор.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Мацкевич  О.Ю. –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заведующий пресс-центром.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Оленская Т.Л. –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зав. кафедрой медицинской реабилитации и физической культуры с курсом ФПК и ПК, д.м.н., доцент.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Хуткина Г.А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зав. кафедрой организации и экономики фармации с курсом ФПК и ПК, к.ф.н., доцент.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Церковский А.Л. –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зав. кафедрой психологии и педагогики с курсом ФПК и ПК, к.м.н., доцент.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Шалютина М.Б. –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начальник отдела по воспитательной работе с молодежью. 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260648"/>
            <a:ext cx="5760640" cy="1107996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chemeClr val="bg1"/>
                </a:solidFill>
                <a:latin typeface="Arial Black" pitchFamily="34" charset="0"/>
              </a:rPr>
              <a:t>Итоги проведения 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  <a:latin typeface="Arial Black" pitchFamily="34" charset="0"/>
              </a:rPr>
              <a:t>XLVII</a:t>
            </a:r>
            <a:r>
              <a:rPr lang="ru-RU" sz="2200" dirty="0" smtClean="0">
                <a:solidFill>
                  <a:schemeClr val="bg1"/>
                </a:solidFill>
                <a:latin typeface="Arial Black" pitchFamily="34" charset="0"/>
              </a:rPr>
              <a:t> (47-ого) смотра-конкурса </a:t>
            </a:r>
          </a:p>
          <a:p>
            <a:pPr algn="ctr"/>
            <a:r>
              <a:rPr lang="ru-RU" sz="2200" dirty="0" smtClean="0">
                <a:solidFill>
                  <a:schemeClr val="bg1"/>
                </a:solidFill>
                <a:latin typeface="Arial Black" pitchFamily="34" charset="0"/>
              </a:rPr>
              <a:t>«Образ жизни, здоровье и успех»</a:t>
            </a:r>
            <a:endParaRPr lang="ru-RU" sz="2200" dirty="0">
              <a:solidFill>
                <a:schemeClr val="bg1"/>
              </a:solidFill>
              <a:latin typeface="Arial Black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131840" y="1412775"/>
          <a:ext cx="5760640" cy="5328600"/>
        </p:xfrm>
        <a:graphic>
          <a:graphicData uri="http://schemas.openxmlformats.org/drawingml/2006/table">
            <a:tbl>
              <a:tblPr/>
              <a:tblGrid>
                <a:gridCol w="482246"/>
                <a:gridCol w="1866233"/>
                <a:gridCol w="1548918"/>
                <a:gridCol w="1863243"/>
              </a:tblGrid>
              <a:tr h="30630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1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1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 b="0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Формы средств ФЗОЖ ФПИГ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ИТОГО проектов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(шт.)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ИТОГО студентов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(чел.)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5315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Видео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0630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Мультимедийная презентация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5315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Санбюллетень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5315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Плакат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5315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Памятка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5315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Брошюра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5315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Буклет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5315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Макет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5315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Лекция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5315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Другое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548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ИТОГО</a:t>
                      </a:r>
                    </a:p>
                  </a:txBody>
                  <a:tcPr marL="41359" marR="41359" marT="21063" marB="2106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41359" marR="41359" marT="21063" marB="2106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41359" marR="41359" marT="21063" marB="2106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87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№ п/п</a:t>
                      </a:r>
                      <a:endParaRPr lang="ru-RU" sz="1100">
                        <a:solidFill>
                          <a:schemeClr val="accent4">
                            <a:lumMod val="50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Формы средств ФЗОЖ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ЛФ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ИТОГО проектов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(шт.)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ИТОГО студентов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(чел.)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3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Видео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87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Мультимедийная презентация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87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Интерактивная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презентация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3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Санбюллетень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3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Плакат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3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Памятка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3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Буклет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3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Брошюра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3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Макет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3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Игра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3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Другое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1359" marR="41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3607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ИТОГО</a:t>
                      </a:r>
                    </a:p>
                  </a:txBody>
                  <a:tcPr marL="41359" marR="41359" marT="21063" marB="2106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36</a:t>
                      </a:r>
                    </a:p>
                  </a:txBody>
                  <a:tcPr marL="41359" marR="41359" marT="21063" marB="2106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38</a:t>
                      </a:r>
                    </a:p>
                  </a:txBody>
                  <a:tcPr marL="41359" marR="41359" marT="21063" marB="2106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260648"/>
            <a:ext cx="4320480" cy="584775"/>
          </a:xfrm>
          <a:prstGeom prst="rect">
            <a:avLst/>
          </a:prstGeom>
          <a:solidFill>
            <a:srgbClr val="CC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ИСПОЛНИТЕЛИ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1052737"/>
            <a:ext cx="5760640" cy="5616624"/>
          </a:xfrm>
          <a:prstGeom prst="rect">
            <a:avLst/>
          </a:prstGeom>
          <a:solidFill>
            <a:srgbClr val="CC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Кафедра общественного здоровья 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здравоохранения с курсом ФПК и ПК: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Зав.кафедрой, д.м.н., профессор – 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Глушанко В.С.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Доцент – Колосова Т.В.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Доцент – Шевцова В.В.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Старший преподаватель – Тимофеева А.П.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Старший преподаватель – Алферова М.В.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Старший преподаватель – Михневич Е.В.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Старший преподаватель – Герберг А.А.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Старший преподаватель – Орехова Л.И.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Старший преподаватель – Рубанова О.С.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Старший преподаватель – Гайфулина Р.И.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Ассистент – Ковалевская Т.Н.</a:t>
            </a:r>
          </a:p>
          <a:p>
            <a:pPr algn="ctr"/>
            <a:endParaRPr lang="ru-RU" b="1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ОТВЕТСТВЕННЫЕ ИСПОЛНИТЕЛИ: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Зав. кабинетом здоровья и ЗОЖ – 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Сметанина Н.Я.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Методист кабинета здоровья и ЗОЖ – 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Горбачева А.В.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HP\Desktop\Новая папка (4)\images (2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77529" y="260649"/>
            <a:ext cx="7388944" cy="1728193"/>
          </a:xfrm>
          <a:solidFill>
            <a:srgbClr val="CC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>
              <a:lnSpc>
                <a:spcPts val="16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 здравоохранения Республики Беларусь</a:t>
            </a:r>
            <a:b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Витебский государственный</a:t>
            </a:r>
            <a:b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ордена Дружбы народов медицинский университет</a:t>
            </a:r>
            <a:b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Кафедра общественного здоровья и здравоохранения </a:t>
            </a:r>
            <a:b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 курсом ФПК и ПК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3" name="Picture 6" descr="эмблема ВГМ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646" y="476672"/>
            <a:ext cx="1424352" cy="739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61783" y="2060849"/>
            <a:ext cx="8620435" cy="120031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XLVI (4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7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Й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СМОТР-КОНКУРС</a:t>
            </a:r>
            <a:endParaRPr lang="en-US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«Образ жизни, здоровье и успех»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6237313"/>
            <a:ext cx="3024336" cy="477038"/>
          </a:xfrm>
          <a:prstGeom prst="rect">
            <a:avLst/>
          </a:prstGeom>
          <a:solidFill>
            <a:srgbClr val="CC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г. Витебск, 20</a:t>
            </a:r>
            <a:r>
              <a:rPr lang="en-US" sz="25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5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5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</a:t>
            </a:r>
            <a:r>
              <a:rPr lang="en-US" sz="25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5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 descr="IMG_72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782" y="3428999"/>
            <a:ext cx="2524556" cy="3265532"/>
          </a:xfrm>
          <a:prstGeom prst="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b="19230"/>
          <a:stretch>
            <a:fillRect/>
          </a:stretch>
        </p:blipFill>
        <p:spPr bwMode="auto">
          <a:xfrm>
            <a:off x="3340510" y="3356992"/>
            <a:ext cx="2455627" cy="22322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9" name="Picture 2" descr="IMGP0031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4295" r="3680"/>
          <a:stretch>
            <a:fillRect/>
          </a:stretch>
        </p:blipFill>
        <p:spPr bwMode="auto">
          <a:xfrm>
            <a:off x="6357662" y="3429001"/>
            <a:ext cx="2524556" cy="32655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332656"/>
            <a:ext cx="6480720" cy="1107996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chemeClr val="bg1"/>
                </a:solidFill>
                <a:latin typeface="Arial Black" pitchFamily="34" charset="0"/>
              </a:rPr>
              <a:t>Итоги проведения 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  <a:latin typeface="Arial Black" pitchFamily="34" charset="0"/>
              </a:rPr>
              <a:t>XLVII</a:t>
            </a:r>
            <a:r>
              <a:rPr lang="ru-RU" sz="2200" dirty="0" smtClean="0">
                <a:solidFill>
                  <a:schemeClr val="bg1"/>
                </a:solidFill>
                <a:latin typeface="Arial Black" pitchFamily="34" charset="0"/>
              </a:rPr>
              <a:t> (47-ого) смотра-конкурса </a:t>
            </a:r>
          </a:p>
          <a:p>
            <a:pPr algn="ctr"/>
            <a:r>
              <a:rPr lang="ru-RU" sz="2200" dirty="0" smtClean="0">
                <a:solidFill>
                  <a:schemeClr val="bg1"/>
                </a:solidFill>
                <a:latin typeface="Arial Black" pitchFamily="34" charset="0"/>
              </a:rPr>
              <a:t>«Образ жизни, здоровье и успех»</a:t>
            </a:r>
            <a:endParaRPr lang="ru-RU" sz="2200" dirty="0">
              <a:solidFill>
                <a:schemeClr val="bg1"/>
              </a:solidFill>
              <a:latin typeface="Arial Black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1556793"/>
          <a:ext cx="8640961" cy="5125102"/>
        </p:xfrm>
        <a:graphic>
          <a:graphicData uri="http://schemas.openxmlformats.org/drawingml/2006/table">
            <a:tbl>
              <a:tblPr/>
              <a:tblGrid>
                <a:gridCol w="3367627"/>
                <a:gridCol w="2636253"/>
                <a:gridCol w="2637081"/>
              </a:tblGrid>
              <a:tr h="24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Темы работ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ФПИГ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ЛФ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21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3990" algn="l"/>
                        </a:tabLs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	Аборт и его последствия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96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Алкоголь – враг здоровья, труда и </a:t>
                      </a:r>
                      <a:r>
                        <a:rPr lang="ru-RU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быта</a:t>
                      </a:r>
                      <a:endParaRPr lang="ru-RU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2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Беременные и кормящие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2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Болезни и их профилактика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49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Воспитание здорового ребенка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96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ЗОЖ, его основные компоненты и пути формирования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2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Берегите зубы!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96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Профилактика заболеваний сердечно-сосудистой системы (ССС)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96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Профилактика онкологических заболеваний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96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Рациональное питание как фактор предупреждения заболеваний ЖКТ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192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Самолечение, вакцинация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96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Физкультура, спорт, активный отдых и здоровье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96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Терапии и их воздействие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на человека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49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Человек, биоритмы, долголетие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96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Экология – радиация, жизнь, здоровье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4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ВСЕГО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Times New Roman"/>
                          <a:cs typeface="Times New Roman"/>
                        </a:rPr>
                        <a:t>36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1196752"/>
            <a:ext cx="4896544" cy="3096344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ПОБЕДИТЕЛИ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XLVII (4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7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ОГО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 </a:t>
            </a:r>
            <a:endParaRPr 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СМОТРА-КОНКУРСА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«ОБРАЗ ЖИЗНИ, ЗДОРОВЬЕ 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 УСПЕХ»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\Desktop\Новая папка (4)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5" name="AutoShape 7" descr="Фоны для презентаций с красивыми бабочками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131840" y="548680"/>
            <a:ext cx="5040560" cy="584775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ЛУЧШИЕ ВИДЕО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3284984"/>
            <a:ext cx="1440160" cy="1008112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МЕСТО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851920" y="5562292"/>
            <a:ext cx="3600400" cy="1015663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«АБОРТ»</a:t>
            </a:r>
          </a:p>
          <a:p>
            <a:pPr marL="0" marR="0" lvl="0" indent="0" algn="ctr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14 гр. </a:t>
            </a:r>
          </a:p>
          <a:p>
            <a:pPr marL="0" marR="0" lvl="0" indent="0" algn="ctr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Баранова В.В.</a:t>
            </a:r>
          </a:p>
          <a:p>
            <a:pPr marL="0" marR="0" lvl="0" indent="0" algn="ctr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Ивашкевич А.С. </a:t>
            </a:r>
            <a:endParaRPr kumimoji="0" lang="ru-RU" altLang="zh-CN" sz="18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7" name="Picture 3" descr="D:\!!! СМЕТАНИНА  Н.Я. !!!\КОНКУРС - ОБРАЗ ЖИЗНИ, ЗДОРОВЬЕ И УСПЕХ\47й СМОТР-КОНКУРС 2021г\!!!ФОТО ДЛЯ 47 АЛЬБОМА!!!\Фото работ\Видео\1 м. 14 гр. Баранова В.В., Ивашкевич А.С.  - Аборт, 2021\1.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268760"/>
            <a:ext cx="2880319" cy="17281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508" name="Picture 4" descr="D:\!!! СМЕТАНИНА  Н.Я. !!!\КОНКУРС - ОБРАЗ ЖИЗНИ, ЗДОРОВЬЕ И УСПЕХ\47й СМОТР-КОНКУРС 2021г\!!!ФОТО ДЛЯ 47 АЛЬБОМА!!!\Фото работ\Видео\1 м. 14 гр. Баранова В.В., Ивашкевич А.С.  - Аборт, 2021\1.....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429000"/>
            <a:ext cx="2880320" cy="17281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509" name="Picture 5" descr="D:\!!! СМЕТАНИНА  Н.Я. !!!\КОНКУРС - ОБРАЗ ЖИЗНИ, ЗДОРОВЬЕ И УСПЕХ\47й СМОТР-КОНКУРС 2021г\!!!ФОТО ДЛЯ 47 АЛЬБОМА!!!\Фото работ\Видео\1 м. 14 гр. Баранова В.В., Ивашкевич А.С.  - Аборт, 2021\1.... —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268760"/>
            <a:ext cx="2880320" cy="17281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</TotalTime>
  <Words>2645</Words>
  <Application>Microsoft Office PowerPoint</Application>
  <PresentationFormat>Экран (4:3)</PresentationFormat>
  <Paragraphs>768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  Министерство здравоохранения Республики Беларусь  Витебский государственный ордена Дружбы народов медицинский университет  Кафедра общественного здоровья и здравоохранения   с курсом ФПК и ПК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Министерство здравоохранения Республики Беларусь  Витебский государственный ордена Дружбы народов медицинский университет  Кафедра общественного здоровья и здравоохранения   с курсом ФПК и ПК 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UserVSMU</dc:creator>
  <cp:lastModifiedBy>Наталья</cp:lastModifiedBy>
  <cp:revision>194</cp:revision>
  <dcterms:created xsi:type="dcterms:W3CDTF">2021-12-16T08:13:09Z</dcterms:created>
  <dcterms:modified xsi:type="dcterms:W3CDTF">2022-01-28T06:49:30Z</dcterms:modified>
</cp:coreProperties>
</file>