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E1F7-849E-4B04-8D1B-855B9D0910D3}" type="datetimeFigureOut">
              <a:rPr lang="ru-BY" smtClean="0"/>
              <a:t>03.12.2022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962D5-8B50-48AC-AE3F-DA003A78F030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802390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E1F7-849E-4B04-8D1B-855B9D0910D3}" type="datetimeFigureOut">
              <a:rPr lang="ru-BY" smtClean="0"/>
              <a:t>03.12.2022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962D5-8B50-48AC-AE3F-DA003A78F030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62544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E1F7-849E-4B04-8D1B-855B9D0910D3}" type="datetimeFigureOut">
              <a:rPr lang="ru-BY" smtClean="0"/>
              <a:t>03.12.2022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962D5-8B50-48AC-AE3F-DA003A78F030}" type="slidenum">
              <a:rPr lang="ru-BY" smtClean="0"/>
              <a:t>‹#›</a:t>
            </a:fld>
            <a:endParaRPr lang="ru-BY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6387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E1F7-849E-4B04-8D1B-855B9D0910D3}" type="datetimeFigureOut">
              <a:rPr lang="ru-BY" smtClean="0"/>
              <a:t>03.12.2022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962D5-8B50-48AC-AE3F-DA003A78F030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7856803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E1F7-849E-4B04-8D1B-855B9D0910D3}" type="datetimeFigureOut">
              <a:rPr lang="ru-BY" smtClean="0"/>
              <a:t>03.12.2022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962D5-8B50-48AC-AE3F-DA003A78F030}" type="slidenum">
              <a:rPr lang="ru-BY" smtClean="0"/>
              <a:t>‹#›</a:t>
            </a:fld>
            <a:endParaRPr lang="ru-BY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23699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E1F7-849E-4B04-8D1B-855B9D0910D3}" type="datetimeFigureOut">
              <a:rPr lang="ru-BY" smtClean="0"/>
              <a:t>03.12.2022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962D5-8B50-48AC-AE3F-DA003A78F030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011494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E1F7-849E-4B04-8D1B-855B9D0910D3}" type="datetimeFigureOut">
              <a:rPr lang="ru-BY" smtClean="0"/>
              <a:t>03.12.2022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962D5-8B50-48AC-AE3F-DA003A78F030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6119902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E1F7-849E-4B04-8D1B-855B9D0910D3}" type="datetimeFigureOut">
              <a:rPr lang="ru-BY" smtClean="0"/>
              <a:t>03.12.2022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962D5-8B50-48AC-AE3F-DA003A78F030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772853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E1F7-849E-4B04-8D1B-855B9D0910D3}" type="datetimeFigureOut">
              <a:rPr lang="ru-BY" smtClean="0"/>
              <a:t>03.12.2022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962D5-8B50-48AC-AE3F-DA003A78F030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294889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E1F7-849E-4B04-8D1B-855B9D0910D3}" type="datetimeFigureOut">
              <a:rPr lang="ru-BY" smtClean="0"/>
              <a:t>03.12.2022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962D5-8B50-48AC-AE3F-DA003A78F030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68260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E1F7-849E-4B04-8D1B-855B9D0910D3}" type="datetimeFigureOut">
              <a:rPr lang="ru-BY" smtClean="0"/>
              <a:t>03.12.2022</a:t>
            </a:fld>
            <a:endParaRPr lang="ru-B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962D5-8B50-48AC-AE3F-DA003A78F030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053421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E1F7-849E-4B04-8D1B-855B9D0910D3}" type="datetimeFigureOut">
              <a:rPr lang="ru-BY" smtClean="0"/>
              <a:t>03.12.2022</a:t>
            </a:fld>
            <a:endParaRPr lang="ru-B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962D5-8B50-48AC-AE3F-DA003A78F030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541865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E1F7-849E-4B04-8D1B-855B9D0910D3}" type="datetimeFigureOut">
              <a:rPr lang="ru-BY" smtClean="0"/>
              <a:t>03.12.2022</a:t>
            </a:fld>
            <a:endParaRPr lang="ru-B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962D5-8B50-48AC-AE3F-DA003A78F030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17254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E1F7-849E-4B04-8D1B-855B9D0910D3}" type="datetimeFigureOut">
              <a:rPr lang="ru-BY" smtClean="0"/>
              <a:t>03.12.2022</a:t>
            </a:fld>
            <a:endParaRPr lang="ru-B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962D5-8B50-48AC-AE3F-DA003A78F030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180858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E1F7-849E-4B04-8D1B-855B9D0910D3}" type="datetimeFigureOut">
              <a:rPr lang="ru-BY" smtClean="0"/>
              <a:t>03.12.2022</a:t>
            </a:fld>
            <a:endParaRPr lang="ru-B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962D5-8B50-48AC-AE3F-DA003A78F030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618834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E1F7-849E-4B04-8D1B-855B9D0910D3}" type="datetimeFigureOut">
              <a:rPr lang="ru-BY" smtClean="0"/>
              <a:t>03.12.2022</a:t>
            </a:fld>
            <a:endParaRPr lang="ru-B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962D5-8B50-48AC-AE3F-DA003A78F030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724262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CE1F7-849E-4B04-8D1B-855B9D0910D3}" type="datetimeFigureOut">
              <a:rPr lang="ru-BY" smtClean="0"/>
              <a:t>03.12.2022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9962D5-8B50-48AC-AE3F-DA003A78F030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535741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2A20EF-D3DB-C387-6ADA-CFEAB4B413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9279" y="1073017"/>
            <a:ext cx="8607317" cy="2090060"/>
          </a:xfrm>
        </p:spPr>
        <p:txBody>
          <a:bodyPr/>
          <a:lstStyle/>
          <a:p>
            <a:r>
              <a:rPr lang="ru-RU" sz="4000" dirty="0"/>
              <a:t>КАЧЕСТВО ВОДЫ ВОДОПРОВОДНОЙ В ОБЩЕЖИТИЯХ ВИТЕБСКОГО ГОСУДАРСТВЕННОГО МЕДИЦИНСКОГО УНИВЕРСИТЕТА</a:t>
            </a:r>
            <a:endParaRPr lang="ru-BY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F457FF-105D-82B8-2933-B1698126ABED}"/>
              </a:ext>
            </a:extLst>
          </p:cNvPr>
          <p:cNvSpPr txBox="1"/>
          <p:nvPr/>
        </p:nvSpPr>
        <p:spPr>
          <a:xfrm>
            <a:off x="4963885" y="5663682"/>
            <a:ext cx="5225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Подготовил: студент 3 курса 6 группы лечебного факультета</a:t>
            </a:r>
          </a:p>
          <a:p>
            <a:r>
              <a:rPr lang="ru-RU" dirty="0"/>
              <a:t>Куприенко Алексей Владимирович</a:t>
            </a:r>
            <a:endParaRPr lang="ru-BY" dirty="0"/>
          </a:p>
        </p:txBody>
      </p:sp>
    </p:spTree>
    <p:extLst>
      <p:ext uri="{BB962C8B-B14F-4D97-AF65-F5344CB8AC3E}">
        <p14:creationId xmlns:p14="http://schemas.microsoft.com/office/powerpoint/2010/main" val="1056109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113DF8-9F26-E34C-78C9-95D42E6DAEC7}"/>
              </a:ext>
            </a:extLst>
          </p:cNvPr>
          <p:cNvSpPr txBox="1"/>
          <p:nvPr/>
        </p:nvSpPr>
        <p:spPr>
          <a:xfrm>
            <a:off x="942391" y="1306286"/>
            <a:ext cx="873345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580" algn="just"/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Данная тема актуальна в связи с тем, что человек всю свою жизнь потребляет воду. Вода является неотъемлемым ресурсом для всего живого. Она участвует в пищеварении, выделении, терморегуляции, помогает организму усваивать питательные вещества, увлажняет кислород для дыхания, участвует в обмене веществ, защищает жизненно важные органы, смазывает суставы, способствует сохранению коллоидального состояния плазмы крови и тургора клеток [1]. </a:t>
            </a:r>
            <a:endParaRPr lang="ru-BY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Употребление определенного количества воды в сутки помогает нормальному функционированию организма. Для употребление ее человеком вода должна обладать рядом качеств. Из-за высокого содержания в ней вредных веществ, солей и примесей вода может выступать этиологическим фактором развития различных заболеваний. </a:t>
            </a:r>
            <a:endParaRPr lang="ru-B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761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E3C46E-1EC5-B932-4BC8-89FE1BFE084C}"/>
              </a:ext>
            </a:extLst>
          </p:cNvPr>
          <p:cNvSpPr txBox="1"/>
          <p:nvPr/>
        </p:nvSpPr>
        <p:spPr>
          <a:xfrm>
            <a:off x="1138334" y="1492898"/>
            <a:ext cx="8192278" cy="3406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580" algn="just"/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исследования.</a:t>
            </a:r>
            <a:r>
              <a:rPr lang="ru-RU" sz="2000" dirty="0">
                <a:solidFill>
                  <a:srgbClr val="59595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Изучение органолептических и физико-химических показателей воды в общежитиях УО «Витебский государственный ордена Дружбы народов медицинский университет»</a:t>
            </a:r>
          </a:p>
          <a:p>
            <a:pPr indent="449580" algn="just"/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/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/>
            <a:endParaRPr lang="ru-BY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Материалы для исследования. 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целью исследования было взято по 6 проб воды водопроводной в общежитиях № 1 – 8.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Исследования проводились на кафедре экологической и профилактической медицины.</a:t>
            </a:r>
            <a:endParaRPr lang="ru-BY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BY" dirty="0"/>
          </a:p>
        </p:txBody>
      </p:sp>
    </p:spTree>
    <p:extLst>
      <p:ext uri="{BB962C8B-B14F-4D97-AF65-F5344CB8AC3E}">
        <p14:creationId xmlns:p14="http://schemas.microsoft.com/office/powerpoint/2010/main" val="3898993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AAA74E6-7DD8-9D12-68B5-DA10FD040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317" y="1619414"/>
            <a:ext cx="8596668" cy="3880773"/>
          </a:xfrm>
        </p:spPr>
        <p:txBody>
          <a:bodyPr>
            <a:normAutofit/>
          </a:bodyPr>
          <a:lstStyle/>
          <a:p>
            <a:pPr indent="449580" algn="just"/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Водородный показатель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(рН) воды измеряли с помощью Иономера-160МП, цветность, </a:t>
            </a:r>
            <a:r>
              <a:rPr lang="ru-RU" sz="20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мутность, мг/дм</a:t>
            </a:r>
            <a:r>
              <a:rPr lang="ru-RU" sz="20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определяли фотометрическим методом на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SoLAR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P1251, вкус и запах, баллы, определяли органолептическими методами [2]. В качестве контроля была вода очищенная.</a:t>
            </a:r>
            <a:endParaRPr lang="ru-BY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Обработку и интерпретацию полученных результатов проводили 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статистически. Результаты обрабатывали на персональном компьютере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IBM Intel Pentium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 помощью пакета программ «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Microsoft Excel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версия 10.0. При этом определяли средние арифметические величины М и среднее квадратичное отклонение 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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 общепринятым методикам.</a:t>
            </a:r>
            <a:endParaRPr lang="ru-BY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BY" dirty="0"/>
          </a:p>
        </p:txBody>
      </p:sp>
    </p:spTree>
    <p:extLst>
      <p:ext uri="{BB962C8B-B14F-4D97-AF65-F5344CB8AC3E}">
        <p14:creationId xmlns:p14="http://schemas.microsoft.com/office/powerpoint/2010/main" val="3854045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685D80-4E1B-CD21-2D58-4E87301E3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846" y="198214"/>
            <a:ext cx="8596668" cy="1320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исследования</a:t>
            </a:r>
            <a:endParaRPr lang="ru-BY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FEF8E39-F51D-28B8-FEC0-15F060A4EC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459632"/>
              </p:ext>
            </p:extLst>
          </p:nvPr>
        </p:nvGraphicFramePr>
        <p:xfrm>
          <a:off x="661483" y="1468876"/>
          <a:ext cx="8142049" cy="51459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5199">
                  <a:extLst>
                    <a:ext uri="{9D8B030D-6E8A-4147-A177-3AD203B41FA5}">
                      <a16:colId xmlns:a16="http://schemas.microsoft.com/office/drawing/2014/main" val="1490964656"/>
                    </a:ext>
                  </a:extLst>
                </a:gridCol>
                <a:gridCol w="1109633">
                  <a:extLst>
                    <a:ext uri="{9D8B030D-6E8A-4147-A177-3AD203B41FA5}">
                      <a16:colId xmlns:a16="http://schemas.microsoft.com/office/drawing/2014/main" val="3508988491"/>
                    </a:ext>
                  </a:extLst>
                </a:gridCol>
                <a:gridCol w="1109633">
                  <a:extLst>
                    <a:ext uri="{9D8B030D-6E8A-4147-A177-3AD203B41FA5}">
                      <a16:colId xmlns:a16="http://schemas.microsoft.com/office/drawing/2014/main" val="3609627369"/>
                    </a:ext>
                  </a:extLst>
                </a:gridCol>
                <a:gridCol w="1059841">
                  <a:extLst>
                    <a:ext uri="{9D8B030D-6E8A-4147-A177-3AD203B41FA5}">
                      <a16:colId xmlns:a16="http://schemas.microsoft.com/office/drawing/2014/main" val="1326898681"/>
                    </a:ext>
                  </a:extLst>
                </a:gridCol>
                <a:gridCol w="708141">
                  <a:extLst>
                    <a:ext uri="{9D8B030D-6E8A-4147-A177-3AD203B41FA5}">
                      <a16:colId xmlns:a16="http://schemas.microsoft.com/office/drawing/2014/main" val="1081425269"/>
                    </a:ext>
                  </a:extLst>
                </a:gridCol>
                <a:gridCol w="1504801">
                  <a:extLst>
                    <a:ext uri="{9D8B030D-6E8A-4147-A177-3AD203B41FA5}">
                      <a16:colId xmlns:a16="http://schemas.microsoft.com/office/drawing/2014/main" val="2792622421"/>
                    </a:ext>
                  </a:extLst>
                </a:gridCol>
                <a:gridCol w="1504801">
                  <a:extLst>
                    <a:ext uri="{9D8B030D-6E8A-4147-A177-3AD203B41FA5}">
                      <a16:colId xmlns:a16="http://schemas.microsoft.com/office/drawing/2014/main" val="2522784465"/>
                    </a:ext>
                  </a:extLst>
                </a:gridCol>
              </a:tblGrid>
              <a:tr h="36569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BY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BY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№ общежития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Показатели воды водопроводной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45105"/>
                  </a:ext>
                </a:extLst>
              </a:tr>
              <a:tr h="1854661">
                <a:tc vMerge="1">
                  <a:txBody>
                    <a:bodyPr/>
                    <a:lstStyle/>
                    <a:p>
                      <a:endParaRPr lang="ru-B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BY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рН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BY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Цветность, ⁰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BY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Мутность,</a:t>
                      </a:r>
                      <a:endParaRPr lang="ru-BY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мг/дм³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BY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Запах, баллы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BY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Вкус, баллы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BY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Характер вкуса/привкуса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extLst>
                  <a:ext uri="{0D108BD9-81ED-4DB2-BD59-A6C34878D82A}">
                    <a16:rowId xmlns:a16="http://schemas.microsoft.com/office/drawing/2014/main" val="2864854444"/>
                  </a:ext>
                </a:extLst>
              </a:tr>
              <a:tr h="3656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6,3±0,22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23,62±1,2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0,47±0,02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0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- / Металлический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extLst>
                  <a:ext uri="{0D108BD9-81ED-4DB2-BD59-A6C34878D82A}">
                    <a16:rowId xmlns:a16="http://schemas.microsoft.com/office/drawing/2014/main" val="4001056482"/>
                  </a:ext>
                </a:extLst>
              </a:tr>
              <a:tr h="3656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6,23±0,24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20,0±1,7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0,46±0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0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- / Металлический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extLst>
                  <a:ext uri="{0D108BD9-81ED-4DB2-BD59-A6C34878D82A}">
                    <a16:rowId xmlns:a16="http://schemas.microsoft.com/office/drawing/2014/main" val="2435064359"/>
                  </a:ext>
                </a:extLst>
              </a:tr>
              <a:tr h="3656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6,37±0,4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18,33±0,6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0,5±0,02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- / Металлический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extLst>
                  <a:ext uri="{0D108BD9-81ED-4DB2-BD59-A6C34878D82A}">
                    <a16:rowId xmlns:a16="http://schemas.microsoft.com/office/drawing/2014/main" val="307148494"/>
                  </a:ext>
                </a:extLst>
              </a:tr>
              <a:tr h="3656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4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6,5±0,43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17,33±6,7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0,5±0,03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- / Металлический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extLst>
                  <a:ext uri="{0D108BD9-81ED-4DB2-BD59-A6C34878D82A}">
                    <a16:rowId xmlns:a16="http://schemas.microsoft.com/office/drawing/2014/main" val="2718619840"/>
                  </a:ext>
                </a:extLst>
              </a:tr>
              <a:tr h="3656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6,4±0,24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14,0±0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0,4±0,02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- / Металлический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extLst>
                  <a:ext uri="{0D108BD9-81ED-4DB2-BD59-A6C34878D82A}">
                    <a16:rowId xmlns:a16="http://schemas.microsoft.com/office/drawing/2014/main" val="390251633"/>
                  </a:ext>
                </a:extLst>
              </a:tr>
              <a:tr h="3656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6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6,43±0,12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15,0±3,5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0,5±0,02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0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- / Металлический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extLst>
                  <a:ext uri="{0D108BD9-81ED-4DB2-BD59-A6C34878D82A}">
                    <a16:rowId xmlns:a16="http://schemas.microsoft.com/office/drawing/2014/main" val="2930637488"/>
                  </a:ext>
                </a:extLst>
              </a:tr>
              <a:tr h="3656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7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5,9±0,08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13,33±0,6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0,5±0,01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Кислый / -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extLst>
                  <a:ext uri="{0D108BD9-81ED-4DB2-BD59-A6C34878D82A}">
                    <a16:rowId xmlns:a16="http://schemas.microsoft.com/office/drawing/2014/main" val="3576371126"/>
                  </a:ext>
                </a:extLst>
              </a:tr>
              <a:tr h="3656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8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6,67±0,33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13,33±0,6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0,5±0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BY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- / Металлический</a:t>
                      </a:r>
                      <a:endParaRPr lang="ru-BY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247" marR="45247" marT="0" marB="0" anchor="ctr"/>
                </a:tc>
                <a:extLst>
                  <a:ext uri="{0D108BD9-81ED-4DB2-BD59-A6C34878D82A}">
                    <a16:rowId xmlns:a16="http://schemas.microsoft.com/office/drawing/2014/main" val="259591167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494A65F4-2896-31EB-311E-91E4CA592C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328785" y="2566786"/>
            <a:ext cx="25980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BY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1E33C4-905E-CF2E-9D8C-AC225B04C0C2}"/>
              </a:ext>
            </a:extLst>
          </p:cNvPr>
          <p:cNvSpPr txBox="1"/>
          <p:nvPr/>
        </p:nvSpPr>
        <p:spPr>
          <a:xfrm>
            <a:off x="1397181" y="1073403"/>
            <a:ext cx="7986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Физические и органолептические показатели воды водопроводной</a:t>
            </a:r>
            <a:endParaRPr lang="ru-BY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BY" dirty="0"/>
          </a:p>
        </p:txBody>
      </p:sp>
    </p:spTree>
    <p:extLst>
      <p:ext uri="{BB962C8B-B14F-4D97-AF65-F5344CB8AC3E}">
        <p14:creationId xmlns:p14="http://schemas.microsoft.com/office/powerpoint/2010/main" val="535006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FA878A6-7A81-FBA2-2A3D-5993E43553F6}"/>
              </a:ext>
            </a:extLst>
          </p:cNvPr>
          <p:cNvSpPr txBox="1"/>
          <p:nvPr/>
        </p:nvSpPr>
        <p:spPr>
          <a:xfrm>
            <a:off x="485190" y="1898535"/>
            <a:ext cx="8948059" cy="3457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31800"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Несоответствие гигиеническим нормативам было выявлено в общежитиях № 1, 7 по следующим параметрам: </a:t>
            </a:r>
            <a:endParaRPr lang="ru-BY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  <a:tabLst>
                <a:tab pos="630555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пробах воды из общежития № 7 рН был 5,9±0,08, при норме для централизованного водоснабжения 6 – 9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[3].</a:t>
            </a:r>
            <a:endParaRPr lang="ru-BY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 привкуса воды в общежитии № 1 металлический, интенсивность 3 балла, характер вкуса воды в общежитии № 7 кислый, интенсивность 3 балла (норма для централизованного водоснабжения составляет не более 2 баллов)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[3]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BY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BY" dirty="0"/>
          </a:p>
        </p:txBody>
      </p:sp>
    </p:spTree>
    <p:extLst>
      <p:ext uri="{BB962C8B-B14F-4D97-AF65-F5344CB8AC3E}">
        <p14:creationId xmlns:p14="http://schemas.microsoft.com/office/powerpoint/2010/main" val="564751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01AF05-8493-B817-00BF-AEA529F0E9DB}"/>
              </a:ext>
            </a:extLst>
          </p:cNvPr>
          <p:cNvSpPr txBox="1"/>
          <p:nvPr/>
        </p:nvSpPr>
        <p:spPr>
          <a:xfrm>
            <a:off x="821093" y="1894115"/>
            <a:ext cx="8733453" cy="2426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Заключение.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Качество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воды в общежитиях № 2 – 6, 8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УО «Витебский государственный медицинский университет» соответствует гигиеническим требованиям. </a:t>
            </a:r>
            <a:endParaRPr lang="ru-BY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Качество воды общежитий № 1, 7 не соответствует гигиеническим требованиям по следующим параметрам: рН, вкус и привкус.</a:t>
            </a:r>
            <a:endParaRPr lang="ru-BY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B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960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BA6B10A-667C-291C-9525-8DB77DACCDAA}"/>
              </a:ext>
            </a:extLst>
          </p:cNvPr>
          <p:cNvSpPr txBox="1"/>
          <p:nvPr/>
        </p:nvSpPr>
        <p:spPr>
          <a:xfrm>
            <a:off x="1278294" y="1235835"/>
            <a:ext cx="7772400" cy="5129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Список литературы:</a:t>
            </a:r>
            <a:endParaRPr lang="ru-BY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5295"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Бурак, И.И. Общая гигиена: учебно-метод. пособие. В 2 ч. Ч. 1 / И.И. Бурак, Н.И.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Миклис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Витебск: ВГМУ, 2017. – 323 с. </a:t>
            </a:r>
            <a:endParaRPr lang="ru-BY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5295"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Бурак И. И. Экологическая медицина: пособие. В 2 ч.  Ч.  2 / Н. И.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Миклис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И.И. Бурак, С.В. Григорьева, С.В.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Лоллини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О.А. Черкасова. – Витебск: ВГМУ, 2021. – 36 – 37 с., 74 – 75 с.</a:t>
            </a:r>
            <a:endParaRPr lang="ru-BY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5295"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Санитарные правила и нормы 2.1.4. «Питьевая вода и водоснабжение населенных мест. Питьевая вода. Гигиенические требования воды централизованных систем питьевого водоснабжения. Контроль качества. Санитарные правила и нормы СанПин 10 – 124 РБ 99» [Электронный ресурс]. Режим доступа: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https://mshp.gov.by. – Дата доступа: 06.03.2022.</a:t>
            </a:r>
            <a:endParaRPr lang="ru-BY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BY" dirty="0"/>
          </a:p>
        </p:txBody>
      </p:sp>
    </p:spTree>
    <p:extLst>
      <p:ext uri="{BB962C8B-B14F-4D97-AF65-F5344CB8AC3E}">
        <p14:creationId xmlns:p14="http://schemas.microsoft.com/office/powerpoint/2010/main" val="253887837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</TotalTime>
  <Words>688</Words>
  <Application>Microsoft Office PowerPoint</Application>
  <PresentationFormat>Широкоэкранный</PresentationFormat>
  <Paragraphs>96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Wingdings 3</vt:lpstr>
      <vt:lpstr>Аспект</vt:lpstr>
      <vt:lpstr>КАЧЕСТВО ВОДЫ ВОДОПРОВОДНОЙ В ОБЩЕЖИТИЯХ ВИТЕБСКОГО ГОСУДАРСТВЕННОГО МЕДИЦИНСКОГО УНИВЕРСИТЕТА</vt:lpstr>
      <vt:lpstr>Презентация PowerPoint</vt:lpstr>
      <vt:lpstr>Презентация PowerPoint</vt:lpstr>
      <vt:lpstr>Презентация PowerPoint</vt:lpstr>
      <vt:lpstr>Результаты исследования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КАЧЕСТВО ВОДЫ ВОДОПРОВОДНОЙ В ОБЩЕЖИТИЯХ ВИТЕБСКОГО ГОСУДАРСТВЕННОГО МЕДИЦИНСКОГО УНИВЕРСИТЕТА</dc:title>
  <dc:creator>USER</dc:creator>
  <cp:lastModifiedBy>USER</cp:lastModifiedBy>
  <cp:revision>1</cp:revision>
  <dcterms:created xsi:type="dcterms:W3CDTF">2022-12-03T16:41:30Z</dcterms:created>
  <dcterms:modified xsi:type="dcterms:W3CDTF">2022-12-03T16:57:56Z</dcterms:modified>
</cp:coreProperties>
</file>