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80239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62544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38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785680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2369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01149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611990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77285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29488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68260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05342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54186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1725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18085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1883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72426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E1F7-849E-4B04-8D1B-855B9D0910D3}" type="datetimeFigureOut">
              <a:rPr lang="ru-BY" smtClean="0"/>
              <a:t>03.12.2022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9962D5-8B50-48AC-AE3F-DA003A78F03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3574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A20EF-D3DB-C387-6ADA-CFEAB4B41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279" y="1073017"/>
            <a:ext cx="8607317" cy="2090060"/>
          </a:xfrm>
        </p:spPr>
        <p:txBody>
          <a:bodyPr/>
          <a:lstStyle/>
          <a:p>
            <a:r>
              <a:rPr lang="ru-RU" sz="4000" dirty="0"/>
              <a:t>КАЧЕСТВО ВОДЫ ВОДОПРОВОДНОЙ В ОБЩЕЖИТИЯХ ВИТЕБСКОГО ГОСУДАРСТВЕННОГО МЕДИЦИНСКОГО УНИВЕРСИТЕТА</a:t>
            </a:r>
            <a:endParaRPr lang="ru-BY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F457FF-105D-82B8-2933-B1698126ABED}"/>
              </a:ext>
            </a:extLst>
          </p:cNvPr>
          <p:cNvSpPr txBox="1"/>
          <p:nvPr/>
        </p:nvSpPr>
        <p:spPr>
          <a:xfrm>
            <a:off x="4963885" y="5663682"/>
            <a:ext cx="5225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Подготовил: студент 3 курса 6 группы лечебного факультета</a:t>
            </a:r>
          </a:p>
          <a:p>
            <a:r>
              <a:rPr lang="ru-RU" dirty="0"/>
              <a:t>Куприенко Алексей Владимирович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105610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13DF8-9F26-E34C-78C9-95D42E6DAEC7}"/>
              </a:ext>
            </a:extLst>
          </p:cNvPr>
          <p:cNvSpPr txBox="1"/>
          <p:nvPr/>
        </p:nvSpPr>
        <p:spPr>
          <a:xfrm>
            <a:off x="942391" y="1306286"/>
            <a:ext cx="87334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Данная тема актуальна в связи с тем, что человек всю свою жизнь потребляет воду. Вода является неотъемлемым ресурсом для всего живого. Она участвует в пищеварении, выделении, терморегуляции, помогает организму усваивать питательные вещества, увлажняет кислород для дыхания, участвует в обмене веществ, защищает жизненно важные органы, смазывает суставы, способствует сохранению коллоидального состояния плазмы крови и тургора клеток [1]. </a:t>
            </a:r>
            <a:endParaRPr lang="ru-BY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Употребление определенного количества воды в сутки помогает нормальному функционированию организма. Для употребление ее человеком вода должна обладать рядом качеств. Из-за высокого содержания в ней вредных веществ, солей и примесей вода может выступать этиологическим фактором развития различных заболеваний. </a:t>
            </a:r>
            <a:endParaRPr lang="ru-B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6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E3C46E-1EC5-B932-4BC8-89FE1BFE084C}"/>
              </a:ext>
            </a:extLst>
          </p:cNvPr>
          <p:cNvSpPr txBox="1"/>
          <p:nvPr/>
        </p:nvSpPr>
        <p:spPr>
          <a:xfrm>
            <a:off x="1138334" y="1492898"/>
            <a:ext cx="8192278" cy="340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исследования.</a:t>
            </a:r>
            <a:r>
              <a:rPr lang="ru-RU" sz="200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органолептических и физико-химических показателей воды в общежитиях УО «Витебский государственный ордена Дружбы народов медицинский университет»</a:t>
            </a:r>
          </a:p>
          <a:p>
            <a:pPr indent="449580" algn="just"/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/>
            <a:endParaRPr lang="ru-BY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для исследования.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целью исследования было взято по 6 проб воды водопроводной в общежитиях № 1 – 8.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проводились на кафедре экологической и профилактической медицины.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89899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AA74E6-7DD8-9D12-68B5-DA10FD04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317" y="1619414"/>
            <a:ext cx="8596668" cy="3880773"/>
          </a:xfrm>
        </p:spPr>
        <p:txBody>
          <a:bodyPr>
            <a:normAutofit/>
          </a:bodyPr>
          <a:lstStyle/>
          <a:p>
            <a:pPr indent="449580"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Водородный показатель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(рН) воды измеряли с помощью Иономера-160МП, цветность, </a:t>
            </a:r>
            <a:r>
              <a:rPr lang="ru-RU" sz="2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мутность, мг/дм</a:t>
            </a:r>
            <a:r>
              <a:rPr lang="ru-RU" sz="2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определяли фотометрическим методом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SoLAR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P1251, вкус и запах, баллы, определяли органолептическими методами [2]. В качестве контроля была вода очищенная.</a:t>
            </a:r>
            <a:endParaRPr lang="ru-BY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Обработку и интерпретацию полученных результатов проводили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статистически. Результаты обрабатывали на персональном компьютере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IBM Intel Pentium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помощью пакета программ «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Excel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версия 10.0. При этом определяли средние арифметические величины М и среднее квадратичное отклонение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общепринятым методикам.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85404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85D80-4E1B-CD21-2D58-4E87301E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846" y="198214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  <a:endParaRPr lang="ru-BY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FEF8E39-F51D-28B8-FEC0-15F060A4E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59632"/>
              </p:ext>
            </p:extLst>
          </p:nvPr>
        </p:nvGraphicFramePr>
        <p:xfrm>
          <a:off x="661483" y="1468876"/>
          <a:ext cx="8142049" cy="5145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199">
                  <a:extLst>
                    <a:ext uri="{9D8B030D-6E8A-4147-A177-3AD203B41FA5}">
                      <a16:colId xmlns:a16="http://schemas.microsoft.com/office/drawing/2014/main" val="1490964656"/>
                    </a:ext>
                  </a:extLst>
                </a:gridCol>
                <a:gridCol w="1109633">
                  <a:extLst>
                    <a:ext uri="{9D8B030D-6E8A-4147-A177-3AD203B41FA5}">
                      <a16:colId xmlns:a16="http://schemas.microsoft.com/office/drawing/2014/main" val="3508988491"/>
                    </a:ext>
                  </a:extLst>
                </a:gridCol>
                <a:gridCol w="1109633">
                  <a:extLst>
                    <a:ext uri="{9D8B030D-6E8A-4147-A177-3AD203B41FA5}">
                      <a16:colId xmlns:a16="http://schemas.microsoft.com/office/drawing/2014/main" val="3609627369"/>
                    </a:ext>
                  </a:extLst>
                </a:gridCol>
                <a:gridCol w="1059841">
                  <a:extLst>
                    <a:ext uri="{9D8B030D-6E8A-4147-A177-3AD203B41FA5}">
                      <a16:colId xmlns:a16="http://schemas.microsoft.com/office/drawing/2014/main" val="1326898681"/>
                    </a:ext>
                  </a:extLst>
                </a:gridCol>
                <a:gridCol w="708141">
                  <a:extLst>
                    <a:ext uri="{9D8B030D-6E8A-4147-A177-3AD203B41FA5}">
                      <a16:colId xmlns:a16="http://schemas.microsoft.com/office/drawing/2014/main" val="1081425269"/>
                    </a:ext>
                  </a:extLst>
                </a:gridCol>
                <a:gridCol w="1504801">
                  <a:extLst>
                    <a:ext uri="{9D8B030D-6E8A-4147-A177-3AD203B41FA5}">
                      <a16:colId xmlns:a16="http://schemas.microsoft.com/office/drawing/2014/main" val="2792622421"/>
                    </a:ext>
                  </a:extLst>
                </a:gridCol>
                <a:gridCol w="1504801">
                  <a:extLst>
                    <a:ext uri="{9D8B030D-6E8A-4147-A177-3AD203B41FA5}">
                      <a16:colId xmlns:a16="http://schemas.microsoft.com/office/drawing/2014/main" val="2522784465"/>
                    </a:ext>
                  </a:extLst>
                </a:gridCol>
              </a:tblGrid>
              <a:tr h="3656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№ общежития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Показатели воды водопроводной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5105"/>
                  </a:ext>
                </a:extLst>
              </a:tr>
              <a:tr h="1854661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рН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Цветность, ⁰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Мутность,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мг/дм³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Запах, баллы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Вкус, баллы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BY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Характер вкуса/привкуса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2864854444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6,3±0,22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23,62±1,2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0,47±0,02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- / Металлический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4001056482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6,23±0,24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20,0±1,7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0,46±0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- / Металлический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2435064359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6,37±0,4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18,33±0,6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0,5±0,02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- / Металлический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307148494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6,5±0,43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17,33±6,7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0,5±0,03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- / Металлический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2718619840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6,4±0,24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14,0±0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0,4±0,02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- / Металлический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390251633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6,43±0,12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15,0±3,5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0,5±0,02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- / Металлический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2930637488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5,9±0,08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13,33±0,6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0,5±0,01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Кислый / -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3576371126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6,67±0,33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13,33±0,6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0,5±0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BY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- / Металлический</a:t>
                      </a:r>
                      <a:endParaRPr lang="ru-BY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7" marR="45247" marT="0" marB="0" anchor="ctr"/>
                </a:tc>
                <a:extLst>
                  <a:ext uri="{0D108BD9-81ED-4DB2-BD59-A6C34878D82A}">
                    <a16:rowId xmlns:a16="http://schemas.microsoft.com/office/drawing/2014/main" val="259591167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94A65F4-2896-31EB-311E-91E4CA592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28785" y="2566786"/>
            <a:ext cx="2598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BY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1E33C4-905E-CF2E-9D8C-AC225B04C0C2}"/>
              </a:ext>
            </a:extLst>
          </p:cNvPr>
          <p:cNvSpPr txBox="1"/>
          <p:nvPr/>
        </p:nvSpPr>
        <p:spPr>
          <a:xfrm>
            <a:off x="1397181" y="1073403"/>
            <a:ext cx="798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 и органолептические показатели воды водопроводной</a:t>
            </a:r>
            <a:endParaRPr lang="ru-BY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53500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A878A6-7A81-FBA2-2A3D-5993E43553F6}"/>
              </a:ext>
            </a:extLst>
          </p:cNvPr>
          <p:cNvSpPr txBox="1"/>
          <p:nvPr/>
        </p:nvSpPr>
        <p:spPr>
          <a:xfrm>
            <a:off x="485190" y="1898535"/>
            <a:ext cx="8948059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18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Несоответствие гигиеническим нормативам было выявлено в общежитиях № 1, 7 по следующим параметрам: 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пробах воды из общежития № 7 рН был 5,9±0,08, при норме для централизованного водоснабжения 6 – 9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[3].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привкуса воды в общежитии № 1 металлический, интенсивность 3 балла, характер вкуса воды в общежитии № 7 кислый, интенсивность 3 балла (норма для централизованного водоснабжения составляет не более 2 баллов)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[3]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56475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01AF05-8493-B817-00BF-AEA529F0E9DB}"/>
              </a:ext>
            </a:extLst>
          </p:cNvPr>
          <p:cNvSpPr txBox="1"/>
          <p:nvPr/>
        </p:nvSpPr>
        <p:spPr>
          <a:xfrm>
            <a:off x="821093" y="1894115"/>
            <a:ext cx="8733453" cy="242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Заключение.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воды в общежитиях № 2 – 6, 8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УО «Витебский государственный медицинский университет» соответствует гигиеническим требованиям. 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Качество воды общежитий № 1, 7 не соответствует гигиеническим требованиям по следующим параметрам: рН, вкус и привкус.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B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6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A6B10A-667C-291C-9525-8DB77DACCDAA}"/>
              </a:ext>
            </a:extLst>
          </p:cNvPr>
          <p:cNvSpPr txBox="1"/>
          <p:nvPr/>
        </p:nvSpPr>
        <p:spPr>
          <a:xfrm>
            <a:off x="1278294" y="1235835"/>
            <a:ext cx="7772400" cy="512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529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Бурак, И.И. Общая гигиена: учебно-метод. пособие. В 2 ч. Ч. 1 / И.И. Бурак, Н.И.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Миклис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Витебск: ВГМУ, 2017. – 323 с. 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529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Бурак И. И. Экологическая медицина: пособие. В 2 ч.  Ч.  2 / Н. И.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Миклис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И.И. Бурак, С.В. Григорьева, С.В.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Лоллини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О.А. Черкасова. – Витебск: ВГМУ, 2021. – 36 – 37 с., 74 – 75 с.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529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Санитарные правила и нормы 2.1.4. «Питьевая вода и водоснабжение населенных мест. Питьевая вода. Гигиенические требования воды централизованных систем питьевого водоснабжения. Контроль качества. Санитарные правила и нормы СанПин 10 – 124 РБ 99» [Электронный ресурс]. Режим доступа: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https://mshp.gov.by. – Дата доступа: 06.03.2022.</a:t>
            </a:r>
            <a:endParaRPr lang="ru-BY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5388783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688</Words>
  <Application>Microsoft Office PowerPoint</Application>
  <PresentationFormat>Широкоэкранный</PresentationFormat>
  <Paragraphs>96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КАЧЕСТВО ВОДЫ ВОДОПРОВОДНОЙ В ОБЩЕЖИТИЯХ ВИТЕБСКОГО ГОСУДАРСТВЕННОГО МЕДИЦИНСКОГО УНИВЕРСИТЕТА</vt:lpstr>
      <vt:lpstr>Презентация PowerPoint</vt:lpstr>
      <vt:lpstr>Презентация PowerPoint</vt:lpstr>
      <vt:lpstr>Презентация PowerPoint</vt:lpstr>
      <vt:lpstr>Результаты исследования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ВОДЫ ВОДОПРОВОДНОЙ В ОБЩЕЖИТИЯХ ВИТЕБСКОГО ГОСУДАРСТВЕННОГО МЕДИЦИНСКОГО УНИВЕРСИТЕТА</dc:title>
  <dc:creator>USER</dc:creator>
  <cp:lastModifiedBy>USER</cp:lastModifiedBy>
  <cp:revision>1</cp:revision>
  <dcterms:created xsi:type="dcterms:W3CDTF">2022-12-03T16:41:30Z</dcterms:created>
  <dcterms:modified xsi:type="dcterms:W3CDTF">2022-12-03T16:57:56Z</dcterms:modified>
</cp:coreProperties>
</file>