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charset="0"/>
      <p:bold r:id="rId13"/>
      <p:boldItalic r:id="rId14"/>
    </p:embeddedFont>
    <p:embeddedFont>
      <p:font typeface="Open Sans Ligh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ByAucqrw4sQNA75IXhQaU1ISS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529\Desktop\&#1076;&#1086;&#1082;&#1080;\&#1064;&#1059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529\Desktop\&#1076;&#1086;&#1082;&#1080;\&#1064;&#1059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414813957078942"/>
          <c:y val="0.17767040483575916"/>
          <c:w val="0.58909091472574837"/>
          <c:h val="0.68414999261456333"/>
        </c:manualLayout>
      </c:layout>
      <c:lineChart>
        <c:grouping val="standard"/>
        <c:ser>
          <c:idx val="0"/>
          <c:order val="0"/>
          <c:tx>
            <c:v>Леционная аудитория 1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Лист1!$B$48:$B$50</c:f>
              <c:strCache>
                <c:ptCount val="3"/>
                <c:pt idx="0">
                  <c:v>начало аудитории </c:v>
                </c:pt>
                <c:pt idx="1">
                  <c:v>середина аудитории</c:v>
                </c:pt>
                <c:pt idx="2">
                  <c:v>конец аудитории</c:v>
                </c:pt>
              </c:strCache>
            </c:strRef>
          </c:cat>
          <c:val>
            <c:numRef>
              <c:f>Лист1!$N$30:$P$30</c:f>
              <c:numCache>
                <c:formatCode>General</c:formatCode>
                <c:ptCount val="3"/>
                <c:pt idx="0">
                  <c:v>56.5</c:v>
                </c:pt>
                <c:pt idx="1">
                  <c:v>68.833333333333258</c:v>
                </c:pt>
                <c:pt idx="2">
                  <c:v>73.166666666666671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74-4BF9-9AA0-8B36D2FAA07C}"/>
            </c:ext>
          </c:extLst>
        </c:ser>
        <c:ser>
          <c:idx val="1"/>
          <c:order val="1"/>
          <c:tx>
            <c:v>Лекционная аудитория 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Лист1!$B$48:$B$50</c:f>
              <c:strCache>
                <c:ptCount val="3"/>
                <c:pt idx="0">
                  <c:v>начало аудитории </c:v>
                </c:pt>
                <c:pt idx="1">
                  <c:v>середина аудитории</c:v>
                </c:pt>
                <c:pt idx="2">
                  <c:v>конец аудитории</c:v>
                </c:pt>
              </c:strCache>
            </c:strRef>
          </c:cat>
          <c:val>
            <c:numRef>
              <c:f>Лист1!$N$31:$P$31</c:f>
              <c:numCache>
                <c:formatCode>General</c:formatCode>
                <c:ptCount val="3"/>
                <c:pt idx="0">
                  <c:v>60.166666666666444</c:v>
                </c:pt>
                <c:pt idx="1">
                  <c:v>63.833333333333336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74-4BF9-9AA0-8B36D2FAA07C}"/>
            </c:ext>
          </c:extLst>
        </c:ser>
        <c:ser>
          <c:idx val="2"/>
          <c:order val="2"/>
          <c:tx>
            <c:v>Лекционная аудитория 3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Лист1!$B$48:$B$50</c:f>
              <c:strCache>
                <c:ptCount val="3"/>
                <c:pt idx="0">
                  <c:v>начало аудитории </c:v>
                </c:pt>
                <c:pt idx="1">
                  <c:v>середина аудитории</c:v>
                </c:pt>
                <c:pt idx="2">
                  <c:v>конец аудитории</c:v>
                </c:pt>
              </c:strCache>
            </c:strRef>
          </c:cat>
          <c:val>
            <c:numRef>
              <c:f>Лист1!$N$32:$P$32</c:f>
              <c:numCache>
                <c:formatCode>General</c:formatCode>
                <c:ptCount val="3"/>
                <c:pt idx="0">
                  <c:v>52.833333333333329</c:v>
                </c:pt>
                <c:pt idx="1">
                  <c:v>53.833333333333336</c:v>
                </c:pt>
                <c:pt idx="2">
                  <c:v>65.333333333333258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74-4BF9-9AA0-8B36D2FAA07C}"/>
            </c:ext>
          </c:extLst>
        </c:ser>
        <c:ser>
          <c:idx val="3"/>
          <c:order val="3"/>
          <c:tx>
            <c:v>Лекционная аудитория 4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Лист1!$B$48:$B$50</c:f>
              <c:strCache>
                <c:ptCount val="3"/>
                <c:pt idx="0">
                  <c:v>начало аудитории </c:v>
                </c:pt>
                <c:pt idx="1">
                  <c:v>середина аудитории</c:v>
                </c:pt>
                <c:pt idx="2">
                  <c:v>конец аудитории</c:v>
                </c:pt>
              </c:strCache>
            </c:strRef>
          </c:cat>
          <c:val>
            <c:numRef>
              <c:f>Лист1!$N$33:$P$33</c:f>
              <c:numCache>
                <c:formatCode>General</c:formatCode>
                <c:ptCount val="3"/>
                <c:pt idx="0">
                  <c:v>55.666666666666437</c:v>
                </c:pt>
                <c:pt idx="1">
                  <c:v>60.666666666666437</c:v>
                </c:pt>
                <c:pt idx="2">
                  <c:v>63.166666666666444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74-4BF9-9AA0-8B36D2FAA07C}"/>
            </c:ext>
          </c:extLst>
        </c:ser>
        <c:marker val="1"/>
        <c:axId val="66692224"/>
        <c:axId val="66712704"/>
      </c:lineChart>
      <c:catAx>
        <c:axId val="666922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6712704"/>
        <c:crosses val="autoZero"/>
        <c:auto val="1"/>
        <c:lblAlgn val="ctr"/>
        <c:lblOffset val="100"/>
        <c:tickLblSkip val="1"/>
      </c:catAx>
      <c:valAx>
        <c:axId val="66712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692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34923358189519"/>
          <c:y val="0.20015321414521442"/>
          <c:w val="0.25406862745098041"/>
          <c:h val="0.534813261978615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5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</c:rich>
      </c:tx>
      <c:layout>
        <c:manualLayout>
          <c:xMode val="edge"/>
          <c:yMode val="edge"/>
          <c:x val="0.85842553640632691"/>
          <c:y val="0.17878308008993657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549026801757301E-2"/>
          <c:y val="0.17227319062181448"/>
          <c:w val="0.76171389194630268"/>
          <c:h val="0.67053183719007947"/>
        </c:manualLayout>
      </c:layout>
      <c:bar3DChart>
        <c:barDir val="col"/>
        <c:grouping val="clustered"/>
        <c:ser>
          <c:idx val="0"/>
          <c:order val="0"/>
          <c:tx>
            <c:v>20 мин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strRef>
              <c:f>Лист1!$E$40:$H$40</c:f>
              <c:strCache>
                <c:ptCount val="4"/>
                <c:pt idx="0">
                  <c:v>1 аудитория</c:v>
                </c:pt>
                <c:pt idx="1">
                  <c:v>2 аудитория</c:v>
                </c:pt>
                <c:pt idx="2">
                  <c:v>3 аудитория</c:v>
                </c:pt>
                <c:pt idx="3">
                  <c:v>4 аудитория</c:v>
                </c:pt>
              </c:strCache>
            </c:strRef>
          </c:cat>
          <c:val>
            <c:numRef>
              <c:f>Лист1!$E$41:$H$41</c:f>
              <c:numCache>
                <c:formatCode>General</c:formatCode>
                <c:ptCount val="4"/>
                <c:pt idx="0">
                  <c:v>65.669999999999987</c:v>
                </c:pt>
                <c:pt idx="1">
                  <c:v>55.160000000000011</c:v>
                </c:pt>
                <c:pt idx="2">
                  <c:v>63</c:v>
                </c:pt>
                <c:pt idx="3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8A-4631-B036-EAEF20658EFE}"/>
            </c:ext>
          </c:extLst>
        </c:ser>
        <c:ser>
          <c:idx val="1"/>
          <c:order val="1"/>
          <c:tx>
            <c:strRef>
              <c:f>Лист1!$D$42</c:f>
              <c:strCache>
                <c:ptCount val="1"/>
                <c:pt idx="0">
                  <c:v>40 мин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cat>
            <c:strRef>
              <c:f>Лист1!$E$40:$H$40</c:f>
              <c:strCache>
                <c:ptCount val="4"/>
                <c:pt idx="0">
                  <c:v>1 аудитория</c:v>
                </c:pt>
                <c:pt idx="1">
                  <c:v>2 аудитория</c:v>
                </c:pt>
                <c:pt idx="2">
                  <c:v>3 аудитория</c:v>
                </c:pt>
                <c:pt idx="3">
                  <c:v>4 аудитория</c:v>
                </c:pt>
              </c:strCache>
            </c:strRef>
          </c:cat>
          <c:val>
            <c:numRef>
              <c:f>Лист1!$E$42:$H$42</c:f>
              <c:numCache>
                <c:formatCode>General</c:formatCode>
                <c:ptCount val="4"/>
                <c:pt idx="0">
                  <c:v>63.67</c:v>
                </c:pt>
                <c:pt idx="1">
                  <c:v>56</c:v>
                </c:pt>
                <c:pt idx="2">
                  <c:v>62.33</c:v>
                </c:pt>
                <c:pt idx="3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8A-4631-B036-EAEF20658EFE}"/>
            </c:ext>
          </c:extLst>
        </c:ser>
        <c:ser>
          <c:idx val="2"/>
          <c:order val="2"/>
          <c:tx>
            <c:strRef>
              <c:f>Лист1!$D$43</c:f>
              <c:strCache>
                <c:ptCount val="1"/>
                <c:pt idx="0">
                  <c:v>60 мин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cat>
            <c:strRef>
              <c:f>Лист1!$E$40:$H$40</c:f>
              <c:strCache>
                <c:ptCount val="4"/>
                <c:pt idx="0">
                  <c:v>1 аудитория</c:v>
                </c:pt>
                <c:pt idx="1">
                  <c:v>2 аудитория</c:v>
                </c:pt>
                <c:pt idx="2">
                  <c:v>3 аудитория</c:v>
                </c:pt>
                <c:pt idx="3">
                  <c:v>4 аудитория</c:v>
                </c:pt>
              </c:strCache>
            </c:strRef>
          </c:cat>
          <c:val>
            <c:numRef>
              <c:f>Лист1!$E$43:$H$43</c:f>
              <c:numCache>
                <c:formatCode>General</c:formatCode>
                <c:ptCount val="4"/>
                <c:pt idx="0">
                  <c:v>69.16</c:v>
                </c:pt>
                <c:pt idx="1">
                  <c:v>60.83</c:v>
                </c:pt>
                <c:pt idx="2">
                  <c:v>69.669999999999987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8A-4631-B036-EAEF20658EFE}"/>
            </c:ext>
          </c:extLst>
        </c:ser>
        <c:shape val="box"/>
        <c:axId val="104860672"/>
        <c:axId val="104887424"/>
        <c:axId val="0"/>
      </c:bar3DChart>
      <c:catAx>
        <c:axId val="10486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87424"/>
        <c:crosses val="autoZero"/>
        <c:auto val="1"/>
        <c:lblAlgn val="ctr"/>
        <c:lblOffset val="100"/>
      </c:catAx>
      <c:valAx>
        <c:axId val="104887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27606092249219"/>
          <c:y val="0.30578615042639501"/>
          <c:w val="0.14172012385633084"/>
          <c:h val="0.299783012509657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51750" y="651750"/>
            <a:ext cx="16984499" cy="8983499"/>
          </a:xfrm>
          <a:custGeom>
            <a:avLst/>
            <a:gdLst/>
            <a:ahLst/>
            <a:cxnLst/>
            <a:rect l="l" t="t" r="r" b="b"/>
            <a:pathLst>
              <a:path w="5745374" h="3038863" extrusionOk="0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 rot="10800000">
            <a:off x="1692321" y="1028700"/>
            <a:ext cx="216308" cy="21727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 rot="10800000">
            <a:off x="1432190" y="1028700"/>
            <a:ext cx="216308" cy="21727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81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 rot="10800000">
            <a:off x="1172060" y="1028700"/>
            <a:ext cx="216308" cy="21727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"/>
          <p:cNvGrpSpPr/>
          <p:nvPr/>
        </p:nvGrpSpPr>
        <p:grpSpPr>
          <a:xfrm>
            <a:off x="651750" y="1177676"/>
            <a:ext cx="16984499" cy="2273877"/>
            <a:chOff x="0" y="114300"/>
            <a:chExt cx="22645999" cy="3031837"/>
          </a:xfrm>
        </p:grpSpPr>
        <p:cxnSp>
          <p:nvCxnSpPr>
            <p:cNvPr id="89" name="Google Shape;89;p1"/>
            <p:cNvCxnSpPr/>
            <p:nvPr/>
          </p:nvCxnSpPr>
          <p:spPr>
            <a:xfrm>
              <a:off x="0" y="3146137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" name="Google Shape;90;p1"/>
            <p:cNvSpPr txBox="1"/>
            <p:nvPr/>
          </p:nvSpPr>
          <p:spPr>
            <a:xfrm>
              <a:off x="1719759" y="114300"/>
              <a:ext cx="18844514" cy="2150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25" b="0" i="0" u="none" strike="noStrike" cap="none">
                  <a:solidFill>
                    <a:srgbClr val="171717"/>
                  </a:solidFill>
                  <a:latin typeface="Arial"/>
                  <a:ea typeface="Arial"/>
                  <a:cs typeface="Arial"/>
                  <a:sym typeface="Arial"/>
                </a:rPr>
                <a:t> ОЦЕНКА УРОВНЯ ШУМА В ЛЕКЦИОННЫХ АУДИТОРИЯХ</a:t>
              </a:r>
              <a:endParaRPr/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29519" y="2233190"/>
            <a:ext cx="4253556" cy="1519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4925" y="2300567"/>
            <a:ext cx="3846890" cy="127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4995746" y="3609451"/>
            <a:ext cx="8341111" cy="58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Свирко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Дарья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Александровна</a:t>
            </a:r>
            <a:r>
              <a:rPr lang="en-US" sz="3000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lang="ru-RU" sz="3000" b="0" i="0" u="none" strike="noStrike" cap="none" dirty="0" smtClean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Шуверова</a:t>
            </a:r>
            <a:r>
              <a:rPr lang="en-US" sz="3000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Кира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Владимировна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студентки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Витебского</a:t>
            </a:r>
            <a:r>
              <a:rPr lang="en-US" sz="3000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государственного</a:t>
            </a:r>
            <a:endParaRPr lang="ru-RU" sz="3000" dirty="0" smtClean="0">
              <a:solidFill>
                <a:srgbClr val="171717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медицинского</a:t>
            </a:r>
            <a:r>
              <a:rPr lang="en-US" sz="3000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университета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99" b="0" i="0" u="none" strike="noStrike" cap="none" dirty="0" smtClean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99" dirty="0" smtClean="0">
              <a:solidFill>
                <a:srgbClr val="171717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99" b="0" i="0" u="none" strike="noStrike" cap="none" dirty="0" smtClean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Научный</a:t>
            </a:r>
            <a:r>
              <a:rPr lang="en-US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руководитель</a:t>
            </a:r>
            <a:r>
              <a:rPr lang="en-US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2499" b="0" i="0" u="none" strike="noStrike" cap="none" dirty="0" smtClean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Масалкова</a:t>
            </a:r>
            <a:r>
              <a:rPr lang="ru-RU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Юлия</a:t>
            </a:r>
            <a:r>
              <a:rPr lang="en-US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Юрьевна</a:t>
            </a:r>
            <a:endParaRPr sz="2499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499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к.б.н</a:t>
            </a:r>
            <a:r>
              <a:rPr lang="en-US" sz="2499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499" b="0" i="0" u="none" strike="noStrike" cap="none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доцент</a:t>
            </a:r>
            <a:r>
              <a:rPr lang="en-US" sz="2499" b="0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99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УО «ВГМУ»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000" dirty="0" smtClean="0">
              <a:solidFill>
                <a:srgbClr val="171717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г.Витебск</a:t>
            </a:r>
            <a:r>
              <a:rPr lang="ru-RU" sz="3000" b="0" i="0" u="none" strike="noStrike" cap="none" dirty="0" smtClean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460" y="2088613"/>
            <a:ext cx="5585079" cy="810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/>
        </p:nvSpPr>
        <p:spPr>
          <a:xfrm>
            <a:off x="1373051" y="558550"/>
            <a:ext cx="162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5748" y="708182"/>
            <a:ext cx="5248141" cy="1163902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20326" y="3602528"/>
            <a:ext cx="9319113" cy="2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Цель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исследования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Оценить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уровень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аудиториях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время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проведения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лекционных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занятий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525" y="5045410"/>
            <a:ext cx="222199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9189" y="5857178"/>
            <a:ext cx="7315200" cy="4016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0" y="-76200"/>
            <a:ext cx="18288000" cy="678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500" b="1" i="1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Материал</a:t>
            </a:r>
            <a:r>
              <a:rPr lang="en-US" sz="4500" b="1" i="1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en-US" sz="4500" b="1" i="1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методы</a:t>
            </a:r>
            <a:r>
              <a:rPr lang="en-US" sz="4500" b="0" i="1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Исследования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проводились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сентябре-ноябре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2022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года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лекционных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аудиториях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№ 1,2,3,4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Витебского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государственного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медицинского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университета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время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проведения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лекционных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занятий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Для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измерения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уровня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использовали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шумомер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«TESTO-815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Были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проведены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трехкратные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замеры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минимального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максимального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уровня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рассчитаны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средние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значения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Измерения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проводились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открытых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окнах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точках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лекционных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начале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середине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конце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), в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разные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промежутки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времени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каждые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20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минут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Статистическая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обработка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полученных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данных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построение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диаграмм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проведено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с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использованием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MS Excel 2007.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1045152" y="379142"/>
            <a:ext cx="1695291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600" dirty="0" smtClean="0"/>
              <a:t>Шум занимает второе  место после химического загрязнения воздуха. Проблема шумового загрязнения приобретает чрезвычайное значение, вызывая нарушение здоровья (артериальную гипертензию, </a:t>
            </a:r>
            <a:r>
              <a:rPr lang="ru-RU" sz="3600" dirty="0" err="1" smtClean="0"/>
              <a:t>тиннитус</a:t>
            </a:r>
            <a:r>
              <a:rPr lang="ru-RU" sz="3600" dirty="0" smtClean="0"/>
              <a:t> (шум в ушах), потерю слуха), снижение работоспособности человека, раздражение, агрессию. Заболевания, связанные с воздействием шума, занимают одно из первых мест среди всех профессиональных болезней. </a:t>
            </a:r>
            <a:endParaRPr sz="3500"/>
          </a:p>
        </p:txBody>
      </p:sp>
      <p:sp>
        <p:nvSpPr>
          <p:cNvPr id="112" name="Google Shape;112;p4"/>
          <p:cNvSpPr txBox="1"/>
          <p:nvPr/>
        </p:nvSpPr>
        <p:spPr>
          <a:xfrm>
            <a:off x="9816659" y="4490096"/>
            <a:ext cx="795958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Увеличение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10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децибел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приводит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к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возрастанию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20–30%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общих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заболеваний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в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свою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очередь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сердечные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и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нервные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заболевания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возрастают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1,5–2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уровнях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свыше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80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каждое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увеличение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его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1–2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приводит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к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снижению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производительности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труда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менее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чем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1%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525" y="5097539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284324" y="270725"/>
            <a:ext cx="6515700" cy="92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результате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проведенных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нами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исследований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уровня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лекционных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аудиториях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получили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что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наибольший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средний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уровень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(66,17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отмечен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№ 1,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чуть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менее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шумно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оказалось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 (65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наименьшем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среднем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уровне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(57,33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– в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№ 3.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всех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четырех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случаях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измеренный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средний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уровень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превышает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установленные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для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учебных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аудиторий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гигиенические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требования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(в 1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в 1,2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в 1,18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в 3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в 1,04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в 4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(59,83 </a:t>
            </a:r>
            <a:r>
              <a:rPr lang="en-US" sz="3000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– в 1,09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раза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).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8397084" y="8345090"/>
            <a:ext cx="9177237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уровня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шума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лекционной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аудитории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местоположению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дБ</a:t>
            </a:r>
            <a:endParaRPr sz="30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8566960" y="89208"/>
            <a:ext cx="66255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500" b="1" i="1" dirty="0" smtClean="0">
                <a:latin typeface="Arimo"/>
                <a:ea typeface="Arimo"/>
                <a:cs typeface="Arimo"/>
                <a:sym typeface="Arimo"/>
              </a:rPr>
              <a:t>Результаты </a:t>
            </a:r>
            <a:r>
              <a:rPr lang="ru-RU" sz="3500" b="1" i="1" dirty="0" smtClean="0">
                <a:latin typeface="Arimo"/>
                <a:ea typeface="Arimo"/>
                <a:cs typeface="Arimo"/>
                <a:sym typeface="Arimo"/>
              </a:rPr>
              <a:t>исследования</a:t>
            </a:r>
            <a:endParaRPr lang="ru-RU" sz="3500" i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lc="http://schemas.openxmlformats.org/drawingml/2006/lockedCanvas" id="{CCEDFE66-B575-D41A-4A1E-055E5A321C4D}"/>
              </a:ext>
            </a:extLst>
          </p:cNvPr>
          <p:cNvGraphicFramePr/>
          <p:nvPr/>
        </p:nvGraphicFramePr>
        <p:xfrm>
          <a:off x="6715124" y="1182029"/>
          <a:ext cx="10970709" cy="68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439399" y="441600"/>
            <a:ext cx="7344151" cy="935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dirty="0" smtClean="0"/>
              <a:t>Что касается изменения среднего уровня шума на протяжении лекционного занятиям (рисунок 2), нами установлено снижение среднего уровня шума к середине </a:t>
            </a:r>
            <a:r>
              <a:rPr lang="ru-RU" sz="3200" dirty="0" err="1" smtClean="0"/>
              <a:t>лекциив</a:t>
            </a:r>
            <a:r>
              <a:rPr lang="ru-RU" sz="3200" dirty="0" smtClean="0"/>
              <a:t> аудиториях № 1 (с 65,67 до 63,67 дБ) и  № 3 (с 63 до 62,33 дБ) с дальнейшим его увеличением к ее окончанию до 69,16 дБ и 69,67 дБ соответственного для названных аудиторий. В аудиториях 2 и 4 наблюдалось увеличение среднего уровня шума к середине лекционного занятия – во 2 аудитории (с 55,16 до 56 дБ) и в 4 аудитории (с 56,5 до 59 дБ) и его дальнейшее увеличение к окончанию занятия до 69,67 дБ и 64дБ соответственно, что хорошо иллюстрировано на </a:t>
            </a:r>
            <a:r>
              <a:rPr lang="ru-RU" sz="3200" dirty="0" smtClean="0"/>
              <a:t>диаграмме.</a:t>
            </a:r>
            <a:endParaRPr lang="ru-RU" sz="3200" dirty="0"/>
          </a:p>
        </p:txBody>
      </p:sp>
      <p:sp>
        <p:nvSpPr>
          <p:cNvPr id="127" name="Google Shape;127;p6"/>
          <p:cNvSpPr txBox="1"/>
          <p:nvPr/>
        </p:nvSpPr>
        <p:spPr>
          <a:xfrm>
            <a:off x="9532148" y="6901055"/>
            <a:ext cx="7417706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</a:t>
            </a:r>
            <a:r>
              <a:rPr lang="en-US" sz="3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уровня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шума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лекционных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аудиториях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дБ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lc="http://schemas.openxmlformats.org/drawingml/2006/lockedCanvas" id="{48356F45-94BF-8ECF-1609-57CB58CD044C}"/>
              </a:ext>
            </a:extLst>
          </p:cNvPr>
          <p:cNvGraphicFramePr/>
          <p:nvPr/>
        </p:nvGraphicFramePr>
        <p:xfrm>
          <a:off x="7999326" y="1137424"/>
          <a:ext cx="9976439" cy="54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2972" y="2706187"/>
            <a:ext cx="11736151" cy="674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277268" y="268347"/>
            <a:ext cx="9937249" cy="43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Кроме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того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в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процессе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выполнения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работы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максимальный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средний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измеренный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нами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уровень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шума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составил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69,67 </a:t>
            </a:r>
            <a:r>
              <a:rPr lang="en-US" sz="3999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999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через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60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минут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лекции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3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минимальный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55,16 </a:t>
            </a:r>
            <a:r>
              <a:rPr lang="en-US" sz="3999" b="0" i="0" u="none" strike="noStrike" cap="none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дБ</a:t>
            </a:r>
            <a:r>
              <a:rPr lang="en-US" sz="3999" b="0" i="0" u="none" strike="noStrike" cap="none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через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20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минут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лекции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во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2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аудитории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1076" y="2026376"/>
            <a:ext cx="9664126" cy="795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428223" y="272351"/>
            <a:ext cx="11826300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dirty="0" smtClean="0"/>
              <a:t>Таким образом, нами установлено незначительное превышение гигиенических требований по среднему уровню шума на лекционных занятиях в разных точках аудиторий в разные временные интервалы при открытых окнах. Наблюдалось увеличение среднего уровня шума к концу лекционных занятий до 69,16 дБ, 60,83 дБ, 69,67 дБ, 64 дБ во всех лекционных аудиториях № 1, 2, 3, 4 соответственно, а так же с удалением от начала до конца аудиторий № 1, 2, 3, 4 соответственно 73,17 дБ, 71 дБ, 65,33 дБ, 63,17 дБ. Повышенный средний уровень шума отмечен в двух аудиториях – №1 и №2 (73,16 дБ и 71 дБ соответственно). Безусловно, данные исследования будут продолжены в будущем при открытых и </a:t>
            </a:r>
            <a:r>
              <a:rPr lang="ru-RU" sz="3200" dirty="0" smtClean="0"/>
              <a:t>закрытых</a:t>
            </a:r>
          </a:p>
          <a:p>
            <a:pPr algn="ctr"/>
            <a:r>
              <a:rPr lang="ru-RU" sz="3200" dirty="0" smtClean="0"/>
              <a:t>окнах, для </a:t>
            </a:r>
            <a:r>
              <a:rPr lang="ru-RU" sz="3200" dirty="0" smtClean="0"/>
              <a:t>учета длительности действия </a:t>
            </a:r>
          </a:p>
          <a:p>
            <a:pPr algn="ctr"/>
            <a:r>
              <a:rPr lang="ru-RU" sz="3200" dirty="0" smtClean="0"/>
              <a:t>т</a:t>
            </a:r>
            <a:r>
              <a:rPr lang="ru-RU" sz="3200" dirty="0" smtClean="0"/>
              <a:t>ех или иных значений </a:t>
            </a:r>
            <a:r>
              <a:rPr lang="ru-RU" sz="3200" dirty="0" smtClean="0"/>
              <a:t>уровня шума, а так же </a:t>
            </a:r>
            <a:r>
              <a:rPr lang="ru-RU" sz="3200" dirty="0" smtClean="0"/>
              <a:t>учета влияния </a:t>
            </a:r>
            <a:r>
              <a:rPr lang="ru-RU" sz="3200" dirty="0" smtClean="0"/>
              <a:t>внешнего шумового воздействия (при открытых и закрытых форточках).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32" y="5734469"/>
            <a:ext cx="8754868" cy="455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334537" y="271400"/>
            <a:ext cx="17596624" cy="560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Список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литературы</a:t>
            </a:r>
            <a:endParaRPr/>
          </a:p>
          <a:p>
            <a:pPr algn="just"/>
            <a:r>
              <a:rPr lang="en-US" sz="2700" dirty="0" smtClean="0"/>
              <a:t>	</a:t>
            </a:r>
            <a:r>
              <a:rPr lang="ru-RU" sz="2700" dirty="0" smtClean="0"/>
              <a:t>1</a:t>
            </a:r>
            <a:r>
              <a:rPr lang="ru-RU" sz="2700" dirty="0" smtClean="0"/>
              <a:t>. Черток, А. Г. Гигиеническая оценка </a:t>
            </a:r>
            <a:r>
              <a:rPr lang="ru-RU" sz="2700" dirty="0" err="1" smtClean="0"/>
              <a:t>виброакустических</a:t>
            </a:r>
            <a:r>
              <a:rPr lang="ru-RU" sz="2700" dirty="0" smtClean="0"/>
              <a:t> факторов среды обитания человека: учебное пособие / А. Г. Черток, В. А. Петров. – Владивосток: Медицина ДВ, 2014. – 120 с.</a:t>
            </a:r>
          </a:p>
          <a:p>
            <a:pPr algn="just"/>
            <a:r>
              <a:rPr lang="en-US" sz="2700" dirty="0" smtClean="0"/>
              <a:t>	</a:t>
            </a:r>
            <a:r>
              <a:rPr lang="ru-RU" sz="2700" dirty="0" smtClean="0"/>
              <a:t>2</a:t>
            </a:r>
            <a:r>
              <a:rPr lang="ru-RU" sz="2700" dirty="0" smtClean="0"/>
              <a:t>. Тарасова Т. А. Влияние шума на работоспособность студентов / Материалы Всероссийского научного форума студентов с международным участием «Студенческая наука - 2019». – с. 357.</a:t>
            </a:r>
          </a:p>
          <a:p>
            <a:pPr algn="just"/>
            <a:r>
              <a:rPr lang="en-US" sz="2700" dirty="0" smtClean="0"/>
              <a:t>	</a:t>
            </a:r>
            <a:r>
              <a:rPr lang="ru-RU" sz="2700" dirty="0" smtClean="0"/>
              <a:t>3</a:t>
            </a:r>
            <a:r>
              <a:rPr lang="ru-RU" sz="2700" dirty="0" smtClean="0"/>
              <a:t>. </a:t>
            </a:r>
            <a:r>
              <a:rPr lang="ru-RU" sz="2700" dirty="0" err="1" smtClean="0"/>
              <a:t>Чернюк</a:t>
            </a:r>
            <a:r>
              <a:rPr lang="ru-RU" sz="2700" dirty="0" smtClean="0"/>
              <a:t>, В. В., Заяц, О. В. Оценка влияния шума на работоспособность и остроту слуха у студентов / </a:t>
            </a:r>
            <a:r>
              <a:rPr lang="en-US" sz="2700" dirty="0" smtClean="0"/>
              <a:t>XII</a:t>
            </a:r>
            <a:r>
              <a:rPr lang="ru-RU" sz="2700" dirty="0" smtClean="0"/>
              <a:t> международная студенческая научная конференция «Студенческий научный форум – 2020». Режим доступа: https://scienceforum.ru/2020/article/2018020730. – Дата доступа: 18.11.2022. [Электронный ресурс].</a:t>
            </a:r>
          </a:p>
          <a:p>
            <a:pPr algn="just"/>
            <a:r>
              <a:rPr lang="en-US" sz="2700" dirty="0" smtClean="0"/>
              <a:t>	</a:t>
            </a:r>
            <a:r>
              <a:rPr lang="ru-RU" sz="2700" dirty="0" smtClean="0"/>
              <a:t>4</a:t>
            </a:r>
            <a:r>
              <a:rPr lang="ru-RU" sz="2700" dirty="0" smtClean="0"/>
              <a:t>. </a:t>
            </a:r>
            <a:r>
              <a:rPr lang="ru-RU" sz="2700" dirty="0" err="1" smtClean="0"/>
              <a:t>Шишелова</a:t>
            </a:r>
            <a:r>
              <a:rPr lang="ru-RU" sz="2700" dirty="0" smtClean="0"/>
              <a:t> Т.И., Малыгина Ю.С., </a:t>
            </a:r>
            <a:r>
              <a:rPr lang="ru-RU" sz="2700" dirty="0" err="1" smtClean="0"/>
              <a:t>Суан</a:t>
            </a:r>
            <a:r>
              <a:rPr lang="ru-RU" sz="2700" dirty="0" smtClean="0"/>
              <a:t> Дат </a:t>
            </a:r>
            <a:r>
              <a:rPr lang="ru-RU" sz="2700" dirty="0" err="1" smtClean="0"/>
              <a:t>Нгуен</a:t>
            </a:r>
            <a:r>
              <a:rPr lang="ru-RU" sz="2700" dirty="0" smtClean="0"/>
              <a:t>. Влияние шума на организм человека // Успехи современного естествознания. 2009, № 8, С.22 – 23.</a:t>
            </a:r>
          </a:p>
          <a:p>
            <a:pPr algn="just"/>
            <a:r>
              <a:rPr lang="en-US" sz="2700" dirty="0" smtClean="0"/>
              <a:t>	</a:t>
            </a:r>
            <a:r>
              <a:rPr lang="ru-RU" sz="2700" dirty="0" smtClean="0"/>
              <a:t>5</a:t>
            </a:r>
            <a:r>
              <a:rPr lang="ru-RU" sz="2700" dirty="0" smtClean="0"/>
              <a:t>. Санитарные нормы, правила и гигиенические нормативы «Шум на рабочих местах, в транспортных средствах, в помещениях жилых, общественных зданий и на территории жилой застройки» Утверждены Министерством здравоохранения Республики Беларусь от 16.11.2011 № 115. </a:t>
            </a:r>
            <a:endParaRPr lang="ru-RU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634</Words>
  <Application>Microsoft Office PowerPoint</Application>
  <PresentationFormat>Произвольный</PresentationFormat>
  <Paragraphs>41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Arimo</vt:lpstr>
      <vt:lpstr>Times New Roman</vt:lpstr>
      <vt:lpstr>Open Sans Light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4</cp:revision>
  <dcterms:created xsi:type="dcterms:W3CDTF">2006-08-16T00:00:00Z</dcterms:created>
  <dcterms:modified xsi:type="dcterms:W3CDTF">2023-01-03T18:36:59Z</dcterms:modified>
</cp:coreProperties>
</file>