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2" r:id="rId33"/>
    <p:sldId id="287" r:id="rId34"/>
    <p:sldId id="288" r:id="rId35"/>
    <p:sldId id="289" r:id="rId36"/>
    <p:sldId id="290"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C89472E-BA03-4DC9-AD5B-230F95ACEEF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89472E-BA03-4DC9-AD5B-230F95ACEEF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89472E-BA03-4DC9-AD5B-230F95ACEEF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741DFE2-8661-4CEC-A36D-ACA69FF91660}" type="datetimeFigureOut">
              <a:rPr lang="ru-RU" smtClean="0"/>
              <a:pPr/>
              <a:t>03.02.2022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C89472E-BA03-4DC9-AD5B-230F95ACEEF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41DFE2-8661-4CEC-A36D-ACA69FF91660}" type="datetimeFigureOut">
              <a:rPr lang="ru-RU" smtClean="0"/>
              <a:pPr/>
              <a:t>03.02.2022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89472E-BA03-4DC9-AD5B-230F95ACEEF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36912"/>
            <a:ext cx="7851648" cy="1828800"/>
          </a:xfrm>
        </p:spPr>
        <p:txBody>
          <a:bodyPr>
            <a:normAutofit fontScale="90000"/>
          </a:bodyPr>
          <a:lstStyle/>
          <a:p>
            <a:r>
              <a:rPr lang="en-US" sz="6000" dirty="0" smtClean="0"/>
              <a:t>Pregnancy and labor at women with diseases of cardiovascular </a:t>
            </a:r>
            <a:r>
              <a:rPr lang="en-US" sz="6000" dirty="0" smtClean="0"/>
              <a:t>system, </a:t>
            </a:r>
            <a:r>
              <a:rPr lang="en-US" dirty="0" smtClean="0"/>
              <a:t>urinary system</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u="sng" dirty="0" smtClean="0"/>
              <a:t>Way of a delivery of patients with heart diseases:</a:t>
            </a:r>
            <a:endParaRPr lang="ru-RU" sz="3600" dirty="0"/>
          </a:p>
        </p:txBody>
      </p:sp>
      <p:sp>
        <p:nvSpPr>
          <p:cNvPr id="3" name="Содержимое 2"/>
          <p:cNvSpPr>
            <a:spLocks noGrp="1"/>
          </p:cNvSpPr>
          <p:nvPr>
            <p:ph idx="1"/>
          </p:nvPr>
        </p:nvSpPr>
        <p:spPr/>
        <p:txBody>
          <a:bodyPr>
            <a:normAutofit fontScale="92500" lnSpcReduction="20000"/>
          </a:bodyPr>
          <a:lstStyle/>
          <a:p>
            <a:pPr marL="0" indent="457200">
              <a:spcBef>
                <a:spcPts val="0"/>
              </a:spcBef>
              <a:buNone/>
            </a:pPr>
            <a:r>
              <a:rPr lang="en-US" dirty="0" smtClean="0"/>
              <a:t>The </a:t>
            </a:r>
            <a:r>
              <a:rPr lang="en-US" b="1" dirty="0" smtClean="0"/>
              <a:t>I degree </a:t>
            </a:r>
            <a:r>
              <a:rPr lang="en-US" dirty="0" smtClean="0"/>
              <a:t>of risk – vaginal delivery. Cesarean section, obstetric forceps are carried out only according to obstetric indications</a:t>
            </a:r>
          </a:p>
          <a:p>
            <a:pPr marL="0" indent="457200">
              <a:spcBef>
                <a:spcPts val="0"/>
              </a:spcBef>
              <a:buNone/>
            </a:pPr>
            <a:r>
              <a:rPr lang="en-US" dirty="0" smtClean="0"/>
              <a:t>The </a:t>
            </a:r>
            <a:r>
              <a:rPr lang="en-US" b="1" dirty="0" smtClean="0"/>
              <a:t>II degree </a:t>
            </a:r>
            <a:r>
              <a:rPr lang="en-US" dirty="0" smtClean="0"/>
              <a:t>of risk - vaginal delivery + </a:t>
            </a:r>
            <a:r>
              <a:rPr lang="en-US" dirty="0" err="1" smtClean="0"/>
              <a:t>epiziotomy</a:t>
            </a:r>
            <a:r>
              <a:rPr lang="en-US" dirty="0" smtClean="0"/>
              <a:t> or </a:t>
            </a:r>
            <a:r>
              <a:rPr lang="en-US" dirty="0" err="1" smtClean="0"/>
              <a:t>perineotomy</a:t>
            </a:r>
            <a:r>
              <a:rPr lang="en-US" dirty="0" smtClean="0"/>
              <a:t>;</a:t>
            </a:r>
          </a:p>
          <a:p>
            <a:pPr marL="365760" lvl="1" indent="457200">
              <a:spcBef>
                <a:spcPts val="0"/>
              </a:spcBef>
            </a:pPr>
            <a:r>
              <a:rPr lang="en-US" dirty="0" smtClean="0"/>
              <a:t>Cesarean section at unstable parameters of a </a:t>
            </a:r>
            <a:r>
              <a:rPr lang="en-US" dirty="0" err="1" smtClean="0"/>
              <a:t>hemodynamics</a:t>
            </a:r>
            <a:r>
              <a:rPr lang="en-US" dirty="0" smtClean="0"/>
              <a:t> in the I period of labors.</a:t>
            </a:r>
          </a:p>
          <a:p>
            <a:pPr marL="365760" lvl="1" indent="457200">
              <a:spcBef>
                <a:spcPts val="0"/>
              </a:spcBef>
            </a:pPr>
            <a:r>
              <a:rPr lang="en-US" dirty="0" smtClean="0"/>
              <a:t>Obstetric forceps at unstable parameters of a hemodynamic in the II period of labors.</a:t>
            </a:r>
          </a:p>
          <a:p>
            <a:pPr marL="0" indent="457200">
              <a:spcBef>
                <a:spcPts val="0"/>
              </a:spcBef>
              <a:buNone/>
            </a:pPr>
            <a:r>
              <a:rPr lang="en-US" dirty="0" smtClean="0"/>
              <a:t>The </a:t>
            </a:r>
            <a:r>
              <a:rPr lang="en-US" b="1" dirty="0" smtClean="0"/>
              <a:t>III degree </a:t>
            </a:r>
            <a:r>
              <a:rPr lang="en-US" dirty="0" smtClean="0"/>
              <a:t>of risk – it is necessary to give Cesarean section, however preference to vagina labor with obligatory switching off of the II period of labors (obstetric forceps), with an anesthesiology grant.</a:t>
            </a:r>
          </a:p>
          <a:p>
            <a:pPr marL="0" indent="457200">
              <a:spcBef>
                <a:spcPts val="0"/>
              </a:spcBef>
              <a:buNone/>
            </a:pPr>
            <a:r>
              <a:rPr lang="en-US" dirty="0" smtClean="0"/>
              <a:t>The </a:t>
            </a:r>
            <a:r>
              <a:rPr lang="en-US" b="1" dirty="0" smtClean="0"/>
              <a:t>IV degree </a:t>
            </a:r>
            <a:r>
              <a:rPr lang="en-US" dirty="0" smtClean="0"/>
              <a:t>of risk – Cesarean section.</a:t>
            </a:r>
          </a:p>
          <a:p>
            <a:pPr marL="0" indent="457200">
              <a:spcBef>
                <a:spcPts val="0"/>
              </a:spcBef>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en-US" sz="4000" dirty="0" smtClean="0"/>
              <a:t>Management during labor</a:t>
            </a:r>
            <a:endParaRPr lang="ru-RU" sz="4000" dirty="0"/>
          </a:p>
        </p:txBody>
      </p:sp>
      <p:sp>
        <p:nvSpPr>
          <p:cNvPr id="3" name="Содержимое 2"/>
          <p:cNvSpPr>
            <a:spLocks noGrp="1"/>
          </p:cNvSpPr>
          <p:nvPr>
            <p:ph idx="1"/>
          </p:nvPr>
        </p:nvSpPr>
        <p:spPr/>
        <p:txBody>
          <a:bodyPr/>
          <a:lstStyle/>
          <a:p>
            <a:pPr>
              <a:buNone/>
            </a:pPr>
            <a:r>
              <a:rPr lang="en-US" u="sng" dirty="0" smtClean="0"/>
              <a:t>PLACE OF INDUCTION:</a:t>
            </a:r>
            <a:r>
              <a:rPr lang="en-US" dirty="0" smtClean="0"/>
              <a:t> Most patients with cardiac disease go into spontaneous labor and deliver without any difficulty. However, induction (vaginal PGE2) may be employed in very selected cases for obstetric indications. One should guard against infection and pulmonary edema due to fluid overload.</a:t>
            </a:r>
            <a:endParaRPr lang="ru-RU"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en-US" sz="4000" dirty="0" smtClean="0"/>
              <a:t>Management during labor. </a:t>
            </a:r>
            <a:br>
              <a:rPr lang="en-US" sz="4000" dirty="0" smtClean="0"/>
            </a:br>
            <a:r>
              <a:rPr lang="en-US" sz="4000" dirty="0" smtClean="0"/>
              <a:t>First stage</a:t>
            </a:r>
            <a:endParaRPr lang="ru-RU" sz="4000" dirty="0"/>
          </a:p>
        </p:txBody>
      </p:sp>
      <p:sp>
        <p:nvSpPr>
          <p:cNvPr id="3" name="Содержимое 2"/>
          <p:cNvSpPr>
            <a:spLocks noGrp="1"/>
          </p:cNvSpPr>
          <p:nvPr>
            <p:ph idx="1"/>
          </p:nvPr>
        </p:nvSpPr>
        <p:spPr>
          <a:xfrm>
            <a:off x="457200" y="1935480"/>
            <a:ext cx="8229600" cy="4661872"/>
          </a:xfrm>
        </p:spPr>
        <p:txBody>
          <a:bodyPr>
            <a:normAutofit fontScale="92500" lnSpcReduction="10000"/>
          </a:bodyPr>
          <a:lstStyle/>
          <a:p>
            <a:r>
              <a:rPr lang="en-US" b="1" dirty="0" smtClean="0"/>
              <a:t>Position</a:t>
            </a:r>
            <a:r>
              <a:rPr lang="en-US" dirty="0" smtClean="0"/>
              <a:t>: The patient should be in lateral recumbent position to minimize </a:t>
            </a:r>
            <a:r>
              <a:rPr lang="en-US" dirty="0" err="1" smtClean="0"/>
              <a:t>aortocaval</a:t>
            </a:r>
            <a:r>
              <a:rPr lang="en-US" dirty="0" smtClean="0"/>
              <a:t> compression</a:t>
            </a:r>
          </a:p>
          <a:p>
            <a:r>
              <a:rPr lang="en-US" b="1" dirty="0" smtClean="0"/>
              <a:t>Oxygen</a:t>
            </a:r>
            <a:r>
              <a:rPr lang="en-US" dirty="0" smtClean="0"/>
              <a:t> is to be administrated (5-6 L/min) if required</a:t>
            </a:r>
          </a:p>
          <a:p>
            <a:r>
              <a:rPr lang="en-US" b="1" dirty="0" smtClean="0"/>
              <a:t>Analgesia</a:t>
            </a:r>
            <a:r>
              <a:rPr lang="en-US" dirty="0" smtClean="0"/>
              <a:t> in the majority, is best given by epidural</a:t>
            </a:r>
          </a:p>
          <a:p>
            <a:r>
              <a:rPr lang="en-US" b="1" dirty="0" smtClean="0"/>
              <a:t>Prophylactic antibiotics </a:t>
            </a:r>
            <a:r>
              <a:rPr lang="en-US" dirty="0" smtClean="0"/>
              <a:t>against bacterial </a:t>
            </a:r>
            <a:r>
              <a:rPr lang="en-US" dirty="0" err="1" smtClean="0"/>
              <a:t>endocarditis</a:t>
            </a:r>
            <a:endParaRPr lang="en-US" dirty="0" smtClean="0"/>
          </a:p>
          <a:p>
            <a:r>
              <a:rPr lang="en-US" b="1" dirty="0" smtClean="0"/>
              <a:t>Fluids</a:t>
            </a:r>
            <a:r>
              <a:rPr lang="en-US" dirty="0" smtClean="0"/>
              <a:t> should not be infused more than 75 </a:t>
            </a:r>
            <a:r>
              <a:rPr lang="en-US" dirty="0" err="1" smtClean="0"/>
              <a:t>mL</a:t>
            </a:r>
            <a:r>
              <a:rPr lang="en-US" dirty="0" smtClean="0"/>
              <a:t>/hour to prevent pulmonary edema</a:t>
            </a:r>
          </a:p>
          <a:p>
            <a:r>
              <a:rPr lang="en-US" b="1" dirty="0" smtClean="0"/>
              <a:t>Careful watch </a:t>
            </a:r>
            <a:r>
              <a:rPr lang="en-US" dirty="0" smtClean="0"/>
              <a:t>of the pulse and respiration rate</a:t>
            </a:r>
          </a:p>
          <a:p>
            <a:r>
              <a:rPr lang="en-US" b="1" dirty="0" smtClean="0"/>
              <a:t>Cardiac monitoring </a:t>
            </a:r>
            <a:r>
              <a:rPr lang="en-US" dirty="0" smtClean="0"/>
              <a:t>and </a:t>
            </a:r>
            <a:r>
              <a:rPr lang="en-US" b="1" dirty="0" smtClean="0"/>
              <a:t>pulse </a:t>
            </a:r>
            <a:r>
              <a:rPr lang="en-US" b="1" dirty="0" err="1" smtClean="0"/>
              <a:t>oximetry</a:t>
            </a:r>
            <a:r>
              <a:rPr lang="en-US" b="1" dirty="0" smtClean="0"/>
              <a:t> </a:t>
            </a:r>
            <a:r>
              <a:rPr lang="en-US" dirty="0" smtClean="0"/>
              <a:t>can detect arrhythmias and hypoxemia early</a:t>
            </a:r>
          </a:p>
          <a:p>
            <a:r>
              <a:rPr lang="en-US" b="1" dirty="0" smtClean="0"/>
              <a:t>Central venous pressure</a:t>
            </a:r>
            <a:r>
              <a:rPr lang="en-US" dirty="0" smtClean="0"/>
              <a:t> monitoring may be needed in selected cases.</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r>
              <a:rPr lang="en-US" sz="3600" dirty="0" smtClean="0"/>
              <a:t>Prophylactic antibiotics for bacterial </a:t>
            </a:r>
            <a:r>
              <a:rPr lang="en-US" sz="3600" dirty="0" err="1" smtClean="0"/>
              <a:t>endocarditis</a:t>
            </a:r>
            <a:endParaRPr lang="ru-RU" sz="3600" dirty="0"/>
          </a:p>
        </p:txBody>
      </p:sp>
      <p:sp>
        <p:nvSpPr>
          <p:cNvPr id="3" name="Содержимое 2"/>
          <p:cNvSpPr>
            <a:spLocks noGrp="1"/>
          </p:cNvSpPr>
          <p:nvPr>
            <p:ph idx="1"/>
          </p:nvPr>
        </p:nvSpPr>
        <p:spPr/>
        <p:txBody>
          <a:bodyPr>
            <a:normAutofit fontScale="85000" lnSpcReduction="10000"/>
          </a:bodyPr>
          <a:lstStyle/>
          <a:p>
            <a:r>
              <a:rPr lang="en-US" dirty="0" smtClean="0"/>
              <a:t>Antibiotic prophylaxis during labor and 48 hours after delivery is considered appropriate. This is to prevent bacterial </a:t>
            </a:r>
            <a:r>
              <a:rPr lang="en-US" dirty="0" err="1" smtClean="0"/>
              <a:t>endocarditis</a:t>
            </a:r>
            <a:r>
              <a:rPr lang="en-US" dirty="0" smtClean="0"/>
              <a:t>. The recommended regimens include intravenous </a:t>
            </a:r>
            <a:r>
              <a:rPr lang="en-US" dirty="0" err="1" smtClean="0"/>
              <a:t>ampicillin</a:t>
            </a:r>
            <a:r>
              <a:rPr lang="en-US" dirty="0" smtClean="0"/>
              <a:t> 2 g and </a:t>
            </a:r>
            <a:r>
              <a:rPr lang="en-US" dirty="0" err="1" smtClean="0"/>
              <a:t>gentamicin</a:t>
            </a:r>
            <a:r>
              <a:rPr lang="en-US" dirty="0" smtClean="0"/>
              <a:t> 1.5 mg/kg (not to exceed 80 mg), at the onset or induction of labor followed by repeat doses 8 hours interval.</a:t>
            </a:r>
          </a:p>
          <a:p>
            <a:pPr algn="ctr">
              <a:buNone/>
            </a:pPr>
            <a:r>
              <a:rPr lang="en-US" b="1" dirty="0" smtClean="0"/>
              <a:t>High-risk patients are</a:t>
            </a:r>
            <a:r>
              <a:rPr lang="en-US" dirty="0" smtClean="0"/>
              <a:t>:</a:t>
            </a:r>
          </a:p>
          <a:p>
            <a:pPr marL="2781300" indent="-361950">
              <a:buFont typeface="+mj-lt"/>
              <a:buAutoNum type="alphaLcParenR"/>
            </a:pPr>
            <a:r>
              <a:rPr lang="en-US" sz="2100" dirty="0" smtClean="0"/>
              <a:t>Structural heart disease</a:t>
            </a:r>
          </a:p>
          <a:p>
            <a:pPr marL="2781300" indent="-361950">
              <a:buFont typeface="+mj-lt"/>
              <a:buAutoNum type="alphaLcParenR"/>
            </a:pPr>
            <a:r>
              <a:rPr lang="en-US" sz="2100" dirty="0" smtClean="0"/>
              <a:t>Rheumatic heart disease</a:t>
            </a:r>
          </a:p>
          <a:p>
            <a:pPr marL="2781300" indent="-361950">
              <a:buFont typeface="+mj-lt"/>
              <a:buAutoNum type="alphaLcParenR"/>
            </a:pPr>
            <a:r>
              <a:rPr lang="en-US" sz="2100" dirty="0" smtClean="0"/>
              <a:t>Cyanotic congenital heart disease</a:t>
            </a:r>
          </a:p>
          <a:p>
            <a:pPr marL="2781300" indent="-361950">
              <a:buFont typeface="+mj-lt"/>
              <a:buAutoNum type="alphaLcParenR"/>
            </a:pPr>
            <a:r>
              <a:rPr lang="en-US" sz="2100" dirty="0" smtClean="0"/>
              <a:t>Presence of dental and respiratory tract infections</a:t>
            </a:r>
          </a:p>
          <a:p>
            <a:pPr marL="2781300" indent="-361950">
              <a:buFont typeface="+mj-lt"/>
              <a:buAutoNum type="alphaLcParenR"/>
            </a:pPr>
            <a:r>
              <a:rPr lang="en-US" sz="2100" dirty="0" smtClean="0"/>
              <a:t>Hypertrophic cardiac </a:t>
            </a:r>
            <a:r>
              <a:rPr lang="en-US" sz="2100" dirty="0" err="1" smtClean="0"/>
              <a:t>myopathy</a:t>
            </a:r>
            <a:endParaRPr lang="en-US" sz="2100" dirty="0" smtClean="0"/>
          </a:p>
          <a:p>
            <a:pPr marL="2781300" indent="-361950">
              <a:buFont typeface="+mj-lt"/>
              <a:buAutoNum type="alphaLcParenR"/>
            </a:pPr>
            <a:r>
              <a:rPr lang="en-US" sz="2100" dirty="0" smtClean="0"/>
              <a:t>Prosthetic heart valves</a:t>
            </a:r>
          </a:p>
          <a:p>
            <a:pPr marL="2781300" indent="-361950">
              <a:buFont typeface="+mj-lt"/>
              <a:buAutoNum type="alphaLcParenR"/>
            </a:pPr>
            <a:r>
              <a:rPr lang="en-US" sz="2100" dirty="0" smtClean="0"/>
              <a:t>Prior history of infective </a:t>
            </a:r>
            <a:r>
              <a:rPr lang="en-US" sz="2100" dirty="0" err="1" smtClean="0"/>
              <a:t>endocarditis</a:t>
            </a:r>
            <a:endParaRPr lang="en-US" sz="2100" dirty="0" smtClean="0"/>
          </a:p>
          <a:p>
            <a:pPr marL="2781300" indent="-361950">
              <a:buFont typeface="+mj-lt"/>
              <a:buAutoNum type="alphaLcParenR"/>
            </a:pPr>
            <a:r>
              <a:rPr lang="en-US" sz="2100" dirty="0" smtClean="0"/>
              <a:t>Cardiac transplant</a:t>
            </a:r>
            <a:endParaRPr lang="ru-RU" sz="2100" dirty="0"/>
          </a:p>
        </p:txBody>
      </p:sp>
      <p:pic>
        <p:nvPicPr>
          <p:cNvPr id="4" name="Рисунок 3" descr="kisspng-exclamation-mark-question-mark-attention-punctuati-attention-5ab65e17984920.9172477215219010796238.png"/>
          <p:cNvPicPr>
            <a:picLocks noChangeAspect="1"/>
          </p:cNvPicPr>
          <p:nvPr/>
        </p:nvPicPr>
        <p:blipFill>
          <a:blip r:embed="rId2" cstate="print"/>
          <a:stretch>
            <a:fillRect/>
          </a:stretch>
        </p:blipFill>
        <p:spPr>
          <a:xfrm>
            <a:off x="395536" y="3573016"/>
            <a:ext cx="2327616" cy="29249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Autofit/>
          </a:bodyPr>
          <a:lstStyle/>
          <a:p>
            <a:r>
              <a:rPr lang="en-US" sz="4000" dirty="0" smtClean="0"/>
              <a:t>Management during labor. </a:t>
            </a:r>
            <a:br>
              <a:rPr lang="en-US" sz="4000" dirty="0" smtClean="0"/>
            </a:br>
            <a:r>
              <a:rPr lang="en-US" sz="4000" dirty="0" smtClean="0"/>
              <a:t>Second stage</a:t>
            </a:r>
            <a:endParaRPr lang="ru-RU" sz="4000" dirty="0"/>
          </a:p>
        </p:txBody>
      </p:sp>
      <p:sp>
        <p:nvSpPr>
          <p:cNvPr id="3" name="Содержимое 2"/>
          <p:cNvSpPr>
            <a:spLocks noGrp="1"/>
          </p:cNvSpPr>
          <p:nvPr>
            <p:ph idx="1"/>
          </p:nvPr>
        </p:nvSpPr>
        <p:spPr/>
        <p:txBody>
          <a:bodyPr>
            <a:normAutofit/>
          </a:bodyPr>
          <a:lstStyle/>
          <a:p>
            <a:r>
              <a:rPr lang="en-US" dirty="0" smtClean="0"/>
              <a:t>No maternal pushing and the tendency to delay in the second stage of labor is to be curtailed by forceps or </a:t>
            </a:r>
            <a:r>
              <a:rPr lang="en-US" dirty="0" err="1" smtClean="0"/>
              <a:t>ventouse</a:t>
            </a:r>
            <a:r>
              <a:rPr lang="en-US" dirty="0" smtClean="0"/>
              <a:t> under </a:t>
            </a:r>
            <a:r>
              <a:rPr lang="en-US" dirty="0" err="1" smtClean="0"/>
              <a:t>pudendal</a:t>
            </a:r>
            <a:r>
              <a:rPr lang="en-US" dirty="0" smtClean="0"/>
              <a:t> and/or </a:t>
            </a:r>
            <a:r>
              <a:rPr lang="en-US" dirty="0" err="1" smtClean="0"/>
              <a:t>perineal</a:t>
            </a:r>
            <a:r>
              <a:rPr lang="en-US" dirty="0" smtClean="0"/>
              <a:t> block anesthesia. </a:t>
            </a:r>
            <a:r>
              <a:rPr lang="en-US" dirty="0" err="1" smtClean="0"/>
              <a:t>Ventouse</a:t>
            </a:r>
            <a:r>
              <a:rPr lang="en-US" dirty="0" smtClean="0"/>
              <a:t> is preferable to forceps as it can be applied without putting the patient in </a:t>
            </a:r>
            <a:r>
              <a:rPr lang="en-US" dirty="0" err="1" smtClean="0"/>
              <a:t>lithotomy</a:t>
            </a:r>
            <a:r>
              <a:rPr lang="en-US" dirty="0" smtClean="0"/>
              <a:t> position (raising the legs increases the cardiac load). </a:t>
            </a:r>
          </a:p>
          <a:p>
            <a:r>
              <a:rPr lang="en-US" dirty="0" smtClean="0"/>
              <a:t>Intravenous </a:t>
            </a:r>
            <a:r>
              <a:rPr lang="en-US" dirty="0" err="1" smtClean="0"/>
              <a:t>ergometrine</a:t>
            </a:r>
            <a:r>
              <a:rPr lang="en-US" dirty="0" smtClean="0"/>
              <a:t> with the delivery of the anterior shoulder should be withheld to prevent sudden overloading of the heart by the additional blood squeezed out from the uterus.</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smtClean="0"/>
              <a:t>Management during labor. </a:t>
            </a:r>
            <a:br>
              <a:rPr lang="en-US" sz="4000" dirty="0" smtClean="0"/>
            </a:br>
            <a:r>
              <a:rPr lang="en-US" sz="4000" dirty="0" smtClean="0"/>
              <a:t>Third stage</a:t>
            </a:r>
            <a:endParaRPr lang="ru-RU" sz="4000" dirty="0"/>
          </a:p>
        </p:txBody>
      </p:sp>
      <p:sp>
        <p:nvSpPr>
          <p:cNvPr id="3" name="Содержимое 2"/>
          <p:cNvSpPr>
            <a:spLocks noGrp="1"/>
          </p:cNvSpPr>
          <p:nvPr>
            <p:ph idx="1"/>
          </p:nvPr>
        </p:nvSpPr>
        <p:spPr/>
        <p:txBody>
          <a:bodyPr/>
          <a:lstStyle/>
          <a:p>
            <a:r>
              <a:rPr lang="en-US" dirty="0" smtClean="0"/>
              <a:t>Conventional management is to be followed. Slight blood loss is not detrimental but if it is in excess, </a:t>
            </a:r>
            <a:r>
              <a:rPr lang="en-US" dirty="0" err="1" smtClean="0"/>
              <a:t>oxytocin</a:t>
            </a:r>
            <a:r>
              <a:rPr lang="en-US" dirty="0" smtClean="0"/>
              <a:t> can be given by infusion. </a:t>
            </a:r>
          </a:p>
          <a:p>
            <a:r>
              <a:rPr lang="en-US" dirty="0" smtClean="0"/>
              <a:t>This may be accompanied by aggressive </a:t>
            </a:r>
            <a:r>
              <a:rPr lang="en-US" dirty="0" err="1" smtClean="0"/>
              <a:t>diuresis</a:t>
            </a:r>
            <a:r>
              <a:rPr lang="en-US" dirty="0" smtClean="0"/>
              <a:t> by IV </a:t>
            </a:r>
            <a:r>
              <a:rPr lang="en-US" dirty="0" err="1" smtClean="0"/>
              <a:t>frusemide</a:t>
            </a:r>
            <a:r>
              <a:rPr lang="en-US" dirty="0" smtClean="0"/>
              <a:t>.</a:t>
            </a:r>
          </a:p>
          <a:p>
            <a:r>
              <a:rPr lang="en-US" dirty="0" smtClean="0"/>
              <a:t>It is better to administer </a:t>
            </a:r>
            <a:r>
              <a:rPr lang="en-US" dirty="0" err="1" smtClean="0"/>
              <a:t>oxytocin</a:t>
            </a:r>
            <a:r>
              <a:rPr lang="en-US" dirty="0" smtClean="0"/>
              <a:t> in preference to </a:t>
            </a:r>
            <a:r>
              <a:rPr lang="en-US" dirty="0" err="1" smtClean="0"/>
              <a:t>ergometrine</a:t>
            </a:r>
            <a:r>
              <a:rPr lang="en-US" dirty="0" smtClean="0"/>
              <a:t> in all cases of heart disease in third stage.</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900" b="1" u="sng" dirty="0" smtClean="0"/>
              <a:t>PLACE OF CESAREAN SECTION: In general, there is no indication of cesarean section for heart disease.</a:t>
            </a:r>
            <a:endParaRPr lang="ru-RU" sz="2900" b="1" u="sng" dirty="0"/>
          </a:p>
        </p:txBody>
      </p:sp>
      <p:sp>
        <p:nvSpPr>
          <p:cNvPr id="3" name="Содержимое 2"/>
          <p:cNvSpPr>
            <a:spLocks noGrp="1"/>
          </p:cNvSpPr>
          <p:nvPr>
            <p:ph idx="1"/>
          </p:nvPr>
        </p:nvSpPr>
        <p:spPr/>
        <p:txBody>
          <a:bodyPr>
            <a:normAutofit/>
          </a:bodyPr>
          <a:lstStyle/>
          <a:p>
            <a:pPr marL="273050" indent="-273050" algn="ctr">
              <a:spcBef>
                <a:spcPts val="0"/>
              </a:spcBef>
              <a:buNone/>
            </a:pPr>
            <a:r>
              <a:rPr lang="en-US" b="1" dirty="0" smtClean="0">
                <a:solidFill>
                  <a:schemeClr val="accent1"/>
                </a:solidFill>
              </a:rPr>
              <a:t>CARDIAC INDICATIONS OF CESAREAN DELIVERY</a:t>
            </a:r>
          </a:p>
          <a:p>
            <a:pPr indent="274320">
              <a:spcBef>
                <a:spcPts val="0"/>
              </a:spcBef>
            </a:pPr>
            <a:r>
              <a:rPr lang="en-US" dirty="0" err="1" smtClean="0"/>
              <a:t>Coarctation</a:t>
            </a:r>
            <a:r>
              <a:rPr lang="en-US" dirty="0" smtClean="0"/>
              <a:t> of aorta</a:t>
            </a:r>
          </a:p>
          <a:p>
            <a:pPr indent="274320">
              <a:spcBef>
                <a:spcPts val="0"/>
              </a:spcBef>
            </a:pPr>
            <a:r>
              <a:rPr lang="en-US" dirty="0" smtClean="0"/>
              <a:t>Aortic dissection or aneurysm</a:t>
            </a:r>
          </a:p>
          <a:p>
            <a:pPr indent="274320">
              <a:spcBef>
                <a:spcPts val="0"/>
              </a:spcBef>
            </a:pPr>
            <a:r>
              <a:rPr lang="en-US" dirty="0" err="1" smtClean="0"/>
              <a:t>Aortopathy</a:t>
            </a:r>
            <a:r>
              <a:rPr lang="en-US" dirty="0" smtClean="0"/>
              <a:t> with aortic root &gt; 4 cm</a:t>
            </a:r>
          </a:p>
          <a:p>
            <a:pPr indent="274320">
              <a:spcBef>
                <a:spcPts val="0"/>
              </a:spcBef>
              <a:buNone/>
            </a:pPr>
            <a:endParaRPr lang="en-US" dirty="0" smtClean="0"/>
          </a:p>
          <a:p>
            <a:pPr indent="274320">
              <a:spcBef>
                <a:spcPts val="0"/>
              </a:spcBef>
              <a:buNone/>
            </a:pPr>
            <a:r>
              <a:rPr lang="en-US" dirty="0" smtClean="0"/>
              <a:t>In </a:t>
            </a:r>
            <a:r>
              <a:rPr lang="en-US" dirty="0" err="1" smtClean="0"/>
              <a:t>coarctation</a:t>
            </a:r>
            <a:r>
              <a:rPr lang="en-US" dirty="0" smtClean="0"/>
              <a:t> of aorta, elective cesarean section is indicated to prevent rupture of the aorta or </a:t>
            </a:r>
            <a:r>
              <a:rPr lang="en-US" dirty="0" err="1" smtClean="0"/>
              <a:t>mycotic</a:t>
            </a:r>
            <a:r>
              <a:rPr lang="en-US" dirty="0" smtClean="0"/>
              <a:t> cerebral aneurysm. The anesthesia should be given by expert anesthetist using either epidural (preferred) or general anesthesia.</a:t>
            </a:r>
          </a:p>
          <a:p>
            <a:pPr indent="274320">
              <a:spcBef>
                <a:spcPts val="0"/>
              </a:spcBef>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792088"/>
          </a:xfrm>
        </p:spPr>
        <p:txBody>
          <a:bodyPr>
            <a:normAutofit fontScale="90000"/>
          </a:bodyPr>
          <a:lstStyle/>
          <a:p>
            <a:r>
              <a:rPr lang="en-US" dirty="0" smtClean="0"/>
              <a:t>PUERPERIUM</a:t>
            </a:r>
            <a:endParaRPr lang="ru-RU" dirty="0"/>
          </a:p>
        </p:txBody>
      </p:sp>
      <p:sp>
        <p:nvSpPr>
          <p:cNvPr id="3" name="Содержимое 2"/>
          <p:cNvSpPr>
            <a:spLocks noGrp="1"/>
          </p:cNvSpPr>
          <p:nvPr>
            <p:ph idx="1"/>
          </p:nvPr>
        </p:nvSpPr>
        <p:spPr>
          <a:xfrm>
            <a:off x="457200" y="980728"/>
            <a:ext cx="8229600" cy="5343872"/>
          </a:xfrm>
        </p:spPr>
        <p:txBody>
          <a:bodyPr>
            <a:normAutofit fontScale="85000" lnSpcReduction="20000"/>
          </a:bodyPr>
          <a:lstStyle/>
          <a:p>
            <a:r>
              <a:rPr lang="en-US" dirty="0" smtClean="0"/>
              <a:t>The first days the bed rest, with extension is after the delivery prescribed at an unstable </a:t>
            </a:r>
            <a:r>
              <a:rPr lang="en-US" dirty="0" err="1" smtClean="0"/>
              <a:t>hemodynamics</a:t>
            </a:r>
            <a:r>
              <a:rPr lang="en-US" dirty="0" smtClean="0"/>
              <a:t>;</a:t>
            </a:r>
          </a:p>
          <a:p>
            <a:r>
              <a:rPr lang="en-US" dirty="0" smtClean="0"/>
              <a:t>In the early puerperal period the load is put on a stomach;</a:t>
            </a:r>
          </a:p>
          <a:p>
            <a:r>
              <a:rPr lang="en-US" dirty="0" smtClean="0"/>
              <a:t>Control of the ABP, </a:t>
            </a:r>
            <a:r>
              <a:rPr lang="en-US" dirty="0" err="1" smtClean="0"/>
              <a:t>diuresis</a:t>
            </a:r>
            <a:r>
              <a:rPr lang="en-US" dirty="0" smtClean="0"/>
              <a:t>, thermometry each 3-4 h;</a:t>
            </a:r>
          </a:p>
          <a:p>
            <a:r>
              <a:rPr lang="en-US" dirty="0" err="1" smtClean="0"/>
              <a:t>Antirheumatic</a:t>
            </a:r>
            <a:r>
              <a:rPr lang="en-US" dirty="0" smtClean="0"/>
              <a:t> drugs, </a:t>
            </a:r>
            <a:r>
              <a:rPr lang="en-US" dirty="0" err="1" smtClean="0"/>
              <a:t>cardiotonics</a:t>
            </a:r>
            <a:r>
              <a:rPr lang="en-US" dirty="0" smtClean="0"/>
              <a:t>, antibiotics are prescribed;</a:t>
            </a:r>
          </a:p>
          <a:p>
            <a:r>
              <a:rPr lang="en-US" dirty="0" err="1" smtClean="0"/>
              <a:t>Anticoagulating</a:t>
            </a:r>
            <a:r>
              <a:rPr lang="en-US" dirty="0" smtClean="0"/>
              <a:t> therapy is carried out at </a:t>
            </a:r>
            <a:r>
              <a:rPr lang="en-US" dirty="0" err="1" smtClean="0"/>
              <a:t>valval</a:t>
            </a:r>
            <a:r>
              <a:rPr lang="en-US" dirty="0" smtClean="0"/>
              <a:t> prostheses, </a:t>
            </a:r>
            <a:r>
              <a:rPr lang="en-US" dirty="0" err="1" smtClean="0"/>
              <a:t>Eyzenmeyger's</a:t>
            </a:r>
            <a:r>
              <a:rPr lang="en-US" dirty="0" smtClean="0"/>
              <a:t> syndrome, primary pulmonary hypertension, chronic fibrillation of auricles, Cesarean section;</a:t>
            </a:r>
          </a:p>
          <a:p>
            <a:r>
              <a:rPr lang="en-US" dirty="0" smtClean="0"/>
              <a:t>Diuretic drugs according to indications;</a:t>
            </a:r>
          </a:p>
          <a:p>
            <a:r>
              <a:rPr lang="en-US" dirty="0" smtClean="0"/>
              <a:t>For 3-4 and 9-10 days it is after the delivery conducted complex cardiologic and laboratory researches (blood test, SRB, </a:t>
            </a:r>
            <a:r>
              <a:rPr lang="en-US" dirty="0" err="1" smtClean="0"/>
              <a:t>sialic</a:t>
            </a:r>
            <a:r>
              <a:rPr lang="en-US" dirty="0" smtClean="0"/>
              <a:t> acids, a </a:t>
            </a:r>
            <a:r>
              <a:rPr lang="en-US" dirty="0" err="1" smtClean="0"/>
              <a:t>coagulogram</a:t>
            </a:r>
            <a:r>
              <a:rPr lang="en-US" dirty="0" smtClean="0"/>
              <a:t>, an ECG, etc.).</a:t>
            </a:r>
          </a:p>
          <a:p>
            <a:r>
              <a:rPr lang="en-US" dirty="0" smtClean="0"/>
              <a:t>The extract of </a:t>
            </a:r>
            <a:r>
              <a:rPr lang="en-US" dirty="0" err="1" smtClean="0"/>
              <a:t>puerperas</a:t>
            </a:r>
            <a:r>
              <a:rPr lang="en-US" dirty="0" smtClean="0"/>
              <a:t> is carried out for 10-12 day after the delivery at satisfactory clinical laboratory data.</a:t>
            </a:r>
          </a:p>
          <a:p>
            <a:r>
              <a:rPr lang="en-US" dirty="0" smtClean="0"/>
              <a:t>Breastfeeding is not contraindicated unless there is failure. Anticoagulant therapy is not a contraindication of breastfeeding.</a:t>
            </a:r>
          </a:p>
          <a:p>
            <a:pPr indent="274320">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en-US" sz="4000" b="1" dirty="0" smtClean="0"/>
              <a:t>Congenital heart diseases:</a:t>
            </a:r>
            <a:endParaRPr lang="ru-RU" sz="4000" dirty="0"/>
          </a:p>
        </p:txBody>
      </p:sp>
      <p:sp>
        <p:nvSpPr>
          <p:cNvPr id="3" name="Содержимое 2"/>
          <p:cNvSpPr>
            <a:spLocks noGrp="1"/>
          </p:cNvSpPr>
          <p:nvPr>
            <p:ph idx="1"/>
          </p:nvPr>
        </p:nvSpPr>
        <p:spPr>
          <a:xfrm>
            <a:off x="457200" y="1484784"/>
            <a:ext cx="8229600" cy="5373216"/>
          </a:xfrm>
        </p:spPr>
        <p:txBody>
          <a:bodyPr>
            <a:normAutofit/>
          </a:bodyPr>
          <a:lstStyle/>
          <a:p>
            <a:r>
              <a:rPr lang="en-US" dirty="0" err="1" smtClean="0"/>
              <a:t>Atrial</a:t>
            </a:r>
            <a:r>
              <a:rPr lang="en-US" dirty="0" smtClean="0"/>
              <a:t> </a:t>
            </a:r>
            <a:r>
              <a:rPr lang="en-US" dirty="0" err="1" smtClean="0"/>
              <a:t>Septal</a:t>
            </a:r>
            <a:r>
              <a:rPr lang="en-US" dirty="0" smtClean="0"/>
              <a:t> Defect (ASD);</a:t>
            </a:r>
          </a:p>
          <a:p>
            <a:r>
              <a:rPr lang="en-US" dirty="0" smtClean="0"/>
              <a:t>Ventricular </a:t>
            </a:r>
            <a:r>
              <a:rPr lang="en-US" dirty="0" err="1" smtClean="0"/>
              <a:t>Septal</a:t>
            </a:r>
            <a:r>
              <a:rPr lang="en-US" dirty="0" smtClean="0"/>
              <a:t> Defect (VSD);</a:t>
            </a:r>
          </a:p>
          <a:p>
            <a:r>
              <a:rPr lang="en-US" dirty="0" smtClean="0"/>
              <a:t>Patent </a:t>
            </a:r>
            <a:r>
              <a:rPr lang="en-US" dirty="0" err="1" smtClean="0"/>
              <a:t>Ductus</a:t>
            </a:r>
            <a:r>
              <a:rPr lang="en-US" dirty="0" smtClean="0"/>
              <a:t> </a:t>
            </a:r>
            <a:r>
              <a:rPr lang="en-US" dirty="0" err="1" smtClean="0"/>
              <a:t>Arteriosus</a:t>
            </a:r>
            <a:r>
              <a:rPr lang="en-US" dirty="0" smtClean="0"/>
              <a:t> (PDA);</a:t>
            </a:r>
          </a:p>
          <a:p>
            <a:r>
              <a:rPr lang="en-US" dirty="0" err="1" smtClean="0"/>
              <a:t>Fallot's</a:t>
            </a:r>
            <a:r>
              <a:rPr lang="en-US" dirty="0" smtClean="0"/>
              <a:t> </a:t>
            </a:r>
            <a:r>
              <a:rPr lang="en-US" dirty="0" err="1" smtClean="0"/>
              <a:t>tetralogy</a:t>
            </a:r>
            <a:r>
              <a:rPr lang="en-US" dirty="0" smtClean="0"/>
              <a:t>;</a:t>
            </a:r>
          </a:p>
          <a:p>
            <a:r>
              <a:rPr lang="en-US" dirty="0" err="1" smtClean="0"/>
              <a:t>Coarctation</a:t>
            </a:r>
            <a:r>
              <a:rPr lang="en-US" dirty="0" smtClean="0"/>
              <a:t> of aorta;</a:t>
            </a:r>
          </a:p>
          <a:p>
            <a:r>
              <a:rPr lang="en-US" dirty="0" smtClean="0"/>
              <a:t>Primary pulmonary hypertension;</a:t>
            </a:r>
          </a:p>
          <a:p>
            <a:r>
              <a:rPr lang="en-US" dirty="0" err="1" smtClean="0"/>
              <a:t>Stenosis</a:t>
            </a:r>
            <a:r>
              <a:rPr lang="en-US" dirty="0" smtClean="0"/>
              <a:t> of the valve of a pulmonary artery;</a:t>
            </a:r>
          </a:p>
          <a:p>
            <a:r>
              <a:rPr lang="en-US" dirty="0" err="1" smtClean="0"/>
              <a:t>Marfan's</a:t>
            </a:r>
            <a:r>
              <a:rPr lang="en-US" dirty="0" smtClean="0"/>
              <a:t> syndrome;</a:t>
            </a:r>
          </a:p>
          <a:p>
            <a:r>
              <a:rPr lang="en-US" dirty="0" err="1" smtClean="0"/>
              <a:t>Eisenmenger's</a:t>
            </a:r>
            <a:r>
              <a:rPr lang="en-US" dirty="0" smtClean="0"/>
              <a:t> syndrome.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acquired heart diseases:</a:t>
            </a:r>
            <a:br>
              <a:rPr lang="en-US" dirty="0" smtClean="0"/>
            </a:br>
            <a:endParaRPr lang="ru-RU" dirty="0"/>
          </a:p>
        </p:txBody>
      </p:sp>
      <p:sp>
        <p:nvSpPr>
          <p:cNvPr id="3" name="Содержимое 2"/>
          <p:cNvSpPr>
            <a:spLocks noGrp="1"/>
          </p:cNvSpPr>
          <p:nvPr>
            <p:ph idx="1"/>
          </p:nvPr>
        </p:nvSpPr>
        <p:spPr/>
        <p:txBody>
          <a:bodyPr/>
          <a:lstStyle/>
          <a:p>
            <a:r>
              <a:rPr lang="en-US" dirty="0" smtClean="0"/>
              <a:t>mitral </a:t>
            </a:r>
            <a:r>
              <a:rPr lang="en-US" dirty="0" err="1" smtClean="0"/>
              <a:t>stenosis</a:t>
            </a:r>
            <a:r>
              <a:rPr lang="en-US" dirty="0" smtClean="0"/>
              <a:t> / failure;</a:t>
            </a:r>
          </a:p>
          <a:p>
            <a:r>
              <a:rPr lang="en-US" dirty="0" smtClean="0"/>
              <a:t>aortic </a:t>
            </a:r>
            <a:r>
              <a:rPr lang="en-US" dirty="0" err="1" smtClean="0"/>
              <a:t>stenosis</a:t>
            </a:r>
            <a:r>
              <a:rPr lang="en-US" dirty="0" smtClean="0"/>
              <a:t> / failure;</a:t>
            </a:r>
          </a:p>
          <a:p>
            <a:r>
              <a:rPr lang="en-US" dirty="0" smtClean="0"/>
              <a:t>mitral valve </a:t>
            </a:r>
            <a:r>
              <a:rPr lang="en-US" dirty="0" err="1" smtClean="0"/>
              <a:t>prolapse</a:t>
            </a:r>
            <a:r>
              <a:rPr lang="en-US" dirty="0" smtClean="0"/>
              <a:t>  (MVP).</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smtClean="0"/>
              <a:t>Frequency and types of </a:t>
            </a:r>
            <a:r>
              <a:rPr lang="en-US" sz="3200" dirty="0" err="1" smtClean="0"/>
              <a:t>extragenital</a:t>
            </a:r>
            <a:r>
              <a:rPr lang="en-US" sz="3200" dirty="0" smtClean="0"/>
              <a:t> pathology (EGP) at pregnant women.</a:t>
            </a:r>
            <a:endParaRPr lang="ru-RU" sz="3200" dirty="0"/>
          </a:p>
        </p:txBody>
      </p:sp>
      <p:sp>
        <p:nvSpPr>
          <p:cNvPr id="3" name="Содержимое 2"/>
          <p:cNvSpPr>
            <a:spLocks noGrp="1"/>
          </p:cNvSpPr>
          <p:nvPr>
            <p:ph idx="1"/>
          </p:nvPr>
        </p:nvSpPr>
        <p:spPr>
          <a:xfrm>
            <a:off x="457200" y="1935480"/>
            <a:ext cx="8229600" cy="4805888"/>
          </a:xfrm>
        </p:spPr>
        <p:txBody>
          <a:bodyPr>
            <a:normAutofit fontScale="77500" lnSpcReduction="20000"/>
          </a:bodyPr>
          <a:lstStyle/>
          <a:p>
            <a:pPr>
              <a:spcBef>
                <a:spcPts val="0"/>
              </a:spcBef>
              <a:buNone/>
            </a:pPr>
            <a:r>
              <a:rPr lang="en-US" sz="2800" dirty="0" smtClean="0"/>
              <a:t>Now from 70 to 80% of pregnant women have chronic diseases and almost 90% of women during pregnancy have acute states (anemia, a </a:t>
            </a:r>
            <a:r>
              <a:rPr lang="en-US" sz="2800" dirty="0" err="1" smtClean="0"/>
              <a:t>pyelonephritis</a:t>
            </a:r>
            <a:r>
              <a:rPr lang="en-US" sz="2800" dirty="0" smtClean="0"/>
              <a:t>, etc.) which complicate its current.</a:t>
            </a:r>
          </a:p>
          <a:p>
            <a:pPr>
              <a:spcBef>
                <a:spcPts val="0"/>
              </a:spcBef>
              <a:buNone/>
            </a:pPr>
            <a:endParaRPr lang="en-US" sz="2800" dirty="0" smtClean="0"/>
          </a:p>
          <a:p>
            <a:pPr>
              <a:spcBef>
                <a:spcPts val="0"/>
              </a:spcBef>
              <a:buNone/>
            </a:pPr>
            <a:r>
              <a:rPr lang="en-US" sz="2800" b="1" dirty="0" smtClean="0"/>
              <a:t>Main structure of EGP:</a:t>
            </a:r>
            <a:endParaRPr lang="en-US" sz="2800" dirty="0" smtClean="0"/>
          </a:p>
          <a:p>
            <a:pPr>
              <a:spcBef>
                <a:spcPts val="0"/>
              </a:spcBef>
              <a:buNone/>
            </a:pPr>
            <a:r>
              <a:rPr lang="en-US" sz="2800" dirty="0" smtClean="0"/>
              <a:t>1. Pathology of </a:t>
            </a:r>
            <a:r>
              <a:rPr lang="en-US" sz="2800" b="1" dirty="0" smtClean="0"/>
              <a:t>cardiovascular</a:t>
            </a:r>
            <a:r>
              <a:rPr lang="en-US" sz="2800" dirty="0" smtClean="0"/>
              <a:t> system (the congenital and acquired heart diseases, arterial hypertension, hypotension, etc.).</a:t>
            </a:r>
          </a:p>
          <a:p>
            <a:pPr>
              <a:spcBef>
                <a:spcPts val="0"/>
              </a:spcBef>
              <a:buNone/>
            </a:pPr>
            <a:r>
              <a:rPr lang="en-US" sz="2800" dirty="0" smtClean="0"/>
              <a:t>2. Pathology of </a:t>
            </a:r>
            <a:r>
              <a:rPr lang="en-US" sz="2800" b="1" dirty="0" smtClean="0"/>
              <a:t>respiratory </a:t>
            </a:r>
            <a:r>
              <a:rPr lang="en-US" sz="2800" dirty="0" smtClean="0"/>
              <a:t>system (bronchitis, pneumonia, etc.).</a:t>
            </a:r>
          </a:p>
          <a:p>
            <a:pPr>
              <a:spcBef>
                <a:spcPts val="0"/>
              </a:spcBef>
              <a:buNone/>
            </a:pPr>
            <a:r>
              <a:rPr lang="en-US" sz="2800" dirty="0" smtClean="0"/>
              <a:t>3. Pathology of </a:t>
            </a:r>
            <a:r>
              <a:rPr lang="en-US" sz="2800" b="1" dirty="0" smtClean="0"/>
              <a:t>endocrine</a:t>
            </a:r>
            <a:r>
              <a:rPr lang="en-US" sz="2800" dirty="0" smtClean="0"/>
              <a:t> system (diabetes mellitus, pathology of a thyroid gland, etc.).</a:t>
            </a:r>
          </a:p>
          <a:p>
            <a:pPr>
              <a:spcBef>
                <a:spcPts val="0"/>
              </a:spcBef>
              <a:buNone/>
            </a:pPr>
            <a:r>
              <a:rPr lang="en-US" sz="2800" dirty="0" smtClean="0"/>
              <a:t>4. </a:t>
            </a:r>
            <a:r>
              <a:rPr lang="en-US" sz="2800" b="1" dirty="0" smtClean="0"/>
              <a:t>Digestive tract </a:t>
            </a:r>
            <a:r>
              <a:rPr lang="en-US" sz="2800" dirty="0" smtClean="0"/>
              <a:t>pathology (peptic ulcer, hepatitis, pancreatitis, etc.).</a:t>
            </a:r>
          </a:p>
          <a:p>
            <a:pPr>
              <a:spcBef>
                <a:spcPts val="0"/>
              </a:spcBef>
              <a:buNone/>
            </a:pPr>
            <a:r>
              <a:rPr lang="en-US" sz="2800" dirty="0" smtClean="0"/>
              <a:t>5. Pathology of an </a:t>
            </a:r>
            <a:r>
              <a:rPr lang="en-US" sz="2800" b="1" dirty="0" smtClean="0"/>
              <a:t>urinary</a:t>
            </a:r>
            <a:r>
              <a:rPr lang="en-US" sz="2800" dirty="0" smtClean="0"/>
              <a:t> system (cystitis, </a:t>
            </a:r>
            <a:r>
              <a:rPr lang="en-US" sz="2800" dirty="0" err="1" smtClean="0"/>
              <a:t>pyelonephritis</a:t>
            </a:r>
            <a:r>
              <a:rPr lang="en-US" sz="2800" dirty="0" smtClean="0"/>
              <a:t>, etc.).</a:t>
            </a:r>
          </a:p>
          <a:p>
            <a:pPr>
              <a:spcBef>
                <a:spcPts val="0"/>
              </a:spcBef>
              <a:buNone/>
            </a:pPr>
            <a:r>
              <a:rPr lang="en-US" sz="2800" dirty="0" smtClean="0"/>
              <a:t>6. </a:t>
            </a:r>
            <a:r>
              <a:rPr lang="en-US" sz="2800" b="1" dirty="0" smtClean="0"/>
              <a:t>Blood</a:t>
            </a:r>
            <a:r>
              <a:rPr lang="en-US" sz="2800" dirty="0" smtClean="0"/>
              <a:t> diseases (anemia, </a:t>
            </a:r>
            <a:r>
              <a:rPr lang="en-US" sz="2800" dirty="0" err="1" smtClean="0"/>
              <a:t>leukosis</a:t>
            </a:r>
            <a:r>
              <a:rPr lang="en-US" sz="2800" dirty="0" smtClean="0"/>
              <a:t>, etc.).</a:t>
            </a:r>
          </a:p>
          <a:p>
            <a:pPr>
              <a:spcBef>
                <a:spcPts val="0"/>
              </a:spcBef>
              <a:buNone/>
            </a:pPr>
            <a:r>
              <a:rPr lang="en-US" sz="2800" dirty="0" smtClean="0"/>
              <a:t>7. </a:t>
            </a:r>
            <a:r>
              <a:rPr lang="en-US" sz="2800" b="1" dirty="0" smtClean="0"/>
              <a:t>Infectious</a:t>
            </a:r>
            <a:r>
              <a:rPr lang="en-US" sz="2800" dirty="0" smtClean="0"/>
              <a:t> and parasitic diseases.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en-US" b="1" dirty="0" smtClean="0"/>
              <a:t>Contraindications to pregnancy at the acquired defects</a:t>
            </a:r>
            <a:endParaRPr lang="ru-RU" dirty="0"/>
          </a:p>
        </p:txBody>
      </p:sp>
      <p:graphicFrame>
        <p:nvGraphicFramePr>
          <p:cNvPr id="4" name="Содержимое 3"/>
          <p:cNvGraphicFramePr>
            <a:graphicFrameLocks noGrp="1"/>
          </p:cNvGraphicFramePr>
          <p:nvPr>
            <p:ph idx="1"/>
          </p:nvPr>
        </p:nvGraphicFramePr>
        <p:xfrm>
          <a:off x="179511" y="1484785"/>
          <a:ext cx="8784978" cy="5184574"/>
        </p:xfrm>
        <a:graphic>
          <a:graphicData uri="http://schemas.openxmlformats.org/drawingml/2006/table">
            <a:tbl>
              <a:tblPr firstRow="1" bandRow="1">
                <a:tableStyleId>{5C22544A-7EE6-4342-B048-85BDC9FD1C3A}</a:tableStyleId>
              </a:tblPr>
              <a:tblGrid>
                <a:gridCol w="2928326"/>
                <a:gridCol w="2928326"/>
                <a:gridCol w="2928326"/>
              </a:tblGrid>
              <a:tr h="296665">
                <a:tc>
                  <a:txBody>
                    <a:bodyPr/>
                    <a:lstStyle/>
                    <a:p>
                      <a:pPr algn="ctr">
                        <a:spcAft>
                          <a:spcPts val="0"/>
                        </a:spcAft>
                      </a:pPr>
                      <a:r>
                        <a:rPr lang="en-US" sz="1400">
                          <a:latin typeface="Times New Roman"/>
                        </a:rPr>
                        <a:t>Pathology</a:t>
                      </a:r>
                      <a:endParaRPr lang="en-US"/>
                    </a:p>
                  </a:txBody>
                  <a:tcPr marL="68580" marR="68580" marT="0" marB="0" anchor="ctr"/>
                </a:tc>
                <a:tc>
                  <a:txBody>
                    <a:bodyPr/>
                    <a:lstStyle/>
                    <a:p>
                      <a:pPr algn="ctr">
                        <a:spcAft>
                          <a:spcPts val="0"/>
                        </a:spcAft>
                      </a:pPr>
                      <a:r>
                        <a:rPr lang="en-US" sz="1400" dirty="0">
                          <a:latin typeface="Times New Roman"/>
                        </a:rPr>
                        <a:t>Relative contraindications</a:t>
                      </a:r>
                      <a:endParaRPr lang="en-US" dirty="0"/>
                    </a:p>
                  </a:txBody>
                  <a:tcPr marL="68580" marR="68580" marT="0" marB="0" anchor="ctr"/>
                </a:tc>
                <a:tc>
                  <a:txBody>
                    <a:bodyPr/>
                    <a:lstStyle/>
                    <a:p>
                      <a:pPr algn="ctr">
                        <a:spcAft>
                          <a:spcPts val="0"/>
                        </a:spcAft>
                      </a:pPr>
                      <a:r>
                        <a:rPr lang="en-US" sz="1400">
                          <a:latin typeface="Times New Roman"/>
                        </a:rPr>
                        <a:t>Absolute contraindications</a:t>
                      </a:r>
                      <a:endParaRPr lang="en-US"/>
                    </a:p>
                  </a:txBody>
                  <a:tcPr marL="68580" marR="68580" marT="0" marB="0" anchor="ctr"/>
                </a:tc>
              </a:tr>
              <a:tr h="515632">
                <a:tc>
                  <a:txBody>
                    <a:bodyPr/>
                    <a:lstStyle/>
                    <a:p>
                      <a:pPr>
                        <a:spcAft>
                          <a:spcPts val="0"/>
                        </a:spcAft>
                      </a:pPr>
                      <a:r>
                        <a:rPr lang="en-US" sz="1400">
                          <a:latin typeface="Times New Roman"/>
                        </a:rPr>
                        <a:t>Rheumatic carditis</a:t>
                      </a:r>
                      <a:endParaRPr lang="en-US"/>
                    </a:p>
                  </a:txBody>
                  <a:tcPr marL="68580" marR="68580" marT="0" marB="0" anchor="ctr"/>
                </a:tc>
                <a:tc>
                  <a:txBody>
                    <a:bodyPr/>
                    <a:lstStyle/>
                    <a:p>
                      <a:pPr>
                        <a:spcAft>
                          <a:spcPts val="0"/>
                        </a:spcAft>
                      </a:pPr>
                      <a:r>
                        <a:rPr lang="en-US" sz="1400">
                          <a:latin typeface="Times New Roman"/>
                        </a:rPr>
                        <a:t>Latent</a:t>
                      </a:r>
                      <a:endParaRPr lang="en-US"/>
                    </a:p>
                  </a:txBody>
                  <a:tcPr marL="68580" marR="68580" marT="0" marB="0" anchor="ctr"/>
                </a:tc>
                <a:tc>
                  <a:txBody>
                    <a:bodyPr/>
                    <a:lstStyle/>
                    <a:p>
                      <a:pPr>
                        <a:spcAft>
                          <a:spcPts val="0"/>
                        </a:spcAft>
                      </a:pPr>
                      <a:r>
                        <a:rPr lang="en-US" sz="1400">
                          <a:latin typeface="Times New Roman"/>
                        </a:rPr>
                        <a:t>Active (I, II St)</a:t>
                      </a:r>
                      <a:endParaRPr lang="en-US"/>
                    </a:p>
                  </a:txBody>
                  <a:tcPr marL="68580" marR="68580" marT="0" marB="0" anchor="ctr"/>
                </a:tc>
              </a:tr>
              <a:tr h="593330">
                <a:tc>
                  <a:txBody>
                    <a:bodyPr/>
                    <a:lstStyle/>
                    <a:p>
                      <a:pPr>
                        <a:spcAft>
                          <a:spcPts val="0"/>
                        </a:spcAft>
                      </a:pPr>
                      <a:r>
                        <a:rPr lang="en-US" sz="1400">
                          <a:latin typeface="Times New Roman"/>
                        </a:rPr>
                        <a:t>Primary or recurrent rheumatic carditis</a:t>
                      </a:r>
                      <a:endParaRPr lang="en-US"/>
                    </a:p>
                  </a:txBody>
                  <a:tcPr marL="68580" marR="68580" marT="0" marB="0" anchor="ctr"/>
                </a:tc>
                <a:tc>
                  <a:txBody>
                    <a:bodyPr/>
                    <a:lstStyle/>
                    <a:p>
                      <a:pPr>
                        <a:spcAft>
                          <a:spcPts val="0"/>
                        </a:spcAft>
                      </a:pPr>
                      <a:r>
                        <a:rPr lang="en-US" sz="1400">
                          <a:latin typeface="Times New Roman"/>
                        </a:rPr>
                        <a:t>In the last 24 months.</a:t>
                      </a:r>
                      <a:endParaRPr lang="en-US"/>
                    </a:p>
                  </a:txBody>
                  <a:tcPr marL="68580" marR="68580" marT="0" marB="0" anchor="ctr"/>
                </a:tc>
                <a:tc>
                  <a:txBody>
                    <a:bodyPr/>
                    <a:lstStyle/>
                    <a:p>
                      <a:pPr>
                        <a:spcAft>
                          <a:spcPts val="0"/>
                        </a:spcAft>
                      </a:pPr>
                      <a:r>
                        <a:rPr lang="en-US" sz="1400">
                          <a:latin typeface="Times New Roman"/>
                        </a:rPr>
                        <a:t>In the last 12 months.</a:t>
                      </a:r>
                      <a:endParaRPr lang="en-US"/>
                    </a:p>
                  </a:txBody>
                  <a:tcPr marL="68580" marR="68580" marT="0" marB="0" anchor="ctr"/>
                </a:tc>
              </a:tr>
              <a:tr h="889995">
                <a:tc>
                  <a:txBody>
                    <a:bodyPr/>
                    <a:lstStyle/>
                    <a:p>
                      <a:pPr>
                        <a:spcAft>
                          <a:spcPts val="0"/>
                        </a:spcAft>
                      </a:pPr>
                      <a:r>
                        <a:rPr lang="en-US" sz="1400">
                          <a:latin typeface="Times New Roman"/>
                        </a:rPr>
                        <a:t>Mitral stenosis</a:t>
                      </a:r>
                      <a:endParaRPr lang="en-US"/>
                    </a:p>
                  </a:txBody>
                  <a:tcPr marL="68580" marR="68580" marT="0" marB="0" anchor="ctr"/>
                </a:tc>
                <a:tc>
                  <a:txBody>
                    <a:bodyPr/>
                    <a:lstStyle/>
                    <a:p>
                      <a:pPr>
                        <a:spcAft>
                          <a:spcPts val="0"/>
                        </a:spcAft>
                      </a:pPr>
                      <a:r>
                        <a:rPr lang="en-US" sz="1400">
                          <a:latin typeface="Times New Roman"/>
                        </a:rPr>
                        <a:t>In the anamnesis of F1, attack of pulmonary asthma</a:t>
                      </a:r>
                      <a:endParaRPr lang="en-US"/>
                    </a:p>
                  </a:txBody>
                  <a:tcPr marL="68580" marR="68580" marT="0" marB="0" anchor="ctr"/>
                </a:tc>
                <a:tc>
                  <a:txBody>
                    <a:bodyPr/>
                    <a:lstStyle/>
                    <a:p>
                      <a:pPr>
                        <a:spcAft>
                          <a:spcPts val="0"/>
                        </a:spcAft>
                      </a:pPr>
                      <a:r>
                        <a:rPr lang="en-US" sz="1400">
                          <a:latin typeface="Times New Roman"/>
                        </a:rPr>
                        <a:t>FIIA, in the anamnesis repeated attacks of pulmonary asthma, disturbances of a circulation</a:t>
                      </a:r>
                      <a:endParaRPr lang="en-US"/>
                    </a:p>
                  </a:txBody>
                  <a:tcPr marL="68580" marR="68580" marT="0" marB="0" anchor="ctr"/>
                </a:tc>
              </a:tr>
              <a:tr h="593330">
                <a:tc>
                  <a:txBody>
                    <a:bodyPr/>
                    <a:lstStyle/>
                    <a:p>
                      <a:pPr>
                        <a:spcAft>
                          <a:spcPts val="0"/>
                        </a:spcAft>
                      </a:pPr>
                      <a:r>
                        <a:rPr lang="en-US" sz="1400">
                          <a:latin typeface="Times New Roman"/>
                        </a:rPr>
                        <a:t>The combined heart diseases</a:t>
                      </a:r>
                      <a:endParaRPr lang="en-US"/>
                    </a:p>
                  </a:txBody>
                  <a:tcPr marL="68580" marR="68580" marT="0" marB="0" anchor="ctr"/>
                </a:tc>
                <a:tc>
                  <a:txBody>
                    <a:bodyPr/>
                    <a:lstStyle/>
                    <a:p>
                      <a:pPr>
                        <a:spcAft>
                          <a:spcPts val="0"/>
                        </a:spcAft>
                      </a:pPr>
                      <a:r>
                        <a:rPr lang="en-US" sz="1400">
                          <a:latin typeface="Times New Roman"/>
                        </a:rPr>
                        <a:t>F2 in the anamnesis, F1 episodes</a:t>
                      </a:r>
                      <a:endParaRPr lang="en-US"/>
                    </a:p>
                  </a:txBody>
                  <a:tcPr marL="68580" marR="68580" marT="0" marB="0" anchor="ctr"/>
                </a:tc>
                <a:tc>
                  <a:txBody>
                    <a:bodyPr/>
                    <a:lstStyle/>
                    <a:p>
                      <a:pPr>
                        <a:spcAft>
                          <a:spcPts val="0"/>
                        </a:spcAft>
                      </a:pPr>
                      <a:r>
                        <a:rPr lang="en-US" sz="1400">
                          <a:latin typeface="Times New Roman"/>
                        </a:rPr>
                        <a:t>FIIB, atriomegaly, pulmonary hypertension</a:t>
                      </a:r>
                      <a:endParaRPr lang="en-US"/>
                    </a:p>
                  </a:txBody>
                  <a:tcPr marL="68580" marR="68580" marT="0" marB="0" anchor="ctr"/>
                </a:tc>
              </a:tr>
              <a:tr h="515632">
                <a:tc>
                  <a:txBody>
                    <a:bodyPr/>
                    <a:lstStyle/>
                    <a:p>
                      <a:pPr>
                        <a:spcAft>
                          <a:spcPts val="0"/>
                        </a:spcAft>
                      </a:pPr>
                      <a:r>
                        <a:rPr lang="en-US" sz="1400">
                          <a:latin typeface="Times New Roman"/>
                        </a:rPr>
                        <a:t>Kommisurotomy</a:t>
                      </a:r>
                      <a:endParaRPr lang="en-US"/>
                    </a:p>
                  </a:txBody>
                  <a:tcPr marL="68580" marR="68580" marT="0" marB="0" anchor="ctr"/>
                </a:tc>
                <a:tc>
                  <a:txBody>
                    <a:bodyPr/>
                    <a:lstStyle/>
                    <a:p>
                      <a:pPr>
                        <a:spcAft>
                          <a:spcPts val="0"/>
                        </a:spcAft>
                      </a:pPr>
                      <a:r>
                        <a:rPr lang="en-US" sz="1400">
                          <a:latin typeface="Times New Roman"/>
                        </a:rPr>
                        <a:t>Effective</a:t>
                      </a:r>
                      <a:endParaRPr lang="en-US"/>
                    </a:p>
                  </a:txBody>
                  <a:tcPr marL="68580" marR="68580" marT="0" marB="0" anchor="ctr"/>
                </a:tc>
                <a:tc>
                  <a:txBody>
                    <a:bodyPr/>
                    <a:lstStyle/>
                    <a:p>
                      <a:pPr>
                        <a:spcAft>
                          <a:spcPts val="0"/>
                        </a:spcAft>
                      </a:pPr>
                      <a:r>
                        <a:rPr lang="en-US" sz="1400">
                          <a:latin typeface="Times New Roman"/>
                        </a:rPr>
                        <a:t>Noneffective</a:t>
                      </a:r>
                      <a:endParaRPr lang="en-US"/>
                    </a:p>
                  </a:txBody>
                  <a:tcPr marL="68580" marR="68580" marT="0" marB="0" anchor="ctr"/>
                </a:tc>
              </a:tr>
              <a:tr h="1779990">
                <a:tc>
                  <a:txBody>
                    <a:bodyPr/>
                    <a:lstStyle/>
                    <a:p>
                      <a:pPr>
                        <a:spcAft>
                          <a:spcPts val="0"/>
                        </a:spcAft>
                      </a:pPr>
                      <a:r>
                        <a:rPr lang="en-US" sz="1400">
                          <a:latin typeface="Times New Roman"/>
                        </a:rPr>
                        <a:t>Lesion of a myocardium, disturbance of a rhythm</a:t>
                      </a:r>
                      <a:endParaRPr lang="en-US"/>
                    </a:p>
                  </a:txBody>
                  <a:tcPr marL="68580" marR="68580" marT="0" marB="0" anchor="ctr"/>
                </a:tc>
                <a:tc>
                  <a:txBody>
                    <a:bodyPr/>
                    <a:lstStyle/>
                    <a:p>
                      <a:pPr>
                        <a:spcAft>
                          <a:spcPts val="0"/>
                        </a:spcAft>
                      </a:pPr>
                      <a:r>
                        <a:rPr lang="en-US" sz="1400">
                          <a:latin typeface="Times New Roman"/>
                        </a:rPr>
                        <a:t>Infrequent and incontinuous attacks of a Bouveret's disease; full AV blockade (pulse &gt;of 40 beats/min); frequent ventricular or supraventricular premature ventricular contraction;</a:t>
                      </a:r>
                      <a:endParaRPr lang="en-US"/>
                    </a:p>
                  </a:txBody>
                  <a:tcPr marL="68580" marR="68580" marT="0" marB="0" anchor="ctr"/>
                </a:tc>
                <a:tc>
                  <a:txBody>
                    <a:bodyPr/>
                    <a:lstStyle/>
                    <a:p>
                      <a:pPr>
                        <a:spcAft>
                          <a:spcPts val="0"/>
                        </a:spcAft>
                      </a:pPr>
                      <a:r>
                        <a:rPr lang="en-US" sz="1400" dirty="0" err="1">
                          <a:latin typeface="Times New Roman"/>
                        </a:rPr>
                        <a:t>Ciliary</a:t>
                      </a:r>
                      <a:r>
                        <a:rPr lang="en-US" sz="1400" dirty="0">
                          <a:latin typeface="Times New Roman"/>
                        </a:rPr>
                        <a:t> arrhythmia, flutter, </a:t>
                      </a:r>
                      <a:r>
                        <a:rPr lang="en-US" sz="1400" dirty="0" err="1">
                          <a:latin typeface="Times New Roman"/>
                        </a:rPr>
                        <a:t>atrial</a:t>
                      </a:r>
                      <a:r>
                        <a:rPr lang="en-US" sz="1400" dirty="0">
                          <a:latin typeface="Times New Roman"/>
                        </a:rPr>
                        <a:t> fibrillation, full AV blockade (pulse &lt;40 a beats/min), the progressing </a:t>
                      </a:r>
                      <a:r>
                        <a:rPr lang="en-US" sz="1400" dirty="0" err="1">
                          <a:latin typeface="Times New Roman"/>
                        </a:rPr>
                        <a:t>stenocardia</a:t>
                      </a:r>
                      <a:endParaRPr lang="en-US" dirty="0"/>
                    </a:p>
                  </a:txBody>
                  <a:tcPr marL="68580" marR="68580" marT="0" marB="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127848"/>
          </a:xfrm>
        </p:spPr>
        <p:txBody>
          <a:bodyPr/>
          <a:lstStyle/>
          <a:p>
            <a:pPr indent="274320">
              <a:buNone/>
            </a:pPr>
            <a:r>
              <a:rPr lang="en-US" dirty="0" smtClean="0"/>
              <a:t>Abortion: </a:t>
            </a:r>
          </a:p>
          <a:p>
            <a:pPr indent="274320">
              <a:buNone/>
            </a:pPr>
            <a:r>
              <a:rPr lang="en-US" dirty="0" smtClean="0"/>
              <a:t>- in the presence of 1 absolute either 2 relative contraindications, </a:t>
            </a:r>
          </a:p>
          <a:p>
            <a:pPr indent="274320">
              <a:buNone/>
            </a:pPr>
            <a:r>
              <a:rPr lang="en-US" dirty="0" smtClean="0"/>
              <a:t>- or 1 relative contraindication with two burdening factors (the chronic centers of an infection, an intolerance of heart and </a:t>
            </a:r>
            <a:r>
              <a:rPr lang="en-US" dirty="0" err="1" smtClean="0"/>
              <a:t>antirheumatic</a:t>
            </a:r>
            <a:r>
              <a:rPr lang="en-US" dirty="0" smtClean="0"/>
              <a:t> drugs).</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u="sng" dirty="0" smtClean="0"/>
              <a:t>Contraindications to pregnancy at congenital defects</a:t>
            </a:r>
            <a:endParaRPr lang="ru-RU" dirty="0"/>
          </a:p>
        </p:txBody>
      </p:sp>
      <p:sp>
        <p:nvSpPr>
          <p:cNvPr id="3" name="Содержимое 2"/>
          <p:cNvSpPr>
            <a:spLocks noGrp="1"/>
          </p:cNvSpPr>
          <p:nvPr>
            <p:ph idx="1"/>
          </p:nvPr>
        </p:nvSpPr>
        <p:spPr/>
        <p:txBody>
          <a:bodyPr>
            <a:normAutofit fontScale="92500" lnSpcReduction="20000"/>
          </a:bodyPr>
          <a:lstStyle/>
          <a:p>
            <a:pPr indent="0">
              <a:buNone/>
            </a:pPr>
            <a:r>
              <a:rPr lang="en-US" dirty="0" smtClean="0"/>
              <a:t>• the expressed aorta </a:t>
            </a:r>
            <a:r>
              <a:rPr lang="en-US" dirty="0" err="1" smtClean="0"/>
              <a:t>stenosis</a:t>
            </a:r>
            <a:r>
              <a:rPr lang="en-US" dirty="0" smtClean="0"/>
              <a:t>;</a:t>
            </a:r>
          </a:p>
          <a:p>
            <a:pPr indent="0">
              <a:buNone/>
            </a:pPr>
            <a:r>
              <a:rPr lang="en-US" dirty="0" smtClean="0"/>
              <a:t>• </a:t>
            </a:r>
            <a:r>
              <a:rPr lang="en-US" dirty="0" err="1" smtClean="0"/>
              <a:t>coarctation</a:t>
            </a:r>
            <a:r>
              <a:rPr lang="en-US" dirty="0" smtClean="0"/>
              <a:t> of an aorta of 2-3 Art.;</a:t>
            </a:r>
          </a:p>
          <a:p>
            <a:pPr indent="0">
              <a:buNone/>
            </a:pPr>
            <a:r>
              <a:rPr lang="en-US" dirty="0" smtClean="0"/>
              <a:t>• cyanosis forms of congenital defects (tetrad and </a:t>
            </a:r>
            <a:r>
              <a:rPr lang="en-US" dirty="0" err="1" smtClean="0"/>
              <a:t>Fallo's</a:t>
            </a:r>
            <a:r>
              <a:rPr lang="en-US" dirty="0" smtClean="0"/>
              <a:t> </a:t>
            </a:r>
            <a:r>
              <a:rPr lang="en-US" dirty="0" err="1" smtClean="0"/>
              <a:t>pentade</a:t>
            </a:r>
            <a:r>
              <a:rPr lang="en-US" dirty="0" smtClean="0"/>
              <a:t>, transposition of the main vessels, general arterial trunk, etc.);</a:t>
            </a:r>
          </a:p>
          <a:p>
            <a:pPr indent="0">
              <a:buNone/>
            </a:pPr>
            <a:r>
              <a:rPr lang="en-US" dirty="0" smtClean="0"/>
              <a:t>• the </a:t>
            </a:r>
            <a:r>
              <a:rPr lang="en-US" dirty="0" err="1" smtClean="0"/>
              <a:t>stenosis</a:t>
            </a:r>
            <a:r>
              <a:rPr lang="en-US" dirty="0" smtClean="0"/>
              <a:t> of a pulmonary trunk which is followed by a right ventricular failure;</a:t>
            </a:r>
          </a:p>
          <a:p>
            <a:pPr indent="0">
              <a:buNone/>
            </a:pPr>
            <a:r>
              <a:rPr lang="en-US" dirty="0" smtClean="0"/>
              <a:t>• a </a:t>
            </a:r>
            <a:r>
              <a:rPr lang="en-US" dirty="0" err="1" smtClean="0"/>
              <a:t>prolapse</a:t>
            </a:r>
            <a:r>
              <a:rPr lang="en-US" dirty="0" smtClean="0"/>
              <a:t> of the mitral valve with expressed by a </a:t>
            </a:r>
            <a:r>
              <a:rPr lang="en-US" dirty="0" err="1" smtClean="0"/>
              <a:t>prolapse</a:t>
            </a:r>
            <a:r>
              <a:rPr lang="en-US" dirty="0" smtClean="0"/>
              <a:t> of both cusps and a regurgitation;</a:t>
            </a:r>
          </a:p>
          <a:p>
            <a:pPr indent="0">
              <a:buNone/>
            </a:pPr>
            <a:r>
              <a:rPr lang="en-US" dirty="0" smtClean="0"/>
              <a:t>• difficult disturbances of a rhythm;</a:t>
            </a:r>
          </a:p>
          <a:p>
            <a:pPr indent="0">
              <a:buNone/>
            </a:pPr>
            <a:r>
              <a:rPr lang="en-US" dirty="0" smtClean="0"/>
              <a:t>• all congenital defects with a circulatory </a:t>
            </a:r>
            <a:r>
              <a:rPr lang="en-US" dirty="0" err="1" smtClean="0"/>
              <a:t>unefficiency</a:t>
            </a:r>
            <a:r>
              <a:rPr lang="en-US" dirty="0" smtClean="0"/>
              <a:t> of FIIA, FIIB, FIII of stages.</a:t>
            </a:r>
          </a:p>
          <a:p>
            <a:pPr indent="0">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i="1" u="sng" dirty="0" smtClean="0"/>
              <a:t>Medical indications, for abortion in any term of a gestation:</a:t>
            </a:r>
            <a:endParaRPr lang="ru-RU" sz="4000" dirty="0"/>
          </a:p>
        </p:txBody>
      </p:sp>
      <p:sp>
        <p:nvSpPr>
          <p:cNvPr id="3" name="Содержимое 2"/>
          <p:cNvSpPr>
            <a:spLocks noGrp="1"/>
          </p:cNvSpPr>
          <p:nvPr>
            <p:ph idx="1"/>
          </p:nvPr>
        </p:nvSpPr>
        <p:spPr>
          <a:xfrm>
            <a:off x="457200" y="1935480"/>
            <a:ext cx="8229600" cy="4922520"/>
          </a:xfrm>
        </p:spPr>
        <p:txBody>
          <a:bodyPr>
            <a:normAutofit fontScale="92500" lnSpcReduction="20000"/>
          </a:bodyPr>
          <a:lstStyle/>
          <a:p>
            <a:pPr marL="108000" indent="0">
              <a:buNone/>
            </a:pPr>
            <a:r>
              <a:rPr lang="en-US" dirty="0" smtClean="0"/>
              <a:t>• acute rheumatic fever;</a:t>
            </a:r>
          </a:p>
          <a:p>
            <a:pPr marL="108000" indent="0">
              <a:buNone/>
            </a:pPr>
            <a:r>
              <a:rPr lang="en-US" dirty="0" smtClean="0"/>
              <a:t>• chronic rheumatic </a:t>
            </a:r>
            <a:r>
              <a:rPr lang="en-US" dirty="0" err="1" smtClean="0"/>
              <a:t>pericardis</a:t>
            </a:r>
            <a:r>
              <a:rPr lang="en-US" dirty="0" smtClean="0"/>
              <a:t>;</a:t>
            </a:r>
          </a:p>
          <a:p>
            <a:pPr marL="108000" indent="0">
              <a:buNone/>
            </a:pPr>
            <a:r>
              <a:rPr lang="en-US" dirty="0" smtClean="0"/>
              <a:t>• illnesses (defects) of the mitral, aortal, three-leaved valve with a circulatory </a:t>
            </a:r>
            <a:r>
              <a:rPr lang="en-US" dirty="0" err="1" smtClean="0"/>
              <a:t>unefficiency</a:t>
            </a:r>
            <a:r>
              <a:rPr lang="en-US" dirty="0" smtClean="0"/>
              <a:t>;</a:t>
            </a:r>
          </a:p>
          <a:p>
            <a:pPr marL="108000" indent="0">
              <a:buNone/>
            </a:pPr>
            <a:r>
              <a:rPr lang="en-US" dirty="0" smtClean="0"/>
              <a:t>• illnesses (defects) of mitral and aortal valves (combined), the illnesses which are characterized by the raised ABP;</a:t>
            </a:r>
          </a:p>
          <a:p>
            <a:pPr marL="108000" indent="0">
              <a:buNone/>
            </a:pPr>
            <a:r>
              <a:rPr lang="en-US" dirty="0" smtClean="0"/>
              <a:t>• Ischemic heart disease; disturbance of a pulmonary circulation and heart failure, pulmonary heart;</a:t>
            </a:r>
          </a:p>
          <a:p>
            <a:pPr marL="108000" indent="0">
              <a:buNone/>
            </a:pPr>
            <a:r>
              <a:rPr lang="en-US" dirty="0" smtClean="0"/>
              <a:t>• </a:t>
            </a:r>
            <a:r>
              <a:rPr lang="en-US" dirty="0" err="1" smtClean="0"/>
              <a:t>myocardites</a:t>
            </a:r>
            <a:r>
              <a:rPr lang="en-US" dirty="0" smtClean="0"/>
              <a:t>, </a:t>
            </a:r>
            <a:r>
              <a:rPr lang="en-US" dirty="0" err="1" smtClean="0"/>
              <a:t>perikardita</a:t>
            </a:r>
            <a:r>
              <a:rPr lang="en-US" dirty="0" smtClean="0"/>
              <a:t>;</a:t>
            </a:r>
          </a:p>
          <a:p>
            <a:pPr marL="108000" indent="0">
              <a:buNone/>
            </a:pPr>
            <a:r>
              <a:rPr lang="en-US" dirty="0" smtClean="0"/>
              <a:t>• disturbances of a cordial rhythm (fibrillation and </a:t>
            </a:r>
            <a:r>
              <a:rPr lang="en-US" dirty="0" err="1" smtClean="0"/>
              <a:t>atrial</a:t>
            </a:r>
            <a:r>
              <a:rPr lang="en-US" dirty="0" smtClean="0"/>
              <a:t> flutter and ventricles),</a:t>
            </a:r>
          </a:p>
          <a:p>
            <a:pPr marL="108000" indent="0">
              <a:buNone/>
            </a:pPr>
            <a:r>
              <a:rPr lang="en-US" dirty="0" smtClean="0"/>
              <a:t>• aortic aneurysm, embolism and thrombosis of arteries;</a:t>
            </a:r>
          </a:p>
          <a:p>
            <a:pPr marL="108000" indent="0">
              <a:buNone/>
            </a:pPr>
            <a:r>
              <a:rPr lang="en-US" dirty="0" smtClean="0"/>
              <a:t>• disturbance of the blood circulatory system after the medical procedures.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u="sng" dirty="0" smtClean="0"/>
              <a:t>ESSENTIAL HYPERTENSION IN PREGNANCY</a:t>
            </a:r>
            <a:endParaRPr lang="ru-RU" dirty="0"/>
          </a:p>
        </p:txBody>
      </p:sp>
      <p:sp>
        <p:nvSpPr>
          <p:cNvPr id="3" name="Содержимое 2"/>
          <p:cNvSpPr>
            <a:spLocks noGrp="1"/>
          </p:cNvSpPr>
          <p:nvPr>
            <p:ph idx="1"/>
          </p:nvPr>
        </p:nvSpPr>
        <p:spPr/>
        <p:txBody>
          <a:bodyPr/>
          <a:lstStyle/>
          <a:p>
            <a:pPr marL="3175" indent="538163">
              <a:buNone/>
            </a:pPr>
            <a:r>
              <a:rPr lang="en-US" dirty="0" smtClean="0"/>
              <a:t>Apart from the specific hypertensive disorder in pregnancy (PIH), essential hypertension is the common hypertensive state in pregnancy. Its incidence varies from 1 to 3%.</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normAutofit/>
          </a:bodyPr>
          <a:lstStyle/>
          <a:p>
            <a:r>
              <a:rPr lang="en-US" sz="4000" dirty="0" smtClean="0"/>
              <a:t>DIAGNOSIS</a:t>
            </a:r>
            <a:endParaRPr lang="ru-RU" sz="4000" dirty="0"/>
          </a:p>
        </p:txBody>
      </p:sp>
      <p:sp>
        <p:nvSpPr>
          <p:cNvPr id="3" name="Содержимое 2"/>
          <p:cNvSpPr>
            <a:spLocks noGrp="1"/>
          </p:cNvSpPr>
          <p:nvPr>
            <p:ph idx="1"/>
          </p:nvPr>
        </p:nvSpPr>
        <p:spPr>
          <a:xfrm>
            <a:off x="457200" y="1124744"/>
            <a:ext cx="8229600" cy="5472608"/>
          </a:xfrm>
        </p:spPr>
        <p:txBody>
          <a:bodyPr>
            <a:normAutofit fontScale="85000" lnSpcReduction="10000"/>
          </a:bodyPr>
          <a:lstStyle/>
          <a:p>
            <a:pPr marL="273050" indent="177800">
              <a:buNone/>
            </a:pPr>
            <a:r>
              <a:rPr lang="en-US" dirty="0" smtClean="0"/>
              <a:t>The diagnostic criteria are: </a:t>
            </a:r>
          </a:p>
          <a:p>
            <a:pPr marL="0" indent="266700">
              <a:buAutoNum type="arabicPeriod"/>
            </a:pPr>
            <a:r>
              <a:rPr lang="en-US" dirty="0" smtClean="0"/>
              <a:t>Rise of blood pressure to the extent of 140/90 mm Hg or more during pregnancy prior to the 20th week (molar pregnancy excluded), </a:t>
            </a:r>
          </a:p>
          <a:p>
            <a:pPr marL="0" indent="266700">
              <a:buAutoNum type="arabicPeriod"/>
            </a:pPr>
            <a:r>
              <a:rPr lang="en-US" dirty="0" smtClean="0"/>
              <a:t> Cardiac enlargement on chest radiograph and ECG, </a:t>
            </a:r>
          </a:p>
          <a:p>
            <a:pPr marL="0" indent="266700">
              <a:buAutoNum type="arabicPeriod"/>
            </a:pPr>
            <a:r>
              <a:rPr lang="en-US" dirty="0" smtClean="0"/>
              <a:t> Presence of medical disorders, </a:t>
            </a:r>
          </a:p>
          <a:p>
            <a:pPr marL="0" indent="266700">
              <a:buAutoNum type="arabicPeriod"/>
            </a:pPr>
            <a:r>
              <a:rPr lang="en-US" dirty="0" smtClean="0"/>
              <a:t> Prospective follow-up shows persistent rise of blood</a:t>
            </a:r>
          </a:p>
          <a:p>
            <a:pPr>
              <a:buNone/>
            </a:pPr>
            <a:r>
              <a:rPr lang="en-US" dirty="0" smtClean="0"/>
              <a:t>pressure even after 42 days following delivery. </a:t>
            </a:r>
          </a:p>
          <a:p>
            <a:pPr>
              <a:buNone/>
            </a:pPr>
            <a:endParaRPr lang="en-US" dirty="0" smtClean="0"/>
          </a:p>
          <a:p>
            <a:pPr>
              <a:buNone/>
            </a:pPr>
            <a:r>
              <a:rPr lang="en-US" dirty="0" smtClean="0"/>
              <a:t>However, confusion in the diagnosis arises when the case is first</a:t>
            </a:r>
          </a:p>
          <a:p>
            <a:pPr>
              <a:buNone/>
            </a:pPr>
            <a:r>
              <a:rPr lang="en-US" dirty="0" smtClean="0"/>
              <a:t>seen in later months of pregnancy, especially when the</a:t>
            </a:r>
          </a:p>
          <a:p>
            <a:pPr>
              <a:buNone/>
            </a:pPr>
            <a:r>
              <a:rPr lang="en-US" dirty="0" err="1" smtClean="0"/>
              <a:t>prepregnant</a:t>
            </a:r>
            <a:r>
              <a:rPr lang="en-US" dirty="0" smtClean="0"/>
              <a:t> level of blood pressure remains unknown.</a:t>
            </a:r>
          </a:p>
          <a:p>
            <a:pPr>
              <a:buNone/>
            </a:pPr>
            <a:r>
              <a:rPr lang="en-US" dirty="0" smtClean="0"/>
              <a:t>Differential diagnosis with pre-</a:t>
            </a:r>
            <a:r>
              <a:rPr lang="en-US" dirty="0" err="1" smtClean="0"/>
              <a:t>eclampsia</a:t>
            </a:r>
            <a:r>
              <a:rPr lang="en-US" dirty="0" smtClean="0"/>
              <a:t>, gestational</a:t>
            </a:r>
          </a:p>
          <a:p>
            <a:pPr>
              <a:buNone/>
            </a:pPr>
            <a:r>
              <a:rPr lang="en-US" dirty="0" smtClean="0"/>
              <a:t>hypertension and essential hypertension are given</a:t>
            </a:r>
          </a:p>
          <a:p>
            <a:pPr>
              <a:buNone/>
            </a:pPr>
            <a:r>
              <a:rPr lang="en-US" dirty="0" smtClean="0"/>
              <a:t>below.</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en-US" sz="2800" dirty="0" smtClean="0"/>
              <a:t>Differential diagnosis with pre-</a:t>
            </a:r>
            <a:r>
              <a:rPr lang="en-US" sz="2800" dirty="0" err="1" smtClean="0"/>
              <a:t>eclampsia</a:t>
            </a:r>
            <a:r>
              <a:rPr lang="en-US" sz="2800" dirty="0" smtClean="0"/>
              <a:t>, gestational</a:t>
            </a:r>
            <a:br>
              <a:rPr lang="en-US" sz="2800" dirty="0" smtClean="0"/>
            </a:br>
            <a:r>
              <a:rPr lang="en-US" sz="2800" dirty="0" smtClean="0"/>
              <a:t>hypertension and essential hypertension</a:t>
            </a:r>
            <a:endParaRPr lang="ru-RU" sz="2800" dirty="0"/>
          </a:p>
        </p:txBody>
      </p:sp>
      <p:pic>
        <p:nvPicPr>
          <p:cNvPr id="1026" name="Picture 2" descr="C:\Users\Татьяна\Downloads\презентация\Tab.jpg"/>
          <p:cNvPicPr>
            <a:picLocks noChangeAspect="1" noChangeArrowheads="1"/>
          </p:cNvPicPr>
          <p:nvPr/>
        </p:nvPicPr>
        <p:blipFill>
          <a:blip r:embed="rId2" cstate="print"/>
          <a:srcRect/>
          <a:stretch>
            <a:fillRect/>
          </a:stretch>
        </p:blipFill>
        <p:spPr bwMode="auto">
          <a:xfrm>
            <a:off x="395536" y="1412776"/>
            <a:ext cx="8280920" cy="429970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600" dirty="0" smtClean="0"/>
              <a:t>EFFECTS OF PREGNANCY ON THE DISEASE:</a:t>
            </a:r>
            <a:endParaRPr lang="ru-RU" sz="3600" dirty="0"/>
          </a:p>
        </p:txBody>
      </p:sp>
      <p:sp>
        <p:nvSpPr>
          <p:cNvPr id="3" name="Содержимое 2"/>
          <p:cNvSpPr>
            <a:spLocks noGrp="1"/>
          </p:cNvSpPr>
          <p:nvPr>
            <p:ph idx="1"/>
          </p:nvPr>
        </p:nvSpPr>
        <p:spPr/>
        <p:txBody>
          <a:bodyPr>
            <a:normAutofit fontScale="92500" lnSpcReduction="10000"/>
          </a:bodyPr>
          <a:lstStyle/>
          <a:p>
            <a:pPr marL="0" indent="349250">
              <a:buNone/>
            </a:pPr>
            <a:r>
              <a:rPr lang="en-US" dirty="0" smtClean="0"/>
              <a:t>(1) There may be a </a:t>
            </a:r>
            <a:r>
              <a:rPr lang="en-US" dirty="0" err="1" smtClean="0"/>
              <a:t>midpregnancy</a:t>
            </a:r>
            <a:r>
              <a:rPr lang="en-US" dirty="0" smtClean="0"/>
              <a:t> fall of blood pressure in about 50%. However, the blood pressure tends to rise in the  last trimester which may or may not reach its previous level, </a:t>
            </a:r>
          </a:p>
          <a:p>
            <a:pPr marL="0" indent="349250">
              <a:buNone/>
            </a:pPr>
            <a:r>
              <a:rPr lang="en-US" dirty="0" smtClean="0"/>
              <a:t>(2) In 50%, the blood pressure tends to rise progressively as pregnancy advances, </a:t>
            </a:r>
          </a:p>
          <a:p>
            <a:pPr marL="0" indent="349250">
              <a:buNone/>
            </a:pPr>
            <a:r>
              <a:rPr lang="en-US" dirty="0" smtClean="0"/>
              <a:t>(3) In about 20%, it is superimposed by pre-</a:t>
            </a:r>
            <a:r>
              <a:rPr lang="en-US" dirty="0" err="1" smtClean="0"/>
              <a:t>eclampsia</a:t>
            </a:r>
            <a:r>
              <a:rPr lang="en-US" dirty="0" smtClean="0"/>
              <a:t> evidenced by rise of blood pressure to the extent of 30 mm Hg systolic and 15 mm Hg diastolic associated with edema and/or </a:t>
            </a:r>
            <a:r>
              <a:rPr lang="en-US" dirty="0" err="1" smtClean="0"/>
              <a:t>proteinuria</a:t>
            </a:r>
            <a:r>
              <a:rPr lang="en-US" dirty="0" smtClean="0"/>
              <a:t>, </a:t>
            </a:r>
          </a:p>
          <a:p>
            <a:pPr marL="0" indent="349250">
              <a:buNone/>
            </a:pPr>
            <a:r>
              <a:rPr lang="en-US" dirty="0" smtClean="0"/>
              <a:t>(4) Rarely, malignant hypertension supervenes, </a:t>
            </a:r>
          </a:p>
          <a:p>
            <a:pPr marL="0" indent="349250">
              <a:buNone/>
            </a:pPr>
            <a:r>
              <a:rPr lang="en-US" dirty="0" smtClean="0"/>
              <a:t>(5) In 30%, there is permanent deterioration of the hypertension following delivery.</a:t>
            </a:r>
          </a:p>
          <a:p>
            <a:pPr marL="0" indent="349250">
              <a:buNone/>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600" dirty="0" smtClean="0"/>
              <a:t>EFFECT OF THE DISEASE ON PREGNANCY: </a:t>
            </a:r>
            <a:endParaRPr lang="ru-RU" sz="3600" dirty="0"/>
          </a:p>
        </p:txBody>
      </p:sp>
      <p:sp>
        <p:nvSpPr>
          <p:cNvPr id="3" name="Содержимое 2"/>
          <p:cNvSpPr>
            <a:spLocks noGrp="1"/>
          </p:cNvSpPr>
          <p:nvPr>
            <p:ph idx="1"/>
          </p:nvPr>
        </p:nvSpPr>
        <p:spPr>
          <a:xfrm>
            <a:off x="457200" y="1268760"/>
            <a:ext cx="8229600" cy="5055840"/>
          </a:xfrm>
        </p:spPr>
        <p:txBody>
          <a:bodyPr>
            <a:normAutofit/>
          </a:bodyPr>
          <a:lstStyle/>
          <a:p>
            <a:r>
              <a:rPr lang="en-US" dirty="0" smtClean="0"/>
              <a:t>Maternal risk: In the milder form, the maternal risk remains unaltered but in the severe form or when superimposed by pre-</a:t>
            </a:r>
            <a:r>
              <a:rPr lang="en-US" dirty="0" err="1" smtClean="0"/>
              <a:t>eclampsia</a:t>
            </a:r>
            <a:r>
              <a:rPr lang="en-US" dirty="0" smtClean="0"/>
              <a:t>, the maternal and </a:t>
            </a:r>
            <a:r>
              <a:rPr lang="en-US" dirty="0" err="1" smtClean="0"/>
              <a:t>perinatal</a:t>
            </a:r>
            <a:r>
              <a:rPr lang="en-US" dirty="0" smtClean="0"/>
              <a:t> risk is much increased.</a:t>
            </a:r>
          </a:p>
          <a:p>
            <a:r>
              <a:rPr lang="en-US" dirty="0" smtClean="0"/>
              <a:t>Fetal risk: Due to chronic placental insufficiency, the babies are likely to be growth retarded. Preterm birth is high. In the milder form, with the blood pressure less than 160/100 mm Hg, the </a:t>
            </a:r>
            <a:r>
              <a:rPr lang="en-US" dirty="0" err="1" smtClean="0"/>
              <a:t>perinatal</a:t>
            </a:r>
            <a:r>
              <a:rPr lang="en-US" dirty="0" smtClean="0"/>
              <a:t> loss is about 10%. When blood pressure exceeds 160/100 mm Hg, the </a:t>
            </a:r>
            <a:r>
              <a:rPr lang="en-US" dirty="0" err="1" smtClean="0"/>
              <a:t>perinatal</a:t>
            </a:r>
            <a:r>
              <a:rPr lang="en-US" dirty="0" smtClean="0"/>
              <a:t> loss increases by three to four times and when complicated by pre-</a:t>
            </a:r>
            <a:r>
              <a:rPr lang="en-US" dirty="0" err="1" smtClean="0"/>
              <a:t>eclampsia</a:t>
            </a:r>
            <a:r>
              <a:rPr lang="en-US" dirty="0" smtClean="0"/>
              <a:t>, it increases further. Risk of placental abruption is high (0.5-10%).</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sz="3600" dirty="0" smtClean="0"/>
              <a:t>MANAGEMENT: </a:t>
            </a:r>
            <a:endParaRPr lang="ru-RU" sz="3600" dirty="0"/>
          </a:p>
        </p:txBody>
      </p:sp>
      <p:sp>
        <p:nvSpPr>
          <p:cNvPr id="3" name="Содержимое 2"/>
          <p:cNvSpPr>
            <a:spLocks noGrp="1"/>
          </p:cNvSpPr>
          <p:nvPr>
            <p:ph idx="1"/>
          </p:nvPr>
        </p:nvSpPr>
        <p:spPr>
          <a:xfrm>
            <a:off x="323528" y="1268760"/>
            <a:ext cx="8229600" cy="4896544"/>
          </a:xfrm>
        </p:spPr>
        <p:txBody>
          <a:bodyPr>
            <a:normAutofit/>
          </a:bodyPr>
          <a:lstStyle/>
          <a:p>
            <a:pPr>
              <a:buNone/>
            </a:pPr>
            <a:r>
              <a:rPr lang="en-US" dirty="0" smtClean="0"/>
              <a:t>The principles of management are: </a:t>
            </a:r>
          </a:p>
          <a:p>
            <a:pPr>
              <a:buNone/>
            </a:pPr>
            <a:r>
              <a:rPr lang="en-US" dirty="0" smtClean="0"/>
              <a:t>(1) </a:t>
            </a:r>
            <a:r>
              <a:rPr lang="en-US" b="1" dirty="0" smtClean="0"/>
              <a:t>To stabilize </a:t>
            </a:r>
            <a:r>
              <a:rPr lang="en-US" dirty="0" smtClean="0"/>
              <a:t>the blood pressure to below 160/100 mm Hg,</a:t>
            </a:r>
          </a:p>
          <a:p>
            <a:pPr>
              <a:buNone/>
            </a:pPr>
            <a:r>
              <a:rPr lang="en-US" dirty="0" smtClean="0"/>
              <a:t>(2) </a:t>
            </a:r>
            <a:r>
              <a:rPr lang="en-US" b="1" dirty="0" smtClean="0"/>
              <a:t>To prevent </a:t>
            </a:r>
            <a:r>
              <a:rPr lang="en-US" dirty="0" smtClean="0"/>
              <a:t>superimposition of pre-</a:t>
            </a:r>
            <a:r>
              <a:rPr lang="en-US" dirty="0" err="1" smtClean="0"/>
              <a:t>eclampsia</a:t>
            </a:r>
            <a:r>
              <a:rPr lang="en-US" dirty="0" smtClean="0"/>
              <a:t>, </a:t>
            </a:r>
          </a:p>
          <a:p>
            <a:pPr>
              <a:buNone/>
            </a:pPr>
            <a:r>
              <a:rPr lang="en-US" dirty="0" smtClean="0"/>
              <a:t>(3) </a:t>
            </a:r>
            <a:r>
              <a:rPr lang="en-US" b="1" dirty="0" smtClean="0"/>
              <a:t>To monitor </a:t>
            </a:r>
            <a:r>
              <a:rPr lang="en-US" dirty="0" smtClean="0"/>
              <a:t>the maternal and fetal wellbeing, </a:t>
            </a:r>
          </a:p>
          <a:p>
            <a:pPr>
              <a:buNone/>
            </a:pPr>
            <a:r>
              <a:rPr lang="en-US" dirty="0" smtClean="0"/>
              <a:t>(4) </a:t>
            </a:r>
            <a:r>
              <a:rPr lang="en-US" b="1" dirty="0" smtClean="0"/>
              <a:t>To terminate </a:t>
            </a:r>
            <a:r>
              <a:rPr lang="en-US" dirty="0" smtClean="0"/>
              <a:t>the pregnancy at the optimal time.</a:t>
            </a:r>
          </a:p>
          <a:p>
            <a:pPr>
              <a:buNone/>
            </a:pPr>
            <a:endParaRPr lang="en-US" dirty="0" smtClean="0"/>
          </a:p>
          <a:p>
            <a:pPr marL="0" indent="444500">
              <a:buNone/>
            </a:pPr>
            <a:r>
              <a:rPr lang="en-US" dirty="0" err="1" smtClean="0"/>
              <a:t>Preconceptional</a:t>
            </a:r>
            <a:r>
              <a:rPr lang="en-US" dirty="0" smtClean="0"/>
              <a:t> evaluation and counseling is essential to assess the etiology, severity of hypertension and possible outcome of pregnancy.</a:t>
            </a: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dirty="0" smtClean="0"/>
              <a:t>Chronic heart failure</a:t>
            </a:r>
            <a:endParaRPr lang="ru-RU" sz="4400" dirty="0"/>
          </a:p>
        </p:txBody>
      </p:sp>
      <p:graphicFrame>
        <p:nvGraphicFramePr>
          <p:cNvPr id="4" name="Содержимое 3"/>
          <p:cNvGraphicFramePr>
            <a:graphicFrameLocks noGrp="1"/>
          </p:cNvGraphicFramePr>
          <p:nvPr>
            <p:ph idx="1"/>
          </p:nvPr>
        </p:nvGraphicFramePr>
        <p:xfrm>
          <a:off x="457200" y="1935163"/>
          <a:ext cx="8229600" cy="20777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spcAft>
                          <a:spcPts val="0"/>
                        </a:spcAft>
                      </a:pPr>
                      <a:r>
                        <a:rPr lang="en-US" sz="1400" dirty="0">
                          <a:latin typeface="Times New Roman"/>
                        </a:rPr>
                        <a:t>Risk</a:t>
                      </a:r>
                      <a:endParaRPr lang="en-US" dirty="0"/>
                    </a:p>
                  </a:txBody>
                  <a:tcPr marL="68580" marR="68580" marT="0" marB="0" anchor="ctr"/>
                </a:tc>
                <a:tc>
                  <a:txBody>
                    <a:bodyPr/>
                    <a:lstStyle/>
                    <a:p>
                      <a:pPr>
                        <a:spcAft>
                          <a:spcPts val="0"/>
                        </a:spcAft>
                      </a:pPr>
                      <a:r>
                        <a:rPr lang="en-US" sz="1400">
                          <a:latin typeface="Times New Roman"/>
                        </a:rPr>
                        <a:t>HF</a:t>
                      </a:r>
                      <a:endParaRPr lang="en-US"/>
                    </a:p>
                  </a:txBody>
                  <a:tcPr marL="68580" marR="68580" marT="0" marB="0" anchor="ctr"/>
                </a:tc>
                <a:tc>
                  <a:txBody>
                    <a:bodyPr/>
                    <a:lstStyle/>
                    <a:p>
                      <a:pPr>
                        <a:spcAft>
                          <a:spcPts val="0"/>
                        </a:spcAft>
                      </a:pPr>
                      <a:r>
                        <a:rPr lang="en-US" sz="1400">
                          <a:latin typeface="Times New Roman"/>
                        </a:rPr>
                        <a:t>Activity of a rheumatic disease</a:t>
                      </a:r>
                      <a:endParaRPr lang="en-US"/>
                    </a:p>
                  </a:txBody>
                  <a:tcPr marL="68580" marR="68580" marT="0" marB="0" anchor="ctr"/>
                </a:tc>
                <a:tc>
                  <a:txBody>
                    <a:bodyPr/>
                    <a:lstStyle/>
                    <a:p>
                      <a:pPr>
                        <a:spcAft>
                          <a:spcPts val="0"/>
                        </a:spcAft>
                      </a:pPr>
                      <a:r>
                        <a:rPr lang="en-US" sz="1400">
                          <a:latin typeface="Times New Roman"/>
                        </a:rPr>
                        <a:t>Pulmonary hypertensia</a:t>
                      </a:r>
                      <a:endParaRPr lang="en-US"/>
                    </a:p>
                  </a:txBody>
                  <a:tcPr marL="68580" marR="68580" marT="0" marB="0"/>
                </a:tc>
                <a:tc>
                  <a:txBody>
                    <a:bodyPr/>
                    <a:lstStyle/>
                    <a:p>
                      <a:pPr>
                        <a:spcAft>
                          <a:spcPts val="0"/>
                        </a:spcAft>
                      </a:pPr>
                      <a:r>
                        <a:rPr lang="en-US" sz="1400" dirty="0">
                          <a:latin typeface="Times New Roman"/>
                        </a:rPr>
                        <a:t>Arrhythmia</a:t>
                      </a:r>
                      <a:endParaRPr lang="en-US" dirty="0"/>
                    </a:p>
                  </a:txBody>
                  <a:tcPr marL="68580" marR="68580" marT="0" marB="0" anchor="ctr"/>
                </a:tc>
              </a:tr>
              <a:tr h="370840">
                <a:tc>
                  <a:txBody>
                    <a:bodyPr/>
                    <a:lstStyle/>
                    <a:p>
                      <a:pPr>
                        <a:spcAft>
                          <a:spcPts val="0"/>
                        </a:spcAft>
                      </a:pPr>
                      <a:r>
                        <a:rPr lang="en-US" sz="1400" dirty="0">
                          <a:latin typeface="Times New Roman"/>
                        </a:rPr>
                        <a:t>I isn't raised)</a:t>
                      </a:r>
                      <a:endParaRPr lang="en-US" dirty="0"/>
                    </a:p>
                  </a:txBody>
                  <a:tcPr marL="68580" marR="68580" marT="0" marB="0" anchor="ctr"/>
                </a:tc>
                <a:tc>
                  <a:txBody>
                    <a:bodyPr/>
                    <a:lstStyle/>
                    <a:p>
                      <a:pPr>
                        <a:spcAft>
                          <a:spcPts val="0"/>
                        </a:spcAft>
                      </a:pPr>
                      <a:r>
                        <a:rPr lang="en-US" sz="1400">
                          <a:latin typeface="Times New Roman"/>
                        </a:rPr>
                        <a:t>F0</a:t>
                      </a:r>
                      <a:endParaRPr lang="en-US"/>
                    </a:p>
                  </a:txBody>
                  <a:tcPr marL="68580" marR="68580" marT="0" marB="0" anchor="ctr"/>
                </a:tc>
                <a:tc>
                  <a:txBody>
                    <a:bodyPr/>
                    <a:lstStyle/>
                    <a:p>
                      <a:pPr>
                        <a:spcAft>
                          <a:spcPts val="0"/>
                        </a:spcAft>
                      </a:pPr>
                      <a:r>
                        <a:rPr lang="en-US" sz="1400">
                          <a:latin typeface="Times New Roman"/>
                        </a:rPr>
                        <a:t>no</a:t>
                      </a:r>
                      <a:endParaRPr lang="en-US"/>
                    </a:p>
                  </a:txBody>
                  <a:tcPr marL="68580" marR="68580" marT="0" marB="0" anchor="ctr"/>
                </a:tc>
                <a:tc>
                  <a:txBody>
                    <a:bodyPr/>
                    <a:lstStyle/>
                    <a:p>
                      <a:pPr>
                        <a:spcAft>
                          <a:spcPts val="0"/>
                        </a:spcAft>
                      </a:pPr>
                      <a:r>
                        <a:rPr lang="ru-RU" sz="1400">
                          <a:latin typeface="Times New Roman"/>
                        </a:rPr>
                        <a:t>˂25</a:t>
                      </a:r>
                      <a:endParaRPr lang="ru-RU"/>
                    </a:p>
                  </a:txBody>
                  <a:tcPr marL="68580" marR="68580" marT="0" marB="0"/>
                </a:tc>
                <a:tc>
                  <a:txBody>
                    <a:bodyPr/>
                    <a:lstStyle/>
                    <a:p>
                      <a:pPr>
                        <a:spcAft>
                          <a:spcPts val="0"/>
                        </a:spcAft>
                      </a:pPr>
                      <a:r>
                        <a:rPr lang="en-US" sz="1400">
                          <a:latin typeface="Times New Roman"/>
                        </a:rPr>
                        <a:t>no</a:t>
                      </a:r>
                      <a:endParaRPr lang="en-US"/>
                    </a:p>
                  </a:txBody>
                  <a:tcPr marL="68580" marR="68580" marT="0" marB="0" anchor="ctr"/>
                </a:tc>
              </a:tr>
              <a:tr h="370840">
                <a:tc>
                  <a:txBody>
                    <a:bodyPr/>
                    <a:lstStyle/>
                    <a:p>
                      <a:pPr>
                        <a:spcAft>
                          <a:spcPts val="0"/>
                        </a:spcAft>
                      </a:pPr>
                      <a:r>
                        <a:rPr lang="en-US" sz="1400" dirty="0">
                          <a:latin typeface="Times New Roman"/>
                        </a:rPr>
                        <a:t>II (are moderately raised)</a:t>
                      </a:r>
                      <a:endParaRPr lang="en-US" dirty="0"/>
                    </a:p>
                  </a:txBody>
                  <a:tcPr marL="68580" marR="68580" marT="0" marB="0" anchor="ctr"/>
                </a:tc>
                <a:tc>
                  <a:txBody>
                    <a:bodyPr/>
                    <a:lstStyle/>
                    <a:p>
                      <a:pPr>
                        <a:spcAft>
                          <a:spcPts val="0"/>
                        </a:spcAft>
                      </a:pPr>
                      <a:r>
                        <a:rPr lang="en-US" sz="1400" dirty="0">
                          <a:latin typeface="Times New Roman"/>
                        </a:rPr>
                        <a:t>F1</a:t>
                      </a:r>
                      <a:endParaRPr lang="en-US" dirty="0"/>
                    </a:p>
                  </a:txBody>
                  <a:tcPr marL="68580" marR="68580" marT="0" marB="0" anchor="ctr"/>
                </a:tc>
                <a:tc>
                  <a:txBody>
                    <a:bodyPr/>
                    <a:lstStyle/>
                    <a:p>
                      <a:pPr>
                        <a:spcAft>
                          <a:spcPts val="0"/>
                        </a:spcAft>
                      </a:pPr>
                      <a:r>
                        <a:rPr lang="en-US" sz="1400">
                          <a:latin typeface="Times New Roman"/>
                        </a:rPr>
                        <a:t>I</a:t>
                      </a:r>
                      <a:endParaRPr lang="en-US"/>
                    </a:p>
                  </a:txBody>
                  <a:tcPr marL="68580" marR="68580" marT="0" marB="0" anchor="ctr"/>
                </a:tc>
                <a:tc>
                  <a:txBody>
                    <a:bodyPr/>
                    <a:lstStyle/>
                    <a:p>
                      <a:pPr>
                        <a:spcAft>
                          <a:spcPts val="0"/>
                        </a:spcAft>
                      </a:pPr>
                      <a:r>
                        <a:rPr lang="ru-RU" sz="1400">
                          <a:latin typeface="Times New Roman"/>
                        </a:rPr>
                        <a:t>˂40</a:t>
                      </a:r>
                      <a:endParaRPr lang="ru-RU"/>
                    </a:p>
                  </a:txBody>
                  <a:tcPr marL="68580" marR="68580" marT="0" marB="0"/>
                </a:tc>
                <a:tc>
                  <a:txBody>
                    <a:bodyPr/>
                    <a:lstStyle/>
                    <a:p>
                      <a:pPr>
                        <a:spcAft>
                          <a:spcPts val="0"/>
                        </a:spcAft>
                      </a:pPr>
                      <a:r>
                        <a:rPr lang="en-US" sz="1400">
                          <a:latin typeface="Times New Roman"/>
                        </a:rPr>
                        <a:t>no</a:t>
                      </a:r>
                      <a:endParaRPr lang="en-US"/>
                    </a:p>
                  </a:txBody>
                  <a:tcPr marL="68580" marR="68580" marT="0" marB="0" anchor="ctr"/>
                </a:tc>
              </a:tr>
              <a:tr h="370840">
                <a:tc>
                  <a:txBody>
                    <a:bodyPr/>
                    <a:lstStyle/>
                    <a:p>
                      <a:pPr>
                        <a:spcAft>
                          <a:spcPts val="0"/>
                        </a:spcAft>
                      </a:pPr>
                      <a:r>
                        <a:rPr lang="en-US" sz="1400">
                          <a:latin typeface="Times New Roman"/>
                        </a:rPr>
                        <a:t>III (high)</a:t>
                      </a:r>
                      <a:endParaRPr lang="en-US"/>
                    </a:p>
                  </a:txBody>
                  <a:tcPr marL="68580" marR="68580" marT="0" marB="0" anchor="ctr"/>
                </a:tc>
                <a:tc>
                  <a:txBody>
                    <a:bodyPr/>
                    <a:lstStyle/>
                    <a:p>
                      <a:pPr>
                        <a:spcAft>
                          <a:spcPts val="0"/>
                        </a:spcAft>
                      </a:pPr>
                      <a:r>
                        <a:rPr lang="en-US" sz="1400" dirty="0">
                          <a:latin typeface="Times New Roman"/>
                        </a:rPr>
                        <a:t>F2a</a:t>
                      </a:r>
                      <a:endParaRPr lang="en-US" dirty="0"/>
                    </a:p>
                  </a:txBody>
                  <a:tcPr marL="68580" marR="68580" marT="0" marB="0" anchor="ctr"/>
                </a:tc>
                <a:tc>
                  <a:txBody>
                    <a:bodyPr/>
                    <a:lstStyle/>
                    <a:p>
                      <a:pPr>
                        <a:spcAft>
                          <a:spcPts val="0"/>
                        </a:spcAft>
                      </a:pPr>
                      <a:r>
                        <a:rPr lang="en-US" sz="1400" dirty="0">
                          <a:latin typeface="Times New Roman"/>
                        </a:rPr>
                        <a:t>II</a:t>
                      </a:r>
                      <a:endParaRPr lang="en-US" dirty="0"/>
                    </a:p>
                  </a:txBody>
                  <a:tcPr marL="68580" marR="68580" marT="0" marB="0" anchor="ctr"/>
                </a:tc>
                <a:tc>
                  <a:txBody>
                    <a:bodyPr/>
                    <a:lstStyle/>
                    <a:p>
                      <a:pPr>
                        <a:spcAft>
                          <a:spcPts val="0"/>
                        </a:spcAft>
                      </a:pPr>
                      <a:r>
                        <a:rPr lang="en-US" sz="1400" dirty="0">
                          <a:latin typeface="Times New Roman"/>
                        </a:rPr>
                        <a:t>&gt; 40, but there is less systemic</a:t>
                      </a:r>
                      <a:endParaRPr lang="en-US" dirty="0"/>
                    </a:p>
                  </a:txBody>
                  <a:tcPr marL="68580" marR="68580" marT="0" marB="0"/>
                </a:tc>
                <a:tc>
                  <a:txBody>
                    <a:bodyPr/>
                    <a:lstStyle/>
                    <a:p>
                      <a:pPr>
                        <a:spcAft>
                          <a:spcPts val="0"/>
                        </a:spcAft>
                      </a:pPr>
                      <a:r>
                        <a:rPr lang="en-US" sz="1400">
                          <a:latin typeface="Times New Roman"/>
                        </a:rPr>
                        <a:t>Ciliary arrhythmia, etc.</a:t>
                      </a:r>
                      <a:endParaRPr lang="en-US"/>
                    </a:p>
                  </a:txBody>
                  <a:tcPr marL="68580" marR="68580" marT="0" marB="0" anchor="ctr"/>
                </a:tc>
              </a:tr>
              <a:tr h="370840">
                <a:tc>
                  <a:txBody>
                    <a:bodyPr/>
                    <a:lstStyle/>
                    <a:p>
                      <a:pPr>
                        <a:spcAft>
                          <a:spcPts val="0"/>
                        </a:spcAft>
                      </a:pPr>
                      <a:r>
                        <a:rPr lang="en-US" sz="1400">
                          <a:latin typeface="Times New Roman"/>
                        </a:rPr>
                        <a:t>The IV (extremely high)</a:t>
                      </a:r>
                      <a:endParaRPr lang="en-US"/>
                    </a:p>
                  </a:txBody>
                  <a:tcPr marL="68580" marR="68580" marT="0" marB="0" anchor="ctr"/>
                </a:tc>
                <a:tc>
                  <a:txBody>
                    <a:bodyPr/>
                    <a:lstStyle/>
                    <a:p>
                      <a:pPr>
                        <a:spcAft>
                          <a:spcPts val="0"/>
                        </a:spcAft>
                      </a:pPr>
                      <a:r>
                        <a:rPr lang="en-US" sz="1400" dirty="0">
                          <a:latin typeface="Times New Roman"/>
                        </a:rPr>
                        <a:t>F2b, F3</a:t>
                      </a:r>
                      <a:endParaRPr lang="en-US" dirty="0"/>
                    </a:p>
                  </a:txBody>
                  <a:tcPr marL="68580" marR="68580" marT="0" marB="0" anchor="ctr"/>
                </a:tc>
                <a:tc>
                  <a:txBody>
                    <a:bodyPr/>
                    <a:lstStyle/>
                    <a:p>
                      <a:pPr>
                        <a:spcAft>
                          <a:spcPts val="0"/>
                        </a:spcAft>
                      </a:pPr>
                      <a:r>
                        <a:rPr lang="en-US" sz="1400">
                          <a:latin typeface="Times New Roman"/>
                        </a:rPr>
                        <a:t>III</a:t>
                      </a:r>
                      <a:endParaRPr lang="en-US"/>
                    </a:p>
                  </a:txBody>
                  <a:tcPr marL="68580" marR="68580" marT="0" marB="0" anchor="ctr"/>
                </a:tc>
                <a:tc>
                  <a:txBody>
                    <a:bodyPr/>
                    <a:lstStyle/>
                    <a:p>
                      <a:pPr>
                        <a:spcAft>
                          <a:spcPts val="0"/>
                        </a:spcAft>
                      </a:pPr>
                      <a:r>
                        <a:rPr lang="en-US" sz="1400" dirty="0">
                          <a:latin typeface="Times New Roman"/>
                        </a:rPr>
                        <a:t>it is more than systemic</a:t>
                      </a:r>
                      <a:endParaRPr lang="en-US" dirty="0"/>
                    </a:p>
                  </a:txBody>
                  <a:tcPr marL="68580" marR="68580" marT="0" marB="0"/>
                </a:tc>
                <a:tc>
                  <a:txBody>
                    <a:bodyPr/>
                    <a:lstStyle/>
                    <a:p>
                      <a:pPr>
                        <a:spcAft>
                          <a:spcPts val="0"/>
                        </a:spcAft>
                      </a:pPr>
                      <a:r>
                        <a:rPr lang="en-US" sz="1400" dirty="0" err="1">
                          <a:latin typeface="Times New Roman"/>
                        </a:rPr>
                        <a:t>Ciliary</a:t>
                      </a:r>
                      <a:r>
                        <a:rPr lang="en-US" sz="1400" dirty="0">
                          <a:latin typeface="Times New Roman"/>
                        </a:rPr>
                        <a:t> arrhythmia, etc.</a:t>
                      </a:r>
                      <a:endParaRPr lang="en-US" dirty="0"/>
                    </a:p>
                  </a:txBody>
                  <a:tcPr marL="68580" marR="68580" marT="0" marB="0" anchor="ctr"/>
                </a:tc>
              </a:tr>
            </a:tbl>
          </a:graphicData>
        </a:graphic>
      </p:graphicFrame>
      <p:sp>
        <p:nvSpPr>
          <p:cNvPr id="5" name="TextBox 4"/>
          <p:cNvSpPr txBox="1"/>
          <p:nvPr/>
        </p:nvSpPr>
        <p:spPr>
          <a:xfrm>
            <a:off x="539552" y="4437112"/>
            <a:ext cx="8136904" cy="1754326"/>
          </a:xfrm>
          <a:prstGeom prst="rect">
            <a:avLst/>
          </a:prstGeom>
          <a:noFill/>
        </p:spPr>
        <p:txBody>
          <a:bodyPr wrap="square" rtlCol="0">
            <a:spAutoFit/>
          </a:bodyPr>
          <a:lstStyle/>
          <a:p>
            <a:r>
              <a:rPr lang="en-US" dirty="0" smtClean="0"/>
              <a:t>Tactics:</a:t>
            </a:r>
          </a:p>
          <a:p>
            <a:r>
              <a:rPr lang="en-US" dirty="0" smtClean="0"/>
              <a:t>• I, II degrees of risk – pregnancy aren't contraindicative;</a:t>
            </a:r>
          </a:p>
          <a:p>
            <a:r>
              <a:rPr lang="en-US" dirty="0" smtClean="0"/>
              <a:t>• The III degree of risk – pregnancy is contraindicative, is interrupted up to 12 weeks of a gestation;</a:t>
            </a:r>
          </a:p>
          <a:p>
            <a:r>
              <a:rPr lang="en-US" dirty="0" smtClean="0"/>
              <a:t>• The IV degree of risk – abortion according to vital indications in any term after achievement of clinical improvement of a state as a result of treatment is shown.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4000" dirty="0" smtClean="0"/>
              <a:t>GENERAL MANAGEMENT:</a:t>
            </a:r>
            <a:endParaRPr lang="ru-RU" sz="4000" dirty="0"/>
          </a:p>
        </p:txBody>
      </p:sp>
      <p:sp>
        <p:nvSpPr>
          <p:cNvPr id="3" name="Содержимое 2"/>
          <p:cNvSpPr>
            <a:spLocks noGrp="1"/>
          </p:cNvSpPr>
          <p:nvPr>
            <p:ph idx="1"/>
          </p:nvPr>
        </p:nvSpPr>
        <p:spPr/>
        <p:txBody>
          <a:bodyPr>
            <a:normAutofit/>
          </a:bodyPr>
          <a:lstStyle/>
          <a:p>
            <a:r>
              <a:rPr lang="en-US" dirty="0" smtClean="0"/>
              <a:t>In mild cases with blood pressure less than 160/100 mm Hg, adequate rest (physical and mental), low-salt diet are all that are needed. The checkup should be more frequent 1-2 weeks interval up to 28 weeks and thereafter weekly.</a:t>
            </a:r>
          </a:p>
          <a:p>
            <a:r>
              <a:rPr lang="en-US" dirty="0" smtClean="0"/>
              <a:t>In severe cases or in cases of superimposed pre-</a:t>
            </a:r>
            <a:r>
              <a:rPr lang="en-US" dirty="0" err="1" smtClean="0"/>
              <a:t>eclampsia</a:t>
            </a:r>
            <a:r>
              <a:rPr lang="en-US" dirty="0" smtClean="0"/>
              <a:t>, the patients should be hospitalized and are placed in the treatment protocol as described under pre-</a:t>
            </a:r>
            <a:r>
              <a:rPr lang="en-US" dirty="0" err="1" smtClean="0"/>
              <a:t>eclampsia</a:t>
            </a:r>
            <a:r>
              <a:rPr lang="en-US" dirty="0" smtClean="0"/>
              <a:t>.</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2800" i="1" u="sng" dirty="0" err="1" smtClean="0"/>
              <a:t>Medicamental</a:t>
            </a:r>
            <a:r>
              <a:rPr lang="en-US" sz="2800" i="1" u="sng" dirty="0" smtClean="0"/>
              <a:t> therapy of arterial hypertension during pregnancy has to answer the following </a:t>
            </a:r>
            <a:r>
              <a:rPr lang="en-US" sz="2800" i="1" u="sng" dirty="0" err="1" smtClean="0"/>
              <a:t>rules:</a:t>
            </a:r>
            <a:r>
              <a:rPr lang="en-US" sz="2800" dirty="0" err="1" smtClean="0"/>
              <a:t>drugs</a:t>
            </a:r>
            <a:r>
              <a:rPr lang="en-US" sz="2800" dirty="0" smtClean="0"/>
              <a:t>: </a:t>
            </a:r>
            <a:endParaRPr lang="ru-RU" sz="2800" dirty="0"/>
          </a:p>
        </p:txBody>
      </p:sp>
      <p:sp>
        <p:nvSpPr>
          <p:cNvPr id="3" name="Содержимое 2"/>
          <p:cNvSpPr>
            <a:spLocks noGrp="1"/>
          </p:cNvSpPr>
          <p:nvPr>
            <p:ph idx="1"/>
          </p:nvPr>
        </p:nvSpPr>
        <p:spPr>
          <a:xfrm>
            <a:off x="457200" y="1412776"/>
            <a:ext cx="8229600" cy="4911824"/>
          </a:xfrm>
        </p:spPr>
        <p:txBody>
          <a:bodyPr>
            <a:normAutofit/>
          </a:bodyPr>
          <a:lstStyle/>
          <a:p>
            <a:r>
              <a:rPr lang="en-US" dirty="0" smtClean="0"/>
              <a:t>1. Considering the relative hypotension developing in the I trimester of pregnancy pressure during this period, as a rule, doesn't demand correction.</a:t>
            </a:r>
          </a:p>
          <a:p>
            <a:r>
              <a:rPr lang="en-US" dirty="0" smtClean="0"/>
              <a:t>2. Purpose of drugs is recommended at the ABP&gt; 150/100 mm Hg, and also at the ABP&gt; 140/90 mm Hg in the presence of a hypertrophy of a left ventricle, a </a:t>
            </a:r>
            <a:r>
              <a:rPr lang="en-US" dirty="0" err="1" smtClean="0"/>
              <a:t>proteinuria</a:t>
            </a:r>
            <a:r>
              <a:rPr lang="en-US" dirty="0" smtClean="0"/>
              <a:t> or  symptoms of a preeclampsia.</a:t>
            </a:r>
          </a:p>
          <a:p>
            <a:r>
              <a:rPr lang="en-US" dirty="0" smtClean="0"/>
              <a:t>3. Rising of the ABP more than 170/110 mm Hg demands urgent depression.</a:t>
            </a:r>
          </a:p>
          <a:p>
            <a:r>
              <a:rPr lang="en-US" dirty="0" smtClean="0"/>
              <a:t>4. Anti-hypertensive drugs have to be effective and safe for a fetus.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i="1" u="sng" dirty="0" smtClean="0"/>
              <a:t>For treatment of arterial hypertension at pregnant women are used now:</a:t>
            </a:r>
            <a:endParaRPr lang="ru-RU" sz="3600" dirty="0"/>
          </a:p>
        </p:txBody>
      </p:sp>
      <p:sp>
        <p:nvSpPr>
          <p:cNvPr id="3" name="Содержимое 2"/>
          <p:cNvSpPr>
            <a:spLocks noGrp="1"/>
          </p:cNvSpPr>
          <p:nvPr>
            <p:ph idx="1"/>
          </p:nvPr>
        </p:nvSpPr>
        <p:spPr/>
        <p:txBody>
          <a:bodyPr>
            <a:normAutofit fontScale="77500" lnSpcReduction="20000"/>
          </a:bodyPr>
          <a:lstStyle/>
          <a:p>
            <a:pPr marL="0" indent="355600">
              <a:buNone/>
            </a:pPr>
            <a:r>
              <a:rPr lang="en-US" dirty="0" smtClean="0"/>
              <a:t>• Central α-</a:t>
            </a:r>
            <a:r>
              <a:rPr lang="en-US" dirty="0" err="1" smtClean="0"/>
              <a:t>adrenomimetik</a:t>
            </a:r>
            <a:r>
              <a:rPr lang="en-US" dirty="0" smtClean="0"/>
              <a:t> (</a:t>
            </a:r>
            <a:r>
              <a:rPr lang="en-US" dirty="0" err="1" smtClean="0"/>
              <a:t>Methyldopum</a:t>
            </a:r>
            <a:r>
              <a:rPr lang="en-US" dirty="0" smtClean="0"/>
              <a:t>, </a:t>
            </a:r>
            <a:r>
              <a:rPr lang="en-US" dirty="0" err="1" smtClean="0"/>
              <a:t>Clophelinum</a:t>
            </a:r>
            <a:r>
              <a:rPr lang="en-US" dirty="0" smtClean="0"/>
              <a:t>).</a:t>
            </a:r>
          </a:p>
          <a:p>
            <a:pPr marL="0" indent="355600">
              <a:buNone/>
            </a:pPr>
            <a:r>
              <a:rPr lang="en-US" dirty="0" smtClean="0"/>
              <a:t>• Beta </a:t>
            </a:r>
            <a:r>
              <a:rPr lang="en-US" dirty="0" err="1" smtClean="0"/>
              <a:t>adrenoblockers</a:t>
            </a:r>
            <a:r>
              <a:rPr lang="en-US" dirty="0" smtClean="0"/>
              <a:t> (</a:t>
            </a:r>
            <a:r>
              <a:rPr lang="en-US" dirty="0" err="1" smtClean="0"/>
              <a:t>metoprolol,bisoprolol</a:t>
            </a:r>
            <a:r>
              <a:rPr lang="en-US" dirty="0" smtClean="0"/>
              <a:t>, etc.). Use of an </a:t>
            </a:r>
            <a:r>
              <a:rPr lang="en-US" dirty="0" err="1" smtClean="0"/>
              <a:t>atenolol</a:t>
            </a:r>
            <a:r>
              <a:rPr lang="en-US" dirty="0" smtClean="0"/>
              <a:t> (selective beta1-adrenoblocker) is possible during the short period of time on late durations of gestation. At long use can lead to disturbance of fetal body height of a fetus.</a:t>
            </a:r>
          </a:p>
          <a:p>
            <a:pPr marL="0" indent="355600">
              <a:buNone/>
            </a:pPr>
            <a:r>
              <a:rPr lang="en-US" dirty="0" smtClean="0"/>
              <a:t>• Blockers of calcium channels (</a:t>
            </a:r>
            <a:r>
              <a:rPr lang="en-US" dirty="0" err="1" smtClean="0"/>
              <a:t>Nifedipinum</a:t>
            </a:r>
            <a:r>
              <a:rPr lang="en-US" dirty="0" smtClean="0"/>
              <a:t>, </a:t>
            </a:r>
            <a:r>
              <a:rPr lang="en-US" dirty="0" err="1" smtClean="0"/>
              <a:t>amlodipin</a:t>
            </a:r>
            <a:r>
              <a:rPr lang="en-US" dirty="0" smtClean="0"/>
              <a:t>, etc.).</a:t>
            </a:r>
          </a:p>
          <a:p>
            <a:pPr marL="0" indent="355600">
              <a:buNone/>
            </a:pPr>
            <a:r>
              <a:rPr lang="en-US" dirty="0" smtClean="0"/>
              <a:t>• Magnesium sulfate.</a:t>
            </a:r>
          </a:p>
          <a:p>
            <a:pPr marL="0" indent="355600">
              <a:buNone/>
            </a:pPr>
            <a:endParaRPr lang="en-US" dirty="0" smtClean="0"/>
          </a:p>
          <a:p>
            <a:pPr marL="812800" indent="0">
              <a:buNone/>
            </a:pPr>
            <a:r>
              <a:rPr lang="en-US" b="1" dirty="0" smtClean="0"/>
              <a:t>APF inhibitors </a:t>
            </a:r>
            <a:r>
              <a:rPr lang="en-US" dirty="0" smtClean="0"/>
              <a:t>(</a:t>
            </a:r>
            <a:r>
              <a:rPr lang="en-US" dirty="0" err="1" smtClean="0"/>
              <a:t>captopril</a:t>
            </a:r>
            <a:r>
              <a:rPr lang="en-US" dirty="0" smtClean="0"/>
              <a:t>, </a:t>
            </a:r>
            <a:r>
              <a:rPr lang="en-US" dirty="0" err="1" smtClean="0"/>
              <a:t>enalapril</a:t>
            </a:r>
            <a:r>
              <a:rPr lang="en-US" dirty="0" smtClean="0"/>
              <a:t>) and </a:t>
            </a:r>
          </a:p>
          <a:p>
            <a:pPr marL="812800" indent="0">
              <a:buNone/>
            </a:pPr>
            <a:r>
              <a:rPr lang="en-US" b="1" dirty="0" smtClean="0"/>
              <a:t>blockers of receptors of </a:t>
            </a:r>
            <a:r>
              <a:rPr lang="en-US" b="1" dirty="0" err="1" smtClean="0"/>
              <a:t>angiotensin</a:t>
            </a:r>
            <a:r>
              <a:rPr lang="en-US" b="1" dirty="0" smtClean="0"/>
              <a:t> II </a:t>
            </a:r>
            <a:r>
              <a:rPr lang="en-US" dirty="0" smtClean="0"/>
              <a:t>are </a:t>
            </a:r>
            <a:r>
              <a:rPr lang="en-US" b="1" u="sng" dirty="0" smtClean="0">
                <a:solidFill>
                  <a:srgbClr val="FF0000"/>
                </a:solidFill>
              </a:rPr>
              <a:t>contraindicative</a:t>
            </a:r>
            <a:r>
              <a:rPr lang="en-US" dirty="0" smtClean="0"/>
              <a:t> to pregnant women since possess </a:t>
            </a:r>
            <a:r>
              <a:rPr lang="en-US" dirty="0" err="1" smtClean="0"/>
              <a:t>teratogenic</a:t>
            </a:r>
            <a:r>
              <a:rPr lang="en-US" dirty="0" smtClean="0"/>
              <a:t> action. </a:t>
            </a:r>
          </a:p>
          <a:p>
            <a:pPr marL="812800" indent="0">
              <a:buNone/>
            </a:pPr>
            <a:r>
              <a:rPr lang="en-US" dirty="0" smtClean="0"/>
              <a:t>It is established that in II and III trimesters of pregnancy they are capable to oppress excretory function of kidneys of a fetus, to cause an </a:t>
            </a:r>
            <a:r>
              <a:rPr lang="en-US" dirty="0" err="1" smtClean="0"/>
              <a:t>oligoamnios</a:t>
            </a:r>
            <a:r>
              <a:rPr lang="en-US" dirty="0" smtClean="0"/>
              <a:t>.</a:t>
            </a:r>
          </a:p>
          <a:p>
            <a:pPr marL="0" indent="355600">
              <a:buNone/>
            </a:pPr>
            <a:endParaRPr lang="ru-RU" dirty="0"/>
          </a:p>
        </p:txBody>
      </p:sp>
      <p:pic>
        <p:nvPicPr>
          <p:cNvPr id="4" name="Рисунок 3" descr="deof_443.jpg"/>
          <p:cNvPicPr>
            <a:picLocks noChangeAspect="1"/>
          </p:cNvPicPr>
          <p:nvPr/>
        </p:nvPicPr>
        <p:blipFill>
          <a:blip r:embed="rId2" cstate="print"/>
          <a:stretch>
            <a:fillRect/>
          </a:stretch>
        </p:blipFill>
        <p:spPr>
          <a:xfrm>
            <a:off x="0" y="4221088"/>
            <a:ext cx="1373677" cy="101308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600" i="1" u="sng" dirty="0" smtClean="0"/>
              <a:t>Current of arterial hypertension during pregnancy</a:t>
            </a:r>
            <a:r>
              <a:rPr lang="en-US" sz="3600" dirty="0" smtClean="0"/>
              <a:t>:</a:t>
            </a:r>
            <a:endParaRPr lang="ru-RU" sz="3600" dirty="0"/>
          </a:p>
        </p:txBody>
      </p:sp>
      <p:sp>
        <p:nvSpPr>
          <p:cNvPr id="3" name="Содержимое 2"/>
          <p:cNvSpPr>
            <a:spLocks noGrp="1"/>
          </p:cNvSpPr>
          <p:nvPr>
            <p:ph idx="1"/>
          </p:nvPr>
        </p:nvSpPr>
        <p:spPr/>
        <p:txBody>
          <a:bodyPr/>
          <a:lstStyle/>
          <a:p>
            <a:pPr marL="0" indent="355600">
              <a:buNone/>
            </a:pPr>
            <a:r>
              <a:rPr lang="en-US" dirty="0" smtClean="0"/>
              <a:t>in the I trimester of pregnancy temporary depression of the ABP at patients with arterial hypertension (</a:t>
            </a:r>
            <a:r>
              <a:rPr lang="en-US" dirty="0" err="1" smtClean="0"/>
              <a:t>vasodilating</a:t>
            </a:r>
            <a:r>
              <a:rPr lang="en-US" dirty="0" smtClean="0"/>
              <a:t> influence of </a:t>
            </a:r>
            <a:r>
              <a:rPr lang="en-US" dirty="0" err="1" smtClean="0"/>
              <a:t>Progesteronum</a:t>
            </a:r>
            <a:r>
              <a:rPr lang="en-US" dirty="0" smtClean="0"/>
              <a:t>) becomes perceptible, in the III trimester and after the delivery after elimination of depressor influences of the ABP increases Arterial hypertension and can exceed the values established before pregnancy.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600" i="1" u="sng" dirty="0" smtClean="0"/>
              <a:t>Complications of the pregnancy proceeding</a:t>
            </a:r>
            <a:endParaRPr lang="ru-RU" sz="3600" dirty="0"/>
          </a:p>
        </p:txBody>
      </p:sp>
      <p:sp>
        <p:nvSpPr>
          <p:cNvPr id="3" name="Содержимое 2"/>
          <p:cNvSpPr>
            <a:spLocks noGrp="1"/>
          </p:cNvSpPr>
          <p:nvPr>
            <p:ph idx="1"/>
          </p:nvPr>
        </p:nvSpPr>
        <p:spPr/>
        <p:txBody>
          <a:bodyPr/>
          <a:lstStyle/>
          <a:p>
            <a:pPr marL="0" indent="0">
              <a:buNone/>
            </a:pPr>
            <a:r>
              <a:rPr lang="en-US" dirty="0" smtClean="0"/>
              <a:t>Planned hospitalization: preventive up to 12 weeks, in the term of 18-20 weeks of pregnancy, in the term of 26-28 weeks of pregnancy, 32-34 weeks of pregnancy and to labors in 36-38 weeks of pregnancy (the purpose and the principles are similar to the general principles stated above).</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600" i="1" u="sng" dirty="0" smtClean="0"/>
              <a:t>Maintaining labors at arterial hypertension</a:t>
            </a:r>
            <a:r>
              <a:rPr lang="en-US" sz="3600" dirty="0" smtClean="0"/>
              <a:t>:</a:t>
            </a:r>
            <a:endParaRPr lang="ru-RU" sz="3600" dirty="0"/>
          </a:p>
        </p:txBody>
      </p:sp>
      <p:sp>
        <p:nvSpPr>
          <p:cNvPr id="3" name="Содержимое 2"/>
          <p:cNvSpPr>
            <a:spLocks noGrp="1"/>
          </p:cNvSpPr>
          <p:nvPr>
            <p:ph idx="1"/>
          </p:nvPr>
        </p:nvSpPr>
        <p:spPr>
          <a:xfrm>
            <a:off x="457200" y="1268760"/>
            <a:ext cx="8229600" cy="5055840"/>
          </a:xfrm>
        </p:spPr>
        <p:txBody>
          <a:bodyPr>
            <a:normAutofit fontScale="92500" lnSpcReduction="20000"/>
          </a:bodyPr>
          <a:lstStyle/>
          <a:p>
            <a:pPr marL="0" indent="533400">
              <a:buNone/>
            </a:pPr>
            <a:r>
              <a:rPr lang="en-US" dirty="0" smtClean="0"/>
              <a:t>At mild arterial hypertension and an uncomplicated current, for lack of a hypoxia of a fetus allow the independent beginning of labors (in term no more than 42 weeks of pregnancy). At a severe form of arterial hypertension, increase of the secondary disturbances demanding intensive </a:t>
            </a:r>
            <a:r>
              <a:rPr lang="en-US" dirty="0" err="1" smtClean="0"/>
              <a:t>hypotensive</a:t>
            </a:r>
            <a:r>
              <a:rPr lang="en-US" dirty="0" smtClean="0"/>
              <a:t> care the planned delivery in any term of a gestation is shown.</a:t>
            </a:r>
          </a:p>
          <a:p>
            <a:pPr marL="0" indent="533400">
              <a:buNone/>
            </a:pPr>
            <a:endParaRPr lang="en-US" dirty="0" smtClean="0"/>
          </a:p>
          <a:p>
            <a:pPr marL="0" indent="533400">
              <a:buNone/>
            </a:pPr>
            <a:r>
              <a:rPr lang="en-US" dirty="0" smtClean="0"/>
              <a:t>In labors it is necessary to continue the course treatment of arterial hypertension begun during pregnancy. Besides, as at pains and attempts of the ABP raises, it is necessary to strengthen </a:t>
            </a:r>
            <a:r>
              <a:rPr lang="en-US" dirty="0" err="1" smtClean="0"/>
              <a:t>hypotensive</a:t>
            </a:r>
            <a:r>
              <a:rPr lang="en-US" dirty="0" smtClean="0"/>
              <a:t> therapy by use of the </a:t>
            </a:r>
            <a:r>
              <a:rPr lang="en-US" dirty="0" err="1" smtClean="0"/>
              <a:t>parenteral</a:t>
            </a:r>
            <a:r>
              <a:rPr lang="en-US" dirty="0" smtClean="0"/>
              <a:t> means prescribed each 3-4 hours. At insufficient effect of such treatment </a:t>
            </a:r>
            <a:r>
              <a:rPr lang="en-US" dirty="0" err="1" smtClean="0"/>
              <a:t>ganglioblokator</a:t>
            </a:r>
            <a:r>
              <a:rPr lang="en-US" dirty="0" smtClean="0"/>
              <a:t> (</a:t>
            </a:r>
            <a:r>
              <a:rPr lang="en-US" dirty="0" err="1" smtClean="0"/>
              <a:t>Pentaminum</a:t>
            </a:r>
            <a:r>
              <a:rPr lang="en-US" dirty="0" smtClean="0"/>
              <a:t>) under systematic control of the ABP (the controlled hypotension) can be applied.</a:t>
            </a:r>
          </a:p>
          <a:p>
            <a:pPr marL="0" indent="533400">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u="sng" dirty="0" smtClean="0"/>
              <a:t>HYPOTENSION AND PREGNANCY</a:t>
            </a:r>
            <a:endParaRPr lang="ru-RU" dirty="0"/>
          </a:p>
        </p:txBody>
      </p:sp>
      <p:sp>
        <p:nvSpPr>
          <p:cNvPr id="3" name="Содержимое 2"/>
          <p:cNvSpPr>
            <a:spLocks noGrp="1"/>
          </p:cNvSpPr>
          <p:nvPr>
            <p:ph idx="1"/>
          </p:nvPr>
        </p:nvSpPr>
        <p:spPr/>
        <p:txBody>
          <a:bodyPr/>
          <a:lstStyle/>
          <a:p>
            <a:pPr marL="82550" indent="361950">
              <a:buNone/>
            </a:pPr>
            <a:r>
              <a:rPr lang="en-US" dirty="0" smtClean="0"/>
              <a:t>Arterial hypotension – a state at which arterial pressure is lower than 100/60 mm of mercury. Occurs at 12% of pregnant women.</a:t>
            </a:r>
          </a:p>
          <a:p>
            <a:pPr marL="82550" indent="361950">
              <a:buNone/>
            </a:pPr>
            <a:r>
              <a:rPr lang="en-US" dirty="0" smtClean="0"/>
              <a:t>The reason of hypotension of pregnant women is bound to a relative failure of function of a cortex of adrenals and </a:t>
            </a:r>
            <a:r>
              <a:rPr lang="en-US" dirty="0" err="1" smtClean="0"/>
              <a:t>sympathoadrenal</a:t>
            </a:r>
            <a:r>
              <a:rPr lang="en-US" dirty="0" smtClean="0"/>
              <a:t> system.</a:t>
            </a:r>
          </a:p>
          <a:p>
            <a:pPr marL="82550" indent="361950">
              <a:buNone/>
            </a:pPr>
            <a:r>
              <a:rPr lang="en-US" dirty="0" smtClean="0"/>
              <a:t>Arterial hypotension becomes perceptible usually on 13-14 week of pregnancy and is even more often – on 17-24 week.</a:t>
            </a:r>
          </a:p>
          <a:p>
            <a:pPr marL="82550" indent="361950">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Patients complain of a headache, giddiness, the general delicacy, heartbeat, pains and other unpleasant feelings in heart, a sweating, memory weakening, working capacity depression, a chill of brushes and feet, </a:t>
            </a:r>
            <a:r>
              <a:rPr lang="en-US" dirty="0" err="1" smtClean="0"/>
              <a:t>meteosensitivity</a:t>
            </a:r>
            <a:r>
              <a:rPr lang="en-US" dirty="0" smtClean="0"/>
              <a:t>, irritability, emotional instability, predilection to the lowered mood. The orthostatic phenomena are observed: giddiness, blackout, up to a syncope at a rising from a bed.</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31904"/>
          </a:xfrm>
        </p:spPr>
        <p:txBody>
          <a:bodyPr>
            <a:normAutofit lnSpcReduction="10000"/>
          </a:bodyPr>
          <a:lstStyle/>
          <a:p>
            <a:pPr marL="0" indent="355600">
              <a:buNone/>
            </a:pPr>
            <a:r>
              <a:rPr lang="en-US" dirty="0" smtClean="0"/>
              <a:t>Primary arterial hypotension is a </a:t>
            </a:r>
            <a:r>
              <a:rPr lang="en-US" dirty="0" err="1" smtClean="0"/>
              <a:t>neurocirculatory</a:t>
            </a:r>
            <a:r>
              <a:rPr lang="en-US" dirty="0" smtClean="0"/>
              <a:t> </a:t>
            </a:r>
            <a:r>
              <a:rPr lang="en-US" dirty="0" err="1" smtClean="0"/>
              <a:t>dystonia</a:t>
            </a:r>
            <a:r>
              <a:rPr lang="en-US" dirty="0" smtClean="0"/>
              <a:t> on hypotonic type.</a:t>
            </a:r>
          </a:p>
          <a:p>
            <a:pPr marL="0" indent="355600">
              <a:buNone/>
            </a:pPr>
            <a:r>
              <a:rPr lang="en-US" i="1" dirty="0" smtClean="0"/>
              <a:t>• Compensated</a:t>
            </a:r>
            <a:r>
              <a:rPr lang="en-US" dirty="0" smtClean="0"/>
              <a:t> – it is shown only by depression of the ABP.</a:t>
            </a:r>
          </a:p>
          <a:p>
            <a:pPr marL="0" indent="355600">
              <a:buNone/>
            </a:pPr>
            <a:r>
              <a:rPr lang="en-US" i="1" dirty="0" smtClean="0"/>
              <a:t>• </a:t>
            </a:r>
            <a:r>
              <a:rPr lang="en-US" i="1" dirty="0" err="1" smtClean="0"/>
              <a:t>Subcompensated</a:t>
            </a:r>
            <a:r>
              <a:rPr lang="en-US" dirty="0" smtClean="0"/>
              <a:t> – there is a subjective and objective </a:t>
            </a:r>
            <a:r>
              <a:rPr lang="en-US" dirty="0" err="1" smtClean="0"/>
              <a:t>symptomatology</a:t>
            </a:r>
            <a:r>
              <a:rPr lang="en-US" dirty="0" smtClean="0"/>
              <a:t>.</a:t>
            </a:r>
          </a:p>
          <a:p>
            <a:pPr marL="0" indent="355600">
              <a:buNone/>
            </a:pPr>
            <a:r>
              <a:rPr lang="en-US" i="1" dirty="0" smtClean="0"/>
              <a:t>• </a:t>
            </a:r>
            <a:r>
              <a:rPr lang="en-US" i="1" dirty="0" err="1" smtClean="0"/>
              <a:t>Dekompensated</a:t>
            </a:r>
            <a:r>
              <a:rPr lang="en-US" dirty="0" smtClean="0"/>
              <a:t> – is shown by hypotonic crises, </a:t>
            </a:r>
            <a:r>
              <a:rPr lang="en-US" dirty="0" err="1" smtClean="0"/>
              <a:t>syncopes</a:t>
            </a:r>
            <a:r>
              <a:rPr lang="en-US" dirty="0" smtClean="0"/>
              <a:t>, a sleep disorder.</a:t>
            </a:r>
          </a:p>
          <a:p>
            <a:pPr marL="0" indent="355600">
              <a:buNone/>
            </a:pPr>
            <a:endParaRPr lang="en-US" dirty="0" smtClean="0"/>
          </a:p>
          <a:p>
            <a:pPr marL="0" indent="355600">
              <a:buNone/>
            </a:pPr>
            <a:r>
              <a:rPr lang="en-US" dirty="0" smtClean="0"/>
              <a:t>Secondary hypotension can be the main implication of illness or one of symptoms of some other disease (a peptic ulcer of a stomach, infectious diseases, allergic states, a </a:t>
            </a:r>
            <a:r>
              <a:rPr lang="en-US" dirty="0" err="1" smtClean="0"/>
              <a:t>hypothyrosis</a:t>
            </a:r>
            <a:r>
              <a:rPr lang="en-US" dirty="0" smtClean="0"/>
              <a:t>, an adrenal failure, etc.).</a:t>
            </a:r>
          </a:p>
          <a:p>
            <a:pPr marL="0" indent="355600">
              <a:buNone/>
            </a:pP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marL="0" indent="533400">
              <a:buNone/>
            </a:pPr>
            <a:r>
              <a:rPr lang="en-US" dirty="0" smtClean="0"/>
              <a:t>At hypotonic crisis of the ABP decreases to 80/50 mm of mercury. below, the headache and giddiness amplify, there can be a vomiting; patients feel sharp delicacy, feeling of a mortgaging of ears; integuments and </a:t>
            </a:r>
            <a:r>
              <a:rPr lang="en-US" dirty="0" err="1" smtClean="0"/>
              <a:t>mucosas</a:t>
            </a:r>
            <a:r>
              <a:rPr lang="en-US" dirty="0" smtClean="0"/>
              <a:t> turn pale, cold sweat acts.</a:t>
            </a:r>
          </a:p>
          <a:p>
            <a:pPr marL="0" indent="533400">
              <a:buNone/>
            </a:pPr>
            <a:r>
              <a:rPr lang="en-US" dirty="0" smtClean="0"/>
              <a:t>The main complications of pregnancy at arterial hypotension: abortion, development of a syndrome of an arrest of development of a fetus because of the lowered </a:t>
            </a:r>
            <a:r>
              <a:rPr lang="en-US" dirty="0" err="1" smtClean="0"/>
              <a:t>uteroplacental</a:t>
            </a:r>
            <a:r>
              <a:rPr lang="en-US" dirty="0" smtClean="0"/>
              <a:t> blood flow. The </a:t>
            </a:r>
            <a:r>
              <a:rPr lang="en-US" dirty="0" err="1" smtClean="0"/>
              <a:t>perinatal</a:t>
            </a:r>
            <a:r>
              <a:rPr lang="en-US" dirty="0" smtClean="0"/>
              <a:t> mortality and frequency of the birth of children with body weight is twice higher less than 2500 at women with arterial hypotension, than at women with normal arterial pressure.</a:t>
            </a:r>
          </a:p>
          <a:p>
            <a:pPr marL="0" indent="533400">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u="sng" dirty="0" smtClean="0">
                <a:solidFill>
                  <a:schemeClr val="accent1"/>
                </a:solidFill>
              </a:rPr>
              <a:t>Maintaining pregnant women with cardiovascular pathology.</a:t>
            </a:r>
            <a:endParaRPr lang="ru-RU" sz="3200" dirty="0">
              <a:solidFill>
                <a:schemeClr val="accent1"/>
              </a:solidFill>
            </a:endParaRPr>
          </a:p>
        </p:txBody>
      </p:sp>
      <p:sp>
        <p:nvSpPr>
          <p:cNvPr id="3" name="Содержимое 2"/>
          <p:cNvSpPr>
            <a:spLocks noGrp="1"/>
          </p:cNvSpPr>
          <p:nvPr>
            <p:ph idx="1"/>
          </p:nvPr>
        </p:nvSpPr>
        <p:spPr/>
        <p:txBody>
          <a:bodyPr>
            <a:normAutofit lnSpcReduction="10000"/>
          </a:bodyPr>
          <a:lstStyle/>
          <a:p>
            <a:pPr indent="274320">
              <a:buNone/>
            </a:pPr>
            <a:r>
              <a:rPr lang="en-US" sz="2800" dirty="0" smtClean="0"/>
              <a:t>Pregnancy is conducted in common by the </a:t>
            </a:r>
            <a:r>
              <a:rPr lang="en-US" sz="2800" b="1" dirty="0" smtClean="0"/>
              <a:t>cardiologist and the obstetrician-gynecologist</a:t>
            </a:r>
            <a:r>
              <a:rPr lang="en-US" sz="2800" dirty="0" smtClean="0"/>
              <a:t>. </a:t>
            </a:r>
          </a:p>
          <a:p>
            <a:pPr indent="274320">
              <a:buNone/>
            </a:pPr>
            <a:r>
              <a:rPr lang="en-US" sz="2800" dirty="0" smtClean="0"/>
              <a:t>The obstetrician-gynecologist examines the pregnant woman at least </a:t>
            </a:r>
            <a:r>
              <a:rPr lang="en-US" sz="2800" u="sng" dirty="0" smtClean="0"/>
              <a:t>1 time in 2 weeks</a:t>
            </a:r>
            <a:r>
              <a:rPr lang="en-US" sz="2800" dirty="0" smtClean="0"/>
              <a:t>, the therapist at least </a:t>
            </a:r>
            <a:r>
              <a:rPr lang="en-US" sz="2800" u="sng" dirty="0" smtClean="0"/>
              <a:t>1 time in 3 weeks</a:t>
            </a:r>
            <a:r>
              <a:rPr lang="en-US" sz="2800" dirty="0" smtClean="0"/>
              <a:t> taking into account a condition of the patient. </a:t>
            </a:r>
          </a:p>
          <a:p>
            <a:pPr indent="274320">
              <a:buNone/>
            </a:pPr>
            <a:r>
              <a:rPr lang="en-US" sz="2800" dirty="0" smtClean="0"/>
              <a:t>Planned stationary inspection and treatment of pregnant women with cardiovascular pathology is carried out </a:t>
            </a:r>
            <a:r>
              <a:rPr lang="en-US" sz="2800" b="1" u="sng" dirty="0" smtClean="0"/>
              <a:t>4 times </a:t>
            </a:r>
            <a:r>
              <a:rPr lang="en-US" sz="2800" dirty="0" smtClean="0"/>
              <a:t>during a gestation.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600" i="1" u="sng" dirty="0" smtClean="0"/>
              <a:t>Treatment of an arterial hypotension</a:t>
            </a:r>
            <a:r>
              <a:rPr lang="en-US" sz="3600" dirty="0" smtClean="0"/>
              <a:t>:</a:t>
            </a:r>
            <a:endParaRPr lang="ru-RU" sz="3600" dirty="0"/>
          </a:p>
        </p:txBody>
      </p:sp>
      <p:sp>
        <p:nvSpPr>
          <p:cNvPr id="3" name="Содержимое 2"/>
          <p:cNvSpPr>
            <a:spLocks noGrp="1"/>
          </p:cNvSpPr>
          <p:nvPr>
            <p:ph idx="1"/>
          </p:nvPr>
        </p:nvSpPr>
        <p:spPr/>
        <p:txBody>
          <a:bodyPr>
            <a:normAutofit fontScale="85000" lnSpcReduction="10000"/>
          </a:bodyPr>
          <a:lstStyle/>
          <a:p>
            <a:pPr marL="0" indent="622300">
              <a:buNone/>
            </a:pPr>
            <a:r>
              <a:rPr lang="en-US" dirty="0" smtClean="0"/>
              <a:t>At the physiological hypotension which isn't followed by a pathological </a:t>
            </a:r>
            <a:r>
              <a:rPr lang="en-US" dirty="0" err="1" smtClean="0"/>
              <a:t>symptomatology</a:t>
            </a:r>
            <a:r>
              <a:rPr lang="en-US" dirty="0" smtClean="0"/>
              <a:t>, treatment isn't required.</a:t>
            </a:r>
          </a:p>
          <a:p>
            <a:pPr marL="0" indent="622300">
              <a:buNone/>
            </a:pPr>
            <a:r>
              <a:rPr lang="en-US" dirty="0" smtClean="0"/>
              <a:t>Therapy of symptomatic hypotension consists first of all in elimination of a basic disease. At the </a:t>
            </a:r>
            <a:r>
              <a:rPr lang="en-US" dirty="0" err="1" smtClean="0"/>
              <a:t>subcompensated</a:t>
            </a:r>
            <a:r>
              <a:rPr lang="en-US" dirty="0" smtClean="0"/>
              <a:t> stage of primary arterial hypotension treatment is performed in out-patient conditions, in the absence of effect the patient is hospitalized.</a:t>
            </a:r>
          </a:p>
          <a:p>
            <a:pPr marL="0" indent="622300">
              <a:buNone/>
            </a:pPr>
            <a:r>
              <a:rPr lang="en-US" dirty="0" smtClean="0"/>
              <a:t>Treatment of </a:t>
            </a:r>
            <a:r>
              <a:rPr lang="en-US" dirty="0" err="1" smtClean="0"/>
              <a:t>dekompensated</a:t>
            </a:r>
            <a:r>
              <a:rPr lang="en-US" dirty="0" smtClean="0"/>
              <a:t> hypotension is carried out in a hospital and includes:</a:t>
            </a:r>
          </a:p>
          <a:p>
            <a:pPr marL="0" indent="622300">
              <a:buNone/>
            </a:pPr>
            <a:r>
              <a:rPr lang="en-US" dirty="0" smtClean="0"/>
              <a:t>• a sufficient dream (10-12 hours a day), good nutrition;</a:t>
            </a:r>
          </a:p>
          <a:p>
            <a:pPr marL="0" indent="622300">
              <a:buNone/>
            </a:pPr>
            <a:r>
              <a:rPr lang="en-US" dirty="0" smtClean="0"/>
              <a:t>• LFK, douche, </a:t>
            </a:r>
            <a:r>
              <a:rPr lang="en-US" dirty="0" err="1" smtClean="0"/>
              <a:t>spongings</a:t>
            </a:r>
            <a:r>
              <a:rPr lang="en-US" dirty="0" smtClean="0"/>
              <a:t> down, contrast foot baths, massage;</a:t>
            </a:r>
          </a:p>
          <a:p>
            <a:pPr marL="0" indent="622300">
              <a:buNone/>
            </a:pPr>
            <a:r>
              <a:rPr lang="en-US" dirty="0" smtClean="0"/>
              <a:t>• </a:t>
            </a:r>
            <a:r>
              <a:rPr lang="en-US" dirty="0" err="1" smtClean="0"/>
              <a:t>phytotherapy</a:t>
            </a:r>
            <a:r>
              <a:rPr lang="en-US" dirty="0" smtClean="0"/>
              <a:t> (</a:t>
            </a:r>
            <a:r>
              <a:rPr lang="en-US" dirty="0" err="1" smtClean="0"/>
              <a:t>eleuterococcus</a:t>
            </a:r>
            <a:r>
              <a:rPr lang="en-US" dirty="0" smtClean="0"/>
              <a:t>, Chinese magnolia vine, ginseng).</a:t>
            </a:r>
          </a:p>
          <a:p>
            <a:pPr marL="0" indent="622300">
              <a:buNone/>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Diseases </a:t>
            </a:r>
            <a:r>
              <a:rPr lang="en-US" dirty="0" smtClean="0"/>
              <a:t>of the urinary system in pregnant women</a:t>
            </a:r>
            <a:endParaRPr lang="ru-RU" dirty="0"/>
          </a:p>
        </p:txBody>
      </p:sp>
      <p:sp>
        <p:nvSpPr>
          <p:cNvPr id="3" name="Содержимое 2"/>
          <p:cNvSpPr>
            <a:spLocks noGrp="1"/>
          </p:cNvSpPr>
          <p:nvPr>
            <p:ph idx="1"/>
          </p:nvPr>
        </p:nvSpPr>
        <p:spPr/>
        <p:txBody>
          <a:bodyPr/>
          <a:lstStyle/>
          <a:p>
            <a:r>
              <a:rPr lang="en-US" dirty="0" err="1" smtClean="0"/>
              <a:t>pyelonephritis</a:t>
            </a:r>
            <a:r>
              <a:rPr lang="en-US" dirty="0" smtClean="0"/>
              <a:t>, </a:t>
            </a:r>
            <a:endParaRPr lang="en-US" dirty="0" smtClean="0"/>
          </a:p>
          <a:p>
            <a:r>
              <a:rPr lang="en-US" dirty="0" err="1" smtClean="0"/>
              <a:t>glomerulonephritis</a:t>
            </a:r>
            <a:r>
              <a:rPr lang="en-US" dirty="0" smtClean="0"/>
              <a:t>, </a:t>
            </a:r>
            <a:endParaRPr lang="en-US" dirty="0" smtClean="0"/>
          </a:p>
          <a:p>
            <a:r>
              <a:rPr lang="en-US" dirty="0" err="1" smtClean="0"/>
              <a:t>urolithiasis</a:t>
            </a:r>
            <a:r>
              <a:rPr lang="en-US" dirty="0" smtClean="0"/>
              <a:t>.</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Pyelonephritis</a:t>
            </a:r>
            <a:r>
              <a:rPr lang="en-US" dirty="0" smtClean="0"/>
              <a:t> in pregnancy</a:t>
            </a:r>
            <a:endParaRPr lang="ru-RU" dirty="0"/>
          </a:p>
        </p:txBody>
      </p:sp>
      <p:sp>
        <p:nvSpPr>
          <p:cNvPr id="3" name="Содержимое 2"/>
          <p:cNvSpPr>
            <a:spLocks noGrp="1"/>
          </p:cNvSpPr>
          <p:nvPr>
            <p:ph idx="1"/>
          </p:nvPr>
        </p:nvSpPr>
        <p:spPr/>
        <p:txBody>
          <a:bodyPr/>
          <a:lstStyle/>
          <a:p>
            <a:pPr marL="0" indent="533400">
              <a:buNone/>
            </a:pPr>
            <a:r>
              <a:rPr lang="en-US" dirty="0" err="1" smtClean="0"/>
              <a:t>Pyelonephritis</a:t>
            </a:r>
            <a:r>
              <a:rPr lang="en-US" dirty="0" smtClean="0"/>
              <a:t> is an infectious-inflammatory disease of the kidneys with a predominant lesion of the interstitial tissue and the bowl-and-pelvis system.</a:t>
            </a:r>
            <a:endParaRPr lang="ru-RU" dirty="0" smtClean="0"/>
          </a:p>
          <a:p>
            <a:pPr marL="0" indent="533400">
              <a:buNone/>
            </a:pPr>
            <a:r>
              <a:rPr lang="en-US" dirty="0" smtClean="0"/>
              <a:t>Gestational </a:t>
            </a:r>
            <a:r>
              <a:rPr lang="en-US" dirty="0" err="1" smtClean="0"/>
              <a:t>pyelonephritis</a:t>
            </a:r>
            <a:r>
              <a:rPr lang="en-US" dirty="0" smtClean="0"/>
              <a:t> is </a:t>
            </a:r>
            <a:r>
              <a:rPr lang="en-US" dirty="0" err="1" smtClean="0"/>
              <a:t>pyelonephritis</a:t>
            </a:r>
            <a:r>
              <a:rPr lang="en-US" dirty="0" smtClean="0"/>
              <a:t>, first detected during pregnancy. In the structure of </a:t>
            </a:r>
            <a:r>
              <a:rPr lang="en-US" dirty="0" err="1" smtClean="0"/>
              <a:t>extragenital</a:t>
            </a:r>
            <a:r>
              <a:rPr lang="en-US" dirty="0" smtClean="0"/>
              <a:t> pathology in pregnant women and </a:t>
            </a:r>
            <a:r>
              <a:rPr lang="en-US" dirty="0" err="1" smtClean="0"/>
              <a:t>puerperas</a:t>
            </a:r>
            <a:r>
              <a:rPr lang="en-US" dirty="0" smtClean="0"/>
              <a:t>, its frequency reaches 10% and higher.</a:t>
            </a:r>
            <a:endParaRPr lang="ru-RU" dirty="0" smtClean="0"/>
          </a:p>
          <a:p>
            <a:pPr marL="0" indent="533400">
              <a:buNone/>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264696"/>
          </a:xfrm>
        </p:spPr>
        <p:txBody>
          <a:bodyPr>
            <a:normAutofit fontScale="85000" lnSpcReduction="10000"/>
          </a:bodyPr>
          <a:lstStyle/>
          <a:p>
            <a:pPr marL="0" indent="533400">
              <a:buNone/>
            </a:pPr>
            <a:r>
              <a:rPr lang="en-US" b="1" dirty="0" smtClean="0"/>
              <a:t>Changes</a:t>
            </a:r>
            <a:r>
              <a:rPr lang="en-US" dirty="0" smtClean="0"/>
              <a:t> in </a:t>
            </a:r>
            <a:r>
              <a:rPr lang="en-US" dirty="0" err="1" smtClean="0"/>
              <a:t>urodynamics</a:t>
            </a:r>
            <a:r>
              <a:rPr lang="en-US" dirty="0" smtClean="0"/>
              <a:t> that occur during pregnancy are due to the effect of progesterone on the muscular tonus of the </a:t>
            </a:r>
            <a:r>
              <a:rPr lang="en-US" dirty="0" err="1" smtClean="0"/>
              <a:t>ureters</a:t>
            </a:r>
            <a:r>
              <a:rPr lang="en-US" dirty="0" smtClean="0"/>
              <a:t> and their mechanical obstruction by the growing uterus. </a:t>
            </a:r>
            <a:r>
              <a:rPr lang="en-US" b="1" u="sng" dirty="0" smtClean="0"/>
              <a:t>Factors</a:t>
            </a:r>
            <a:r>
              <a:rPr lang="en-US" dirty="0" smtClean="0"/>
              <a:t> contributing to the development of urinary tract infections during pregnancy:</a:t>
            </a:r>
            <a:endParaRPr lang="ru-RU" dirty="0" smtClean="0"/>
          </a:p>
          <a:p>
            <a:pPr marL="0" indent="533400"/>
            <a:r>
              <a:rPr lang="en-US" dirty="0" smtClean="0"/>
              <a:t>expansion of renal pelvis and upper </a:t>
            </a:r>
            <a:r>
              <a:rPr lang="en-US" dirty="0" err="1" smtClean="0"/>
              <a:t>ureteral</a:t>
            </a:r>
            <a:r>
              <a:rPr lang="en-US" dirty="0" smtClean="0"/>
              <a:t> regions with the formation of physiological </a:t>
            </a:r>
            <a:r>
              <a:rPr lang="en-US" dirty="0" err="1" smtClean="0"/>
              <a:t>hydronephrosis</a:t>
            </a:r>
            <a:r>
              <a:rPr lang="en-US" dirty="0" smtClean="0"/>
              <a:t> in pregnant women;</a:t>
            </a:r>
            <a:endParaRPr lang="ru-RU" dirty="0" smtClean="0"/>
          </a:p>
          <a:p>
            <a:pPr marL="0" indent="533400"/>
            <a:r>
              <a:rPr lang="en-US" dirty="0" smtClean="0"/>
              <a:t>a decrease in the tone of the bladder, an increase in the amount of residual urine, which contributes to </a:t>
            </a:r>
            <a:r>
              <a:rPr lang="en-US" dirty="0" err="1" smtClean="0"/>
              <a:t>vesicoureteral</a:t>
            </a:r>
            <a:r>
              <a:rPr lang="en-US" dirty="0" smtClean="0"/>
              <a:t> reflux and ascending migration of bacteria to the upper sections of the urinary tract;</a:t>
            </a:r>
            <a:endParaRPr lang="ru-RU" dirty="0" smtClean="0"/>
          </a:p>
          <a:p>
            <a:pPr marL="0" indent="533400"/>
            <a:r>
              <a:rPr lang="en-US" dirty="0" smtClean="0"/>
              <a:t>changes in </a:t>
            </a:r>
            <a:r>
              <a:rPr lang="en-US" dirty="0" err="1" smtClean="0"/>
              <a:t>physico</a:t>
            </a:r>
            <a:r>
              <a:rPr lang="en-US" dirty="0" smtClean="0"/>
              <a:t>-chemical properties of urine that promote bacterial growth (increase in pH, estrogen concentration, </a:t>
            </a:r>
            <a:r>
              <a:rPr lang="en-US" dirty="0" err="1" smtClean="0"/>
              <a:t>glucosuria</a:t>
            </a:r>
            <a:r>
              <a:rPr lang="en-US" dirty="0" smtClean="0"/>
              <a:t>),</a:t>
            </a:r>
            <a:endParaRPr lang="ru-RU" dirty="0" smtClean="0"/>
          </a:p>
          <a:p>
            <a:pPr marL="0" indent="533400"/>
            <a:r>
              <a:rPr lang="en-US" dirty="0" smtClean="0"/>
              <a:t>weakening of the sphincter of the urethra (towards the end of pregnancy);</a:t>
            </a:r>
            <a:endParaRPr lang="ru-RU" dirty="0" smtClean="0"/>
          </a:p>
          <a:p>
            <a:pPr marL="0" indent="533400"/>
            <a:r>
              <a:rPr lang="en-US" dirty="0" smtClean="0"/>
              <a:t>Increase in renal blood flow by 50-80% in the I trimester with a gradual decrease), an increase in </a:t>
            </a:r>
            <a:r>
              <a:rPr lang="en-US" dirty="0" err="1" smtClean="0"/>
              <a:t>glomerular</a:t>
            </a:r>
            <a:r>
              <a:rPr lang="en-US" dirty="0" smtClean="0"/>
              <a:t> filtration by 50%, tubular </a:t>
            </a:r>
            <a:r>
              <a:rPr lang="en-US" dirty="0" err="1" smtClean="0"/>
              <a:t>reabsorption</a:t>
            </a:r>
            <a:r>
              <a:rPr lang="en-US" dirty="0" smtClean="0"/>
              <a:t> is constant</a:t>
            </a:r>
            <a:endParaRPr lang="ru-RU" dirty="0" smtClean="0"/>
          </a:p>
          <a:p>
            <a:pPr marL="0" indent="533400">
              <a:buNone/>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4000" b="1" u="sng" dirty="0" smtClean="0"/>
              <a:t>Classification</a:t>
            </a:r>
            <a:r>
              <a:rPr lang="en-US" sz="4000" b="1" u="sng" dirty="0" smtClean="0"/>
              <a:t>:</a:t>
            </a:r>
            <a:endParaRPr lang="ru-RU" sz="4000" dirty="0"/>
          </a:p>
        </p:txBody>
      </p:sp>
      <p:sp>
        <p:nvSpPr>
          <p:cNvPr id="3" name="Содержимое 2"/>
          <p:cNvSpPr>
            <a:spLocks noGrp="1"/>
          </p:cNvSpPr>
          <p:nvPr>
            <p:ph idx="1"/>
          </p:nvPr>
        </p:nvSpPr>
        <p:spPr/>
        <p:txBody>
          <a:bodyPr>
            <a:normAutofit fontScale="92500" lnSpcReduction="20000"/>
          </a:bodyPr>
          <a:lstStyle/>
          <a:p>
            <a:r>
              <a:rPr lang="en-US" dirty="0" smtClean="0"/>
              <a:t>On </a:t>
            </a:r>
            <a:r>
              <a:rPr lang="en-US" dirty="0" smtClean="0"/>
              <a:t>pathogenesis: primary; secondary.</a:t>
            </a:r>
            <a:endParaRPr lang="ru-RU" dirty="0" smtClean="0"/>
          </a:p>
          <a:p>
            <a:r>
              <a:rPr lang="en-US" dirty="0" smtClean="0"/>
              <a:t>According </a:t>
            </a:r>
            <a:r>
              <a:rPr lang="en-US" dirty="0" smtClean="0"/>
              <a:t>to the nature of the current: acute; chronic (latent or recurrent).</a:t>
            </a:r>
            <a:endParaRPr lang="ru-RU" dirty="0" smtClean="0"/>
          </a:p>
          <a:p>
            <a:r>
              <a:rPr lang="en-US" dirty="0" smtClean="0"/>
              <a:t>By </a:t>
            </a:r>
            <a:r>
              <a:rPr lang="en-US" dirty="0" smtClean="0"/>
              <a:t>period: exacerbation (active); reverse development of symptoms (partial remission); remission (clinical and laboratory).</a:t>
            </a:r>
            <a:endParaRPr lang="ru-RU" dirty="0" smtClean="0"/>
          </a:p>
          <a:p>
            <a:r>
              <a:rPr lang="en-US" dirty="0" smtClean="0"/>
              <a:t>On </a:t>
            </a:r>
            <a:r>
              <a:rPr lang="en-US" dirty="0" smtClean="0"/>
              <a:t>the safety of kidney function: without impaired renal function; with impaired renal function.</a:t>
            </a:r>
            <a:endParaRPr lang="ru-RU" dirty="0" smtClean="0"/>
          </a:p>
          <a:p>
            <a:r>
              <a:rPr lang="en-US" dirty="0" smtClean="0"/>
              <a:t>The side with more pronounced clinical manifestations: left; right; Both kidneys are equally affected.</a:t>
            </a:r>
            <a:endParaRPr lang="ru-RU" dirty="0" smtClean="0"/>
          </a:p>
          <a:p>
            <a:r>
              <a:rPr lang="en-US" dirty="0" smtClean="0"/>
              <a:t>The main ways of spreading the infection are </a:t>
            </a:r>
            <a:r>
              <a:rPr lang="en-US" dirty="0" err="1" smtClean="0"/>
              <a:t>hematogenous</a:t>
            </a:r>
            <a:r>
              <a:rPr lang="en-US" dirty="0" smtClean="0"/>
              <a:t> and </a:t>
            </a:r>
            <a:r>
              <a:rPr lang="en-US" dirty="0" err="1" smtClean="0"/>
              <a:t>urogenital</a:t>
            </a:r>
            <a:r>
              <a:rPr lang="en-US" dirty="0" smtClean="0"/>
              <a:t> (ascending) from the urethra and the bladder through the </a:t>
            </a:r>
            <a:r>
              <a:rPr lang="en-US" dirty="0" err="1" smtClean="0"/>
              <a:t>ureter</a:t>
            </a:r>
            <a:r>
              <a:rPr lang="en-US" dirty="0" smtClean="0"/>
              <a:t> into the pelvis.</a:t>
            </a:r>
            <a:endParaRPr lang="ru-RU" dirty="0" smtClean="0"/>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4000" dirty="0" smtClean="0"/>
              <a:t>Risk </a:t>
            </a:r>
            <a:r>
              <a:rPr lang="en-US" sz="4000" dirty="0" smtClean="0"/>
              <a:t>factors:</a:t>
            </a:r>
            <a:endParaRPr lang="ru-RU" sz="4000" dirty="0"/>
          </a:p>
        </p:txBody>
      </p:sp>
      <p:sp>
        <p:nvSpPr>
          <p:cNvPr id="3" name="Содержимое 2"/>
          <p:cNvSpPr>
            <a:spLocks noGrp="1"/>
          </p:cNvSpPr>
          <p:nvPr>
            <p:ph idx="1"/>
          </p:nvPr>
        </p:nvSpPr>
        <p:spPr/>
        <p:txBody>
          <a:bodyPr>
            <a:normAutofit fontScale="92500" lnSpcReduction="10000"/>
          </a:bodyPr>
          <a:lstStyle/>
          <a:p>
            <a:r>
              <a:rPr lang="en-US" dirty="0" smtClean="0"/>
              <a:t>previous infections of the urinary tract; </a:t>
            </a:r>
            <a:endParaRPr lang="en-US" dirty="0" smtClean="0"/>
          </a:p>
          <a:p>
            <a:r>
              <a:rPr lang="en-US" dirty="0" smtClean="0"/>
              <a:t>malformations </a:t>
            </a:r>
            <a:r>
              <a:rPr lang="en-US" dirty="0" smtClean="0"/>
              <a:t>of the kidneys and urinary tract; </a:t>
            </a:r>
            <a:endParaRPr lang="en-US" dirty="0" smtClean="0"/>
          </a:p>
          <a:p>
            <a:r>
              <a:rPr lang="en-US" dirty="0" err="1" smtClean="0"/>
              <a:t>urolithiasis</a:t>
            </a:r>
            <a:r>
              <a:rPr lang="en-US" dirty="0" smtClean="0"/>
              <a:t> </a:t>
            </a:r>
            <a:r>
              <a:rPr lang="en-US" dirty="0" smtClean="0"/>
              <a:t>disease; </a:t>
            </a:r>
            <a:endParaRPr lang="en-US" dirty="0" smtClean="0"/>
          </a:p>
          <a:p>
            <a:r>
              <a:rPr lang="en-US" dirty="0" smtClean="0"/>
              <a:t>inflammatory </a:t>
            </a:r>
            <a:r>
              <a:rPr lang="en-US" dirty="0" smtClean="0"/>
              <a:t>diseases of female genital organs, especially </a:t>
            </a:r>
            <a:r>
              <a:rPr lang="en-US" dirty="0" err="1" smtClean="0"/>
              <a:t>colpitis</a:t>
            </a:r>
            <a:r>
              <a:rPr lang="en-US" dirty="0" smtClean="0"/>
              <a:t>; </a:t>
            </a:r>
            <a:endParaRPr lang="en-US" dirty="0" smtClean="0"/>
          </a:p>
          <a:p>
            <a:r>
              <a:rPr lang="en-US" dirty="0" smtClean="0"/>
              <a:t>bacterial </a:t>
            </a:r>
            <a:r>
              <a:rPr lang="en-US" dirty="0" err="1" smtClean="0"/>
              <a:t>vaginosis</a:t>
            </a:r>
            <a:r>
              <a:rPr lang="en-US" dirty="0" smtClean="0"/>
              <a:t>; </a:t>
            </a:r>
            <a:endParaRPr lang="en-US" dirty="0" smtClean="0"/>
          </a:p>
          <a:p>
            <a:r>
              <a:rPr lang="en-US" dirty="0" smtClean="0"/>
              <a:t>carrier </a:t>
            </a:r>
            <a:r>
              <a:rPr lang="en-US" dirty="0" smtClean="0"/>
              <a:t>of pathogenic and conditionally pathogenic </a:t>
            </a:r>
            <a:r>
              <a:rPr lang="en-US" dirty="0" err="1" smtClean="0"/>
              <a:t>microflora</a:t>
            </a:r>
            <a:r>
              <a:rPr lang="en-US" dirty="0" smtClean="0"/>
              <a:t>; </a:t>
            </a:r>
            <a:endParaRPr lang="en-US" dirty="0" smtClean="0"/>
          </a:p>
          <a:p>
            <a:r>
              <a:rPr lang="en-US" dirty="0" smtClean="0"/>
              <a:t>low </a:t>
            </a:r>
            <a:r>
              <a:rPr lang="en-US" dirty="0" smtClean="0"/>
              <a:t>socioeconomic status; </a:t>
            </a:r>
            <a:endParaRPr lang="en-US" dirty="0" smtClean="0"/>
          </a:p>
          <a:p>
            <a:r>
              <a:rPr lang="en-US" dirty="0" smtClean="0"/>
              <a:t>diabetes</a:t>
            </a:r>
            <a:r>
              <a:rPr lang="en-US" dirty="0" smtClean="0"/>
              <a:t>; </a:t>
            </a:r>
            <a:endParaRPr lang="en-US" dirty="0" smtClean="0"/>
          </a:p>
          <a:p>
            <a:r>
              <a:rPr lang="en-US" dirty="0" smtClean="0"/>
              <a:t>disturbances </a:t>
            </a:r>
            <a:r>
              <a:rPr lang="en-US" dirty="0" smtClean="0"/>
              <a:t>of </a:t>
            </a:r>
            <a:r>
              <a:rPr lang="en-US" dirty="0" err="1" smtClean="0"/>
              <a:t>urodynamics</a:t>
            </a:r>
            <a:r>
              <a:rPr lang="en-US" dirty="0" smtClean="0"/>
              <a:t> caused by pregnancy.</a:t>
            </a:r>
            <a:endParaRPr lang="ru-RU" dirty="0" smtClean="0"/>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t>Clinical features</a:t>
            </a:r>
            <a:endParaRPr lang="ru-RU" sz="4000" dirty="0"/>
          </a:p>
        </p:txBody>
      </p:sp>
      <p:sp>
        <p:nvSpPr>
          <p:cNvPr id="3" name="Содержимое 2"/>
          <p:cNvSpPr>
            <a:spLocks noGrp="1"/>
          </p:cNvSpPr>
          <p:nvPr>
            <p:ph idx="1"/>
          </p:nvPr>
        </p:nvSpPr>
        <p:spPr/>
        <p:txBody>
          <a:bodyPr/>
          <a:lstStyle/>
          <a:p>
            <a:r>
              <a:rPr lang="en-US" dirty="0" smtClean="0"/>
              <a:t>Clinic: intoxication: high temperature, severe headache, accompanied by an aching all over the body, nausea, vomiting, profuse sweating, breathing and pulse are frequent, the tongue is dry.</a:t>
            </a:r>
            <a:endParaRPr lang="ru-RU" dirty="0" smtClean="0"/>
          </a:p>
          <a:p>
            <a:r>
              <a:rPr lang="en-US" dirty="0" smtClean="0"/>
              <a:t>Local symptoms: • pain in the lumbar region, with irradiation of pain in the upper abdomen, inguinal region, large labia, thigh, in the course of the </a:t>
            </a:r>
            <a:r>
              <a:rPr lang="en-US" dirty="0" err="1" smtClean="0"/>
              <a:t>ureter</a:t>
            </a:r>
            <a:r>
              <a:rPr lang="en-US" dirty="0" smtClean="0"/>
              <a:t>, strengthening at night, with deep inspiration, coughing, a positive symptom of </a:t>
            </a:r>
            <a:r>
              <a:rPr lang="en-US" dirty="0" err="1" smtClean="0"/>
              <a:t>Pasternatsky</a:t>
            </a:r>
            <a:endParaRPr lang="ru-RU"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Diagnosis</a:t>
            </a:r>
            <a:endParaRPr lang="ru-RU" dirty="0"/>
          </a:p>
        </p:txBody>
      </p:sp>
      <p:sp>
        <p:nvSpPr>
          <p:cNvPr id="3" name="Содержимое 2"/>
          <p:cNvSpPr>
            <a:spLocks noGrp="1"/>
          </p:cNvSpPr>
          <p:nvPr>
            <p:ph idx="1"/>
          </p:nvPr>
        </p:nvSpPr>
        <p:spPr/>
        <p:txBody>
          <a:bodyPr/>
          <a:lstStyle/>
          <a:p>
            <a:pPr marL="514350" indent="-514350">
              <a:buFont typeface="+mj-lt"/>
              <a:buAutoNum type="arabicPeriod"/>
            </a:pPr>
            <a:r>
              <a:rPr lang="en-US" dirty="0" smtClean="0"/>
              <a:t>Diagnosis of </a:t>
            </a:r>
            <a:r>
              <a:rPr lang="en-US" dirty="0" err="1" smtClean="0"/>
              <a:t>pyelonephritis</a:t>
            </a:r>
            <a:r>
              <a:rPr lang="en-US" dirty="0" smtClean="0"/>
              <a:t>: </a:t>
            </a:r>
            <a:endParaRPr lang="en-US" dirty="0" smtClean="0"/>
          </a:p>
          <a:p>
            <a:pPr marL="514350" indent="-514350">
              <a:buFont typeface="+mj-lt"/>
              <a:buAutoNum type="arabicPeriod"/>
            </a:pPr>
            <a:r>
              <a:rPr lang="en-US" dirty="0" smtClean="0"/>
              <a:t>clinical </a:t>
            </a:r>
            <a:r>
              <a:rPr lang="en-US" dirty="0" smtClean="0"/>
              <a:t>observation, </a:t>
            </a:r>
            <a:endParaRPr lang="en-US" dirty="0" smtClean="0"/>
          </a:p>
          <a:p>
            <a:pPr marL="514350" indent="-514350">
              <a:buFont typeface="+mj-lt"/>
              <a:buAutoNum type="arabicPeriod"/>
            </a:pPr>
            <a:r>
              <a:rPr lang="en-US" dirty="0" smtClean="0"/>
              <a:t>laboratory</a:t>
            </a:r>
            <a:r>
              <a:rPr lang="en-US" dirty="0" smtClean="0"/>
              <a:t>, </a:t>
            </a:r>
            <a:endParaRPr lang="en-US" dirty="0" smtClean="0"/>
          </a:p>
          <a:p>
            <a:pPr marL="514350" indent="-514350">
              <a:buFont typeface="+mj-lt"/>
              <a:buAutoNum type="arabicPeriod"/>
            </a:pPr>
            <a:r>
              <a:rPr lang="en-US" dirty="0" smtClean="0"/>
              <a:t>ultrasound </a:t>
            </a:r>
            <a:r>
              <a:rPr lang="en-US" dirty="0" smtClean="0"/>
              <a:t>(ultrasound of the kidneys, abdominal cavity), </a:t>
            </a:r>
            <a:endParaRPr lang="en-US" dirty="0" smtClean="0"/>
          </a:p>
          <a:p>
            <a:pPr marL="514350" indent="-514350">
              <a:buFont typeface="+mj-lt"/>
              <a:buAutoNum type="arabicPeriod"/>
            </a:pPr>
            <a:r>
              <a:rPr lang="en-US" dirty="0" smtClean="0"/>
              <a:t>endoscopic </a:t>
            </a:r>
            <a:r>
              <a:rPr lang="en-US" dirty="0" smtClean="0"/>
              <a:t>studies.</a:t>
            </a:r>
            <a:endParaRPr lang="ru-RU" dirty="0" smtClean="0"/>
          </a:p>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Blood tests</a:t>
            </a:r>
            <a:endParaRPr lang="ru-RU" b="1" dirty="0"/>
          </a:p>
        </p:txBody>
      </p:sp>
      <p:sp>
        <p:nvSpPr>
          <p:cNvPr id="3" name="Содержимое 2"/>
          <p:cNvSpPr>
            <a:spLocks noGrp="1"/>
          </p:cNvSpPr>
          <p:nvPr>
            <p:ph idx="1"/>
          </p:nvPr>
        </p:nvSpPr>
        <p:spPr/>
        <p:txBody>
          <a:bodyPr>
            <a:normAutofit/>
          </a:bodyPr>
          <a:lstStyle/>
          <a:p>
            <a:r>
              <a:rPr lang="en-US" dirty="0" smtClean="0"/>
              <a:t>General blood </a:t>
            </a:r>
            <a:r>
              <a:rPr lang="en-US" dirty="0" smtClean="0"/>
              <a:t>test: </a:t>
            </a:r>
            <a:r>
              <a:rPr lang="en-US" dirty="0" err="1" smtClean="0"/>
              <a:t>leukocytosis</a:t>
            </a:r>
            <a:r>
              <a:rPr lang="en-US" dirty="0" smtClean="0"/>
              <a:t>, </a:t>
            </a:r>
            <a:r>
              <a:rPr lang="en-US" dirty="0" err="1" smtClean="0"/>
              <a:t>neutrophil</a:t>
            </a:r>
            <a:r>
              <a:rPr lang="en-US" dirty="0" smtClean="0"/>
              <a:t> </a:t>
            </a:r>
            <a:r>
              <a:rPr lang="en-US" dirty="0" smtClean="0"/>
              <a:t>shift of the leukocyte formula to the left due to an increase in stab-shaped forms; </a:t>
            </a:r>
            <a:r>
              <a:rPr lang="en-US" dirty="0" smtClean="0"/>
              <a:t> increased </a:t>
            </a:r>
            <a:r>
              <a:rPr lang="en-US" dirty="0" smtClean="0"/>
              <a:t>SDE, </a:t>
            </a:r>
            <a:r>
              <a:rPr lang="en-US" dirty="0" err="1" smtClean="0"/>
              <a:t>hypochromic</a:t>
            </a:r>
            <a:r>
              <a:rPr lang="en-US" dirty="0" smtClean="0"/>
              <a:t> anemia.</a:t>
            </a:r>
          </a:p>
          <a:p>
            <a:endParaRPr lang="en-US" dirty="0" smtClean="0"/>
          </a:p>
          <a:p>
            <a:r>
              <a:rPr lang="en-US" dirty="0" smtClean="0"/>
              <a:t>Biochemical blood test: </a:t>
            </a:r>
            <a:r>
              <a:rPr lang="en-US" dirty="0" err="1" smtClean="0"/>
              <a:t>hypoproteinemia</a:t>
            </a:r>
            <a:r>
              <a:rPr lang="en-US" dirty="0" smtClean="0"/>
              <a:t>, </a:t>
            </a:r>
            <a:r>
              <a:rPr lang="en-US" dirty="0" err="1" smtClean="0"/>
              <a:t>dysproteinemia</a:t>
            </a:r>
            <a:r>
              <a:rPr lang="en-US" dirty="0" smtClean="0"/>
              <a:t>, with acute </a:t>
            </a:r>
            <a:r>
              <a:rPr lang="en-US" dirty="0" err="1" smtClean="0"/>
              <a:t>pyelonephritis</a:t>
            </a:r>
            <a:r>
              <a:rPr lang="en-US" dirty="0" smtClean="0"/>
              <a:t> increase serum urea levels.</a:t>
            </a:r>
            <a:endParaRPr lang="ru-RU" dirty="0" smtClean="0"/>
          </a:p>
          <a:p>
            <a:endParaRPr lang="ru-RU" dirty="0" smtClean="0"/>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Examination of urine.</a:t>
            </a:r>
            <a:endParaRPr lang="ru-RU" dirty="0"/>
          </a:p>
        </p:txBody>
      </p:sp>
      <p:sp>
        <p:nvSpPr>
          <p:cNvPr id="3" name="Содержимое 2"/>
          <p:cNvSpPr>
            <a:spLocks noGrp="1"/>
          </p:cNvSpPr>
          <p:nvPr>
            <p:ph idx="1"/>
          </p:nvPr>
        </p:nvSpPr>
        <p:spPr/>
        <p:txBody>
          <a:bodyPr>
            <a:normAutofit fontScale="92500" lnSpcReduction="20000"/>
          </a:bodyPr>
          <a:lstStyle/>
          <a:p>
            <a:pPr marL="0" indent="533400">
              <a:buNone/>
            </a:pPr>
            <a:r>
              <a:rPr lang="en-US" dirty="0" smtClean="0"/>
              <a:t>• </a:t>
            </a:r>
            <a:r>
              <a:rPr lang="en-US" b="1" u="sng" dirty="0" smtClean="0"/>
              <a:t>General analysis of urine</a:t>
            </a:r>
            <a:r>
              <a:rPr lang="en-US" dirty="0" smtClean="0"/>
              <a:t>: </a:t>
            </a:r>
            <a:r>
              <a:rPr lang="en-US" dirty="0" err="1" smtClean="0"/>
              <a:t>leukocyturia</a:t>
            </a:r>
            <a:r>
              <a:rPr lang="en-US" dirty="0" smtClean="0"/>
              <a:t> (</a:t>
            </a:r>
            <a:r>
              <a:rPr lang="en-US" dirty="0" err="1" smtClean="0"/>
              <a:t>pyuria</a:t>
            </a:r>
            <a:r>
              <a:rPr lang="en-US" dirty="0" smtClean="0"/>
              <a:t>) + </a:t>
            </a:r>
            <a:r>
              <a:rPr lang="en-US" dirty="0" err="1" smtClean="0"/>
              <a:t>bacteriuria</a:t>
            </a:r>
            <a:r>
              <a:rPr lang="en-US" dirty="0" smtClean="0"/>
              <a:t>, flakes, cloudy urine  the appearance of cylinders - indicates the defeat of the kidney parenchyma.</a:t>
            </a:r>
            <a:endParaRPr lang="ru-RU" dirty="0" smtClean="0"/>
          </a:p>
          <a:p>
            <a:pPr marL="0" indent="533400">
              <a:buNone/>
            </a:pPr>
            <a:r>
              <a:rPr lang="en-US" dirty="0" smtClean="0"/>
              <a:t>• </a:t>
            </a:r>
            <a:r>
              <a:rPr lang="en-US" b="1" u="sng" dirty="0" smtClean="0"/>
              <a:t>Urine analysis for </a:t>
            </a:r>
            <a:r>
              <a:rPr lang="en-US" b="1" u="sng" dirty="0" err="1" smtClean="0"/>
              <a:t>Nechiporenko</a:t>
            </a:r>
            <a:r>
              <a:rPr lang="en-US" b="1" u="sng" dirty="0" smtClean="0"/>
              <a:t> </a:t>
            </a:r>
            <a:r>
              <a:rPr lang="en-US" dirty="0" smtClean="0"/>
              <a:t>- </a:t>
            </a:r>
            <a:r>
              <a:rPr lang="en-US" dirty="0" err="1" smtClean="0"/>
              <a:t>leukocyturia</a:t>
            </a:r>
            <a:r>
              <a:rPr lang="en-US" dirty="0" smtClean="0"/>
              <a:t> (normal ratio of leukocytes and erythrocytes 2: 1 (in 1 ml of urine 4000 leukocytes and 2000 erythrocytes).</a:t>
            </a:r>
            <a:endParaRPr lang="ru-RU" dirty="0" smtClean="0"/>
          </a:p>
          <a:p>
            <a:pPr marL="0" indent="533400">
              <a:buNone/>
            </a:pPr>
            <a:r>
              <a:rPr lang="en-US" dirty="0" smtClean="0"/>
              <a:t>• </a:t>
            </a:r>
            <a:r>
              <a:rPr lang="en-US" b="1" u="sng" dirty="0" smtClean="0"/>
              <a:t>In the urine according to </a:t>
            </a:r>
            <a:r>
              <a:rPr lang="en-US" b="1" u="sng" dirty="0" err="1" smtClean="0"/>
              <a:t>Zimnitsky</a:t>
            </a:r>
            <a:r>
              <a:rPr lang="en-US" b="1" u="sng" dirty="0" smtClean="0"/>
              <a:t> </a:t>
            </a:r>
            <a:r>
              <a:rPr lang="en-US" dirty="0" smtClean="0"/>
              <a:t>- decrease in relative density and disruption of the ratio of diurnal and night </a:t>
            </a:r>
            <a:r>
              <a:rPr lang="en-US" dirty="0" err="1" smtClean="0"/>
              <a:t>diuresis</a:t>
            </a:r>
            <a:r>
              <a:rPr lang="en-US" dirty="0" smtClean="0"/>
              <a:t>, </a:t>
            </a:r>
            <a:r>
              <a:rPr lang="en-US" dirty="0" err="1" smtClean="0"/>
              <a:t>hypostenuria</a:t>
            </a:r>
            <a:r>
              <a:rPr lang="en-US" dirty="0" smtClean="0"/>
              <a:t> (in 56% of women)</a:t>
            </a:r>
            <a:endParaRPr lang="ru-RU" dirty="0" smtClean="0"/>
          </a:p>
          <a:p>
            <a:pPr marL="0" indent="533400">
              <a:buNone/>
            </a:pPr>
            <a:r>
              <a:rPr lang="en-US" dirty="0" smtClean="0"/>
              <a:t>• </a:t>
            </a:r>
            <a:r>
              <a:rPr lang="en-US" b="1" u="sng" dirty="0" err="1" smtClean="0"/>
              <a:t>Reberg's</a:t>
            </a:r>
            <a:r>
              <a:rPr lang="en-US" b="1" u="sng" dirty="0" smtClean="0"/>
              <a:t> test </a:t>
            </a:r>
            <a:r>
              <a:rPr lang="en-US" dirty="0" smtClean="0"/>
              <a:t>(reduction of </a:t>
            </a:r>
            <a:r>
              <a:rPr lang="en-US" dirty="0" err="1" smtClean="0"/>
              <a:t>reabsorption</a:t>
            </a:r>
            <a:r>
              <a:rPr lang="en-US" dirty="0" smtClean="0"/>
              <a:t> in severe forms);</a:t>
            </a:r>
            <a:endParaRPr lang="ru-RU" dirty="0" smtClean="0"/>
          </a:p>
          <a:p>
            <a:pPr marL="0" indent="533400">
              <a:buNone/>
            </a:pPr>
            <a:r>
              <a:rPr lang="en-US" dirty="0" smtClean="0"/>
              <a:t>• </a:t>
            </a:r>
            <a:r>
              <a:rPr lang="en-US" b="1" u="sng" dirty="0" smtClean="0"/>
              <a:t>Urine culture </a:t>
            </a:r>
            <a:r>
              <a:rPr lang="en-US" dirty="0" smtClean="0"/>
              <a:t>on the flora and sensitivity to antibiotics.</a:t>
            </a:r>
            <a:endParaRPr lang="ru-RU" dirty="0" smtClean="0"/>
          </a:p>
          <a:p>
            <a:pPr marL="0" indent="533400">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u="sng" dirty="0" smtClean="0"/>
              <a:t>First hospitalization</a:t>
            </a:r>
            <a:r>
              <a:rPr lang="en-US" dirty="0" smtClean="0"/>
              <a:t/>
            </a:r>
            <a:br>
              <a:rPr lang="en-US" dirty="0" smtClean="0"/>
            </a:br>
            <a:endParaRPr lang="ru-RU" dirty="0"/>
          </a:p>
        </p:txBody>
      </p:sp>
      <p:sp>
        <p:nvSpPr>
          <p:cNvPr id="3" name="Содержимое 2"/>
          <p:cNvSpPr>
            <a:spLocks noGrp="1"/>
          </p:cNvSpPr>
          <p:nvPr>
            <p:ph idx="1"/>
          </p:nvPr>
        </p:nvSpPr>
        <p:spPr/>
        <p:txBody>
          <a:bodyPr>
            <a:normAutofit/>
          </a:bodyPr>
          <a:lstStyle/>
          <a:p>
            <a:pPr>
              <a:buNone/>
            </a:pPr>
            <a:r>
              <a:rPr lang="en-US" dirty="0" smtClean="0"/>
              <a:t>• it is carried out up </a:t>
            </a:r>
            <a:r>
              <a:rPr lang="en-US" b="1" dirty="0" smtClean="0"/>
              <a:t>to 12 weeks </a:t>
            </a:r>
            <a:r>
              <a:rPr lang="en-US" dirty="0" smtClean="0"/>
              <a:t>or </a:t>
            </a:r>
            <a:r>
              <a:rPr lang="en-US" b="1" dirty="0" smtClean="0"/>
              <a:t>at the first address </a:t>
            </a:r>
            <a:r>
              <a:rPr lang="en-US" dirty="0" smtClean="0"/>
              <a:t>in/to</a:t>
            </a:r>
          </a:p>
          <a:p>
            <a:pPr>
              <a:buNone/>
            </a:pPr>
            <a:r>
              <a:rPr lang="en-US" dirty="0" smtClean="0"/>
              <a:t>• the woman is hospitalized in </a:t>
            </a:r>
            <a:r>
              <a:rPr lang="en-US" b="1" dirty="0" smtClean="0"/>
              <a:t>therapeutic</a:t>
            </a:r>
            <a:r>
              <a:rPr lang="en-US" dirty="0" smtClean="0"/>
              <a:t> unit</a:t>
            </a:r>
          </a:p>
          <a:p>
            <a:pPr>
              <a:buNone/>
            </a:pPr>
            <a:r>
              <a:rPr lang="en-US" b="1" i="1" dirty="0" smtClean="0"/>
              <a:t>Purpose</a:t>
            </a:r>
            <a:r>
              <a:rPr lang="en-US" dirty="0" smtClean="0"/>
              <a:t>: </a:t>
            </a:r>
            <a:r>
              <a:rPr lang="en-US" u="sng" dirty="0" smtClean="0"/>
              <a:t>specification</a:t>
            </a:r>
            <a:r>
              <a:rPr lang="en-US" dirty="0" smtClean="0"/>
              <a:t> of the arterial hypertension and </a:t>
            </a:r>
            <a:r>
              <a:rPr lang="en-US" u="sng" dirty="0" smtClean="0"/>
              <a:t>solution of a question </a:t>
            </a:r>
            <a:r>
              <a:rPr lang="en-US" dirty="0" smtClean="0"/>
              <a:t>of opportunities of prolongation and features of conducting pregnancy or its discontinuing on medical indications. </a:t>
            </a:r>
          </a:p>
          <a:p>
            <a:pPr>
              <a:buNone/>
            </a:pPr>
            <a:r>
              <a:rPr lang="en-US" dirty="0" smtClean="0"/>
              <a:t>All doubts in the diagnosis or in a possibility of continuation of pregnancy are solved up to 12 weeks of a gestation.</a:t>
            </a:r>
          </a:p>
          <a:p>
            <a:pPr>
              <a:buNone/>
            </a:pP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b="1" u="sng" dirty="0" smtClean="0"/>
              <a:t> Complications of pregnancy</a:t>
            </a:r>
            <a:r>
              <a:rPr lang="en-US" sz="4000" dirty="0" smtClean="0"/>
              <a:t>:</a:t>
            </a:r>
            <a:r>
              <a:rPr lang="ru-RU" sz="4000" dirty="0" smtClean="0"/>
              <a:t/>
            </a:r>
            <a:br>
              <a:rPr lang="ru-RU" sz="4000" dirty="0" smtClean="0"/>
            </a:br>
            <a:endParaRPr lang="ru-RU" sz="4000" dirty="0"/>
          </a:p>
        </p:txBody>
      </p:sp>
      <p:sp>
        <p:nvSpPr>
          <p:cNvPr id="3" name="Содержимое 2"/>
          <p:cNvSpPr>
            <a:spLocks noGrp="1"/>
          </p:cNvSpPr>
          <p:nvPr>
            <p:ph idx="1"/>
          </p:nvPr>
        </p:nvSpPr>
        <p:spPr/>
        <p:txBody>
          <a:bodyPr>
            <a:normAutofit/>
          </a:bodyPr>
          <a:lstStyle/>
          <a:p>
            <a:pPr marL="0" indent="0">
              <a:buNone/>
            </a:pPr>
            <a:r>
              <a:rPr lang="en-US" dirty="0" smtClean="0"/>
              <a:t>• </a:t>
            </a:r>
            <a:r>
              <a:rPr lang="en-US" dirty="0" smtClean="0"/>
              <a:t>threat of interruption and premature birth -25% of women;</a:t>
            </a:r>
            <a:endParaRPr lang="ru-RU" dirty="0" smtClean="0"/>
          </a:p>
          <a:p>
            <a:pPr marL="0" indent="0">
              <a:buNone/>
            </a:pPr>
            <a:r>
              <a:rPr lang="en-US" dirty="0" smtClean="0"/>
              <a:t>• </a:t>
            </a:r>
            <a:r>
              <a:rPr lang="en-US" dirty="0" err="1" smtClean="0"/>
              <a:t>toxicosis</a:t>
            </a:r>
            <a:r>
              <a:rPr lang="en-US" dirty="0" smtClean="0"/>
              <a:t> of the second half of pregnancy (</a:t>
            </a:r>
            <a:r>
              <a:rPr lang="en-US" dirty="0" err="1" smtClean="0"/>
              <a:t>gestosis</a:t>
            </a:r>
            <a:r>
              <a:rPr lang="en-US" dirty="0" smtClean="0"/>
              <a:t>) 40-80%;</a:t>
            </a:r>
            <a:endParaRPr lang="ru-RU" dirty="0" smtClean="0"/>
          </a:p>
          <a:p>
            <a:pPr marL="0" indent="0">
              <a:buNone/>
            </a:pPr>
            <a:r>
              <a:rPr lang="en-US" dirty="0" smtClean="0"/>
              <a:t>• Anemia 33%;</a:t>
            </a:r>
            <a:endParaRPr lang="ru-RU" dirty="0" smtClean="0"/>
          </a:p>
          <a:p>
            <a:pPr marL="0" indent="0">
              <a:buNone/>
            </a:pPr>
            <a:r>
              <a:rPr lang="en-US" dirty="0" smtClean="0"/>
              <a:t>• intrauterine hypoxia, fetal hypotrophy;</a:t>
            </a:r>
            <a:endParaRPr lang="ru-RU" dirty="0" smtClean="0"/>
          </a:p>
          <a:p>
            <a:pPr marL="0" indent="0">
              <a:buNone/>
            </a:pPr>
            <a:r>
              <a:rPr lang="en-US" dirty="0" smtClean="0"/>
              <a:t>• intrauterine infection of the fetus;</a:t>
            </a:r>
            <a:endParaRPr lang="ru-RU" dirty="0" smtClean="0"/>
          </a:p>
          <a:p>
            <a:pPr marL="0" indent="0">
              <a:buNone/>
            </a:pPr>
            <a:r>
              <a:rPr lang="en-US" dirty="0" smtClean="0"/>
              <a:t>• acute renal failure,</a:t>
            </a:r>
            <a:endParaRPr lang="ru-RU" dirty="0" smtClean="0"/>
          </a:p>
          <a:p>
            <a:pPr marL="0" indent="0">
              <a:buNone/>
            </a:pPr>
            <a:r>
              <a:rPr lang="en-US" dirty="0" smtClean="0"/>
              <a:t>• septicemia, </a:t>
            </a:r>
            <a:r>
              <a:rPr lang="en-US" dirty="0" err="1" smtClean="0"/>
              <a:t>septicopyemia</a:t>
            </a:r>
            <a:r>
              <a:rPr lang="en-US" dirty="0" smtClean="0"/>
              <a:t>.</a:t>
            </a:r>
            <a:endParaRPr lang="ru-RU" dirty="0" smtClean="0"/>
          </a:p>
          <a:p>
            <a:pPr marL="0" indent="0">
              <a:buNone/>
            </a:pP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sz="3600" dirty="0" smtClean="0">
                <a:latin typeface="Times New Roman" pitchFamily="18" charset="0"/>
                <a:cs typeface="Times New Roman" pitchFamily="18" charset="0"/>
              </a:rPr>
              <a:t>MANAGEMENT</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5400600"/>
          </a:xfrm>
        </p:spPr>
        <p:txBody>
          <a:bodyPr>
            <a:normAutofit fontScale="85000" lnSpcReduction="20000"/>
          </a:bodyPr>
          <a:lstStyle/>
          <a:p>
            <a:r>
              <a:rPr lang="en-US" dirty="0" smtClean="0"/>
              <a:t>Intravenous </a:t>
            </a:r>
            <a:r>
              <a:rPr lang="en-US" dirty="0" smtClean="0"/>
              <a:t>fluid (crystalloid) for adequate hydration.</a:t>
            </a:r>
          </a:p>
          <a:p>
            <a:r>
              <a:rPr lang="en-US" dirty="0" smtClean="0"/>
              <a:t>Evaluate </a:t>
            </a:r>
            <a:r>
              <a:rPr lang="en-US" dirty="0" err="1" smtClean="0"/>
              <a:t>hemogram</a:t>
            </a:r>
            <a:r>
              <a:rPr lang="en-US" dirty="0" smtClean="0"/>
              <a:t>, serum electrolytes, </a:t>
            </a:r>
            <a:r>
              <a:rPr lang="en-US" dirty="0" err="1" smtClean="0"/>
              <a:t>creatinine</a:t>
            </a:r>
            <a:r>
              <a:rPr lang="en-US" dirty="0" smtClean="0"/>
              <a:t>.</a:t>
            </a:r>
          </a:p>
          <a:p>
            <a:r>
              <a:rPr lang="en-US" dirty="0" smtClean="0"/>
              <a:t>Acetaminophen is given for the fever.</a:t>
            </a:r>
          </a:p>
          <a:p>
            <a:r>
              <a:rPr lang="en-US" dirty="0" smtClean="0"/>
              <a:t>Monitor urine output (&gt; 60 </a:t>
            </a:r>
            <a:r>
              <a:rPr lang="en-US" dirty="0" err="1" smtClean="0"/>
              <a:t>mL</a:t>
            </a:r>
            <a:r>
              <a:rPr lang="en-US" dirty="0" smtClean="0"/>
              <a:t>/hr), temperature and BP.</a:t>
            </a:r>
          </a:p>
          <a:p>
            <a:r>
              <a:rPr lang="en-US" dirty="0" smtClean="0"/>
              <a:t>IV antibiotics-</a:t>
            </a:r>
            <a:r>
              <a:rPr lang="en-US" dirty="0" err="1" smtClean="0"/>
              <a:t>cephalosporins</a:t>
            </a:r>
            <a:r>
              <a:rPr lang="en-US" dirty="0" smtClean="0"/>
              <a:t>, </a:t>
            </a:r>
            <a:r>
              <a:rPr lang="en-US" dirty="0" err="1" smtClean="0"/>
              <a:t>aminoglycosides</a:t>
            </a:r>
            <a:r>
              <a:rPr lang="en-US" dirty="0" smtClean="0"/>
              <a:t> (</a:t>
            </a:r>
            <a:r>
              <a:rPr lang="en-US" dirty="0" err="1" smtClean="0"/>
              <a:t>gentamicin</a:t>
            </a:r>
            <a:r>
              <a:rPr lang="en-US" dirty="0" smtClean="0"/>
              <a:t>), </a:t>
            </a:r>
            <a:r>
              <a:rPr lang="en-US" dirty="0" err="1" smtClean="0"/>
              <a:t>cefazolin</a:t>
            </a:r>
            <a:r>
              <a:rPr lang="en-US" dirty="0" smtClean="0"/>
              <a:t> </a:t>
            </a:r>
            <a:r>
              <a:rPr lang="en-US" dirty="0" smtClean="0"/>
              <a:t>or </a:t>
            </a:r>
            <a:r>
              <a:rPr lang="en-US" dirty="0" err="1" smtClean="0"/>
              <a:t>ceftriaxone</a:t>
            </a:r>
            <a:r>
              <a:rPr lang="en-US" dirty="0" smtClean="0"/>
              <a:t>, for 48 hours till culture report </a:t>
            </a:r>
            <a:r>
              <a:rPr lang="en-US" dirty="0" smtClean="0"/>
              <a:t>is available </a:t>
            </a:r>
            <a:r>
              <a:rPr lang="en-US" dirty="0" smtClean="0"/>
              <a:t>and then changed to oral therapy for </a:t>
            </a:r>
            <a:r>
              <a:rPr lang="en-US" dirty="0" smtClean="0"/>
              <a:t>another 10-14 </a:t>
            </a:r>
            <a:r>
              <a:rPr lang="en-US" dirty="0" smtClean="0"/>
              <a:t>days.</a:t>
            </a:r>
          </a:p>
          <a:p>
            <a:r>
              <a:rPr lang="en-US" dirty="0" smtClean="0"/>
              <a:t>Repeat urine culture after 2 weeks of antimicrobial </a:t>
            </a:r>
            <a:r>
              <a:rPr lang="en-US" dirty="0" smtClean="0"/>
              <a:t>therapy and </a:t>
            </a:r>
            <a:r>
              <a:rPr lang="en-US" dirty="0" smtClean="0"/>
              <a:t>is repeated at each trimester of pregnancy.</a:t>
            </a:r>
          </a:p>
          <a:p>
            <a:r>
              <a:rPr lang="en-US" dirty="0" smtClean="0"/>
              <a:t>If the symptoms recur or the dipstick test for nitrate </a:t>
            </a:r>
            <a:r>
              <a:rPr lang="en-US" dirty="0" smtClean="0"/>
              <a:t>and leukocyte </a:t>
            </a:r>
            <a:r>
              <a:rPr lang="en-US" dirty="0" smtClean="0"/>
              <a:t>esterase is positive, urine culture is repeated. </a:t>
            </a:r>
            <a:r>
              <a:rPr lang="en-US" dirty="0" smtClean="0"/>
              <a:t>The woman </a:t>
            </a:r>
            <a:r>
              <a:rPr lang="en-US" dirty="0" smtClean="0"/>
              <a:t>needs retreatment if the culture is positive.</a:t>
            </a:r>
          </a:p>
          <a:p>
            <a:r>
              <a:rPr lang="en-US" dirty="0" smtClean="0"/>
              <a:t>Patient not responding with this therapy needs to </a:t>
            </a:r>
            <a:r>
              <a:rPr lang="en-US" dirty="0" smtClean="0"/>
              <a:t>be evaluated </a:t>
            </a:r>
            <a:r>
              <a:rPr lang="en-US" dirty="0" smtClean="0"/>
              <a:t>(</a:t>
            </a:r>
            <a:r>
              <a:rPr lang="en-US" dirty="0" err="1" smtClean="0"/>
              <a:t>sonography</a:t>
            </a:r>
            <a:r>
              <a:rPr lang="en-US" dirty="0" smtClean="0"/>
              <a:t>, CT scan, radiography) for </a:t>
            </a:r>
            <a:r>
              <a:rPr lang="en-US" dirty="0" smtClean="0"/>
              <a:t>urinary tract </a:t>
            </a:r>
            <a:r>
              <a:rPr lang="en-US" dirty="0" smtClean="0"/>
              <a:t>obstruction.</a:t>
            </a:r>
          </a:p>
          <a:p>
            <a:r>
              <a:rPr lang="en-US" dirty="0" smtClean="0"/>
              <a:t>Antimicrobial suppression therapy is continued </a:t>
            </a:r>
            <a:r>
              <a:rPr lang="en-US" dirty="0" smtClean="0"/>
              <a:t>till the </a:t>
            </a:r>
            <a:r>
              <a:rPr lang="en-US" dirty="0" smtClean="0"/>
              <a:t>end of pregnancy to prevent recurrence (30-40</a:t>
            </a:r>
            <a:r>
              <a:rPr lang="en-US" dirty="0" smtClean="0"/>
              <a:t>%). </a:t>
            </a:r>
            <a:r>
              <a:rPr lang="en-US" dirty="0" err="1" smtClean="0"/>
              <a:t>Nitrofurantoin</a:t>
            </a:r>
            <a:r>
              <a:rPr lang="en-US" dirty="0" smtClean="0"/>
              <a:t> </a:t>
            </a:r>
            <a:r>
              <a:rPr lang="en-US" dirty="0" smtClean="0"/>
              <a:t>100 mg daily at bed time is effective.</a:t>
            </a:r>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400" b="1" dirty="0" err="1" smtClean="0"/>
              <a:t>Glomerulonephritis</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marL="0" indent="542925">
              <a:buNone/>
            </a:pPr>
            <a:r>
              <a:rPr lang="en-US" dirty="0" err="1" smtClean="0"/>
              <a:t>Glomerulonephritis</a:t>
            </a:r>
            <a:r>
              <a:rPr lang="en-US" dirty="0" smtClean="0"/>
              <a:t> is an </a:t>
            </a:r>
            <a:r>
              <a:rPr lang="en-US" dirty="0" err="1" smtClean="0"/>
              <a:t>immunoinflammatory</a:t>
            </a:r>
            <a:r>
              <a:rPr lang="en-US" dirty="0" smtClean="0"/>
              <a:t>, infectious-allergic kidney disease with a predominant </a:t>
            </a:r>
            <a:r>
              <a:rPr lang="en-US" dirty="0" err="1" smtClean="0"/>
              <a:t>glomerular</a:t>
            </a:r>
            <a:r>
              <a:rPr lang="en-US" dirty="0" smtClean="0"/>
              <a:t> lesion, but involving both tubules and interstitial (interstitial) tissue 0.1-0.2%.</a:t>
            </a:r>
            <a:endParaRPr lang="ru-RU" dirty="0" smtClean="0"/>
          </a:p>
          <a:p>
            <a:pPr marL="0" indent="542925">
              <a:buNone/>
            </a:pPr>
            <a:r>
              <a:rPr lang="en-US" dirty="0" smtClean="0"/>
              <a:t>The causative agent of hemolytic streptococcus A-group is a </a:t>
            </a:r>
            <a:r>
              <a:rPr lang="en-US" dirty="0" err="1" smtClean="0"/>
              <a:t>nephrogenic</a:t>
            </a:r>
            <a:r>
              <a:rPr lang="en-US" dirty="0" smtClean="0"/>
              <a:t> streptococcus strain. The development of </a:t>
            </a:r>
            <a:r>
              <a:rPr lang="en-US" dirty="0" err="1" smtClean="0"/>
              <a:t>glomerulonephritis</a:t>
            </a:r>
            <a:r>
              <a:rPr lang="en-US" dirty="0" smtClean="0"/>
              <a:t> is usually associated with streptococcal diseases (angina, chronic tonsillitis).</a:t>
            </a:r>
            <a:endParaRPr lang="ru-RU" dirty="0" smtClean="0"/>
          </a:p>
          <a:p>
            <a:pPr marL="0" indent="542925">
              <a:buNone/>
            </a:pP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en-US" sz="4000" u="sng" dirty="0" smtClean="0"/>
              <a:t>Classification:</a:t>
            </a:r>
            <a:endParaRPr lang="ru-RU" sz="4000" dirty="0"/>
          </a:p>
        </p:txBody>
      </p:sp>
      <p:sp>
        <p:nvSpPr>
          <p:cNvPr id="3" name="Содержимое 2"/>
          <p:cNvSpPr>
            <a:spLocks noGrp="1"/>
          </p:cNvSpPr>
          <p:nvPr>
            <p:ph idx="1"/>
          </p:nvPr>
        </p:nvSpPr>
        <p:spPr/>
        <p:txBody>
          <a:bodyPr/>
          <a:lstStyle/>
          <a:p>
            <a:pPr marL="0" indent="542925">
              <a:buNone/>
            </a:pPr>
            <a:r>
              <a:rPr lang="en-US" dirty="0" smtClean="0"/>
              <a:t>The clinical course distinguishes between </a:t>
            </a:r>
            <a:r>
              <a:rPr lang="en-US" b="1" u="sng" dirty="0" smtClean="0"/>
              <a:t>acute</a:t>
            </a:r>
            <a:r>
              <a:rPr lang="en-US" dirty="0" smtClean="0"/>
              <a:t> and </a:t>
            </a:r>
            <a:r>
              <a:rPr lang="en-US" b="1" u="sng" dirty="0" smtClean="0"/>
              <a:t>chronic</a:t>
            </a:r>
            <a:r>
              <a:rPr lang="en-US" dirty="0" smtClean="0"/>
              <a:t> </a:t>
            </a:r>
            <a:r>
              <a:rPr lang="en-US" dirty="0" err="1" smtClean="0"/>
              <a:t>glomerulonephritis</a:t>
            </a:r>
            <a:r>
              <a:rPr lang="en-US" dirty="0" smtClean="0"/>
              <a:t>.</a:t>
            </a:r>
          </a:p>
          <a:p>
            <a:pPr marL="0" indent="542925">
              <a:buNone/>
            </a:pPr>
            <a:endParaRPr lang="ru-RU" dirty="0" smtClean="0"/>
          </a:p>
          <a:p>
            <a:pPr marL="0" indent="542925">
              <a:buNone/>
            </a:pPr>
            <a:r>
              <a:rPr lang="en-US" b="1" dirty="0" smtClean="0"/>
              <a:t>Acute</a:t>
            </a:r>
            <a:r>
              <a:rPr lang="en-US" dirty="0" smtClean="0"/>
              <a:t> </a:t>
            </a:r>
            <a:r>
              <a:rPr lang="en-US" dirty="0" err="1" smtClean="0"/>
              <a:t>glomerulonephritis</a:t>
            </a:r>
            <a:r>
              <a:rPr lang="en-US" dirty="0" smtClean="0"/>
              <a:t> often takes on a cyclic form, with less acyclic form</a:t>
            </a:r>
            <a:r>
              <a:rPr lang="en-US" dirty="0" smtClean="0"/>
              <a:t>.</a:t>
            </a:r>
          </a:p>
          <a:p>
            <a:pPr marL="0" indent="542925">
              <a:buNone/>
            </a:pPr>
            <a:r>
              <a:rPr lang="en-US" dirty="0" smtClean="0"/>
              <a:t>Forms </a:t>
            </a:r>
            <a:r>
              <a:rPr lang="en-US" dirty="0" smtClean="0"/>
              <a:t>of </a:t>
            </a:r>
            <a:r>
              <a:rPr lang="en-US" b="1" dirty="0" smtClean="0"/>
              <a:t>chronic</a:t>
            </a:r>
            <a:r>
              <a:rPr lang="en-US" dirty="0" smtClean="0"/>
              <a:t> </a:t>
            </a:r>
            <a:r>
              <a:rPr lang="en-US" dirty="0" err="1" smtClean="0"/>
              <a:t>glomerulonephritis</a:t>
            </a:r>
            <a:r>
              <a:rPr lang="en-US" dirty="0" smtClean="0"/>
              <a:t>:</a:t>
            </a:r>
          </a:p>
          <a:p>
            <a:pPr marL="0" indent="542925"/>
            <a:r>
              <a:rPr lang="en-US" dirty="0" smtClean="0"/>
              <a:t>The hypertonic form </a:t>
            </a:r>
          </a:p>
          <a:p>
            <a:pPr marL="0" indent="542925"/>
            <a:r>
              <a:rPr lang="en-US" dirty="0" smtClean="0"/>
              <a:t>The </a:t>
            </a:r>
            <a:r>
              <a:rPr lang="en-US" dirty="0" err="1" smtClean="0"/>
              <a:t>nephrotic</a:t>
            </a:r>
            <a:r>
              <a:rPr lang="en-US" dirty="0" smtClean="0"/>
              <a:t> form </a:t>
            </a:r>
          </a:p>
          <a:p>
            <a:pPr marL="0" indent="542925"/>
            <a:r>
              <a:rPr lang="en-US" dirty="0" smtClean="0"/>
              <a:t>The latent form</a:t>
            </a:r>
            <a:endParaRPr lang="ru-RU" dirty="0" smtClean="0"/>
          </a:p>
          <a:p>
            <a:pPr marL="0" indent="542925">
              <a:buNone/>
            </a:pPr>
            <a:endParaRPr lang="ru-RU" dirty="0" smtClean="0"/>
          </a:p>
          <a:p>
            <a:pPr marL="0" indent="542925">
              <a:buNone/>
            </a:pP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600" b="1" dirty="0" smtClean="0"/>
              <a:t>The hypertonic form</a:t>
            </a:r>
            <a:endParaRPr lang="ru-RU" sz="3600" dirty="0"/>
          </a:p>
        </p:txBody>
      </p:sp>
      <p:sp>
        <p:nvSpPr>
          <p:cNvPr id="3" name="Содержимое 2"/>
          <p:cNvSpPr>
            <a:spLocks noGrp="1"/>
          </p:cNvSpPr>
          <p:nvPr>
            <p:ph idx="1"/>
          </p:nvPr>
        </p:nvSpPr>
        <p:spPr>
          <a:xfrm>
            <a:off x="457200" y="1340768"/>
            <a:ext cx="8229600" cy="4983832"/>
          </a:xfrm>
        </p:spPr>
        <p:txBody>
          <a:bodyPr>
            <a:normAutofit/>
          </a:bodyPr>
          <a:lstStyle/>
          <a:p>
            <a:r>
              <a:rPr lang="en-US" b="1" dirty="0" smtClean="0"/>
              <a:t>The </a:t>
            </a:r>
            <a:r>
              <a:rPr lang="en-US" b="1" dirty="0" smtClean="0"/>
              <a:t>hypertonic form</a:t>
            </a:r>
            <a:r>
              <a:rPr lang="en-US" dirty="0" smtClean="0"/>
              <a:t> of chronic diffuse </a:t>
            </a:r>
            <a:r>
              <a:rPr lang="en-US" dirty="0" err="1" smtClean="0"/>
              <a:t>glomerulonephritis</a:t>
            </a:r>
            <a:r>
              <a:rPr lang="en-US" dirty="0" smtClean="0"/>
              <a:t> is characterized by an increase in blood pressure; small changes in the urine: </a:t>
            </a:r>
            <a:r>
              <a:rPr lang="en-US" dirty="0" err="1" smtClean="0"/>
              <a:t>proteinuria</a:t>
            </a:r>
            <a:r>
              <a:rPr lang="en-US" dirty="0" smtClean="0"/>
              <a:t>, </a:t>
            </a:r>
            <a:r>
              <a:rPr lang="en-US" dirty="0" err="1" smtClean="0"/>
              <a:t>cylindruria</a:t>
            </a:r>
            <a:r>
              <a:rPr lang="en-US" dirty="0" smtClean="0"/>
              <a:t>, </a:t>
            </a:r>
            <a:r>
              <a:rPr lang="en-US" dirty="0" err="1" smtClean="0"/>
              <a:t>hematuria</a:t>
            </a:r>
            <a:r>
              <a:rPr lang="en-US" dirty="0" smtClean="0"/>
              <a:t> are small and fickle.</a:t>
            </a:r>
            <a:endParaRPr lang="ru-RU" dirty="0" smtClean="0"/>
          </a:p>
          <a:p>
            <a:pPr>
              <a:buNone/>
            </a:pP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smtClean="0"/>
              <a:t>The </a:t>
            </a:r>
            <a:r>
              <a:rPr lang="en-US" sz="3600" b="1" dirty="0" err="1" smtClean="0"/>
              <a:t>nephrotic</a:t>
            </a:r>
            <a:r>
              <a:rPr lang="en-US" sz="3600" b="1" dirty="0" smtClean="0"/>
              <a:t> form</a:t>
            </a:r>
            <a:endParaRPr lang="ru-RU" sz="3600" dirty="0"/>
          </a:p>
        </p:txBody>
      </p:sp>
      <p:sp>
        <p:nvSpPr>
          <p:cNvPr id="3" name="Содержимое 2"/>
          <p:cNvSpPr>
            <a:spLocks noGrp="1"/>
          </p:cNvSpPr>
          <p:nvPr>
            <p:ph idx="1"/>
          </p:nvPr>
        </p:nvSpPr>
        <p:spPr/>
        <p:txBody>
          <a:bodyPr>
            <a:normAutofit fontScale="70000" lnSpcReduction="20000"/>
          </a:bodyPr>
          <a:lstStyle/>
          <a:p>
            <a:r>
              <a:rPr lang="en-US" b="1" dirty="0" smtClean="0"/>
              <a:t>The </a:t>
            </a:r>
            <a:r>
              <a:rPr lang="en-US" b="1" dirty="0" err="1" smtClean="0"/>
              <a:t>nephrotic</a:t>
            </a:r>
            <a:r>
              <a:rPr lang="en-US" b="1" dirty="0" smtClean="0"/>
              <a:t> form</a:t>
            </a:r>
            <a:r>
              <a:rPr lang="en-US" dirty="0" smtClean="0"/>
              <a:t> of chronic diffuse </a:t>
            </a:r>
            <a:r>
              <a:rPr lang="en-US" dirty="0" err="1" smtClean="0"/>
              <a:t>glomerulonephritis</a:t>
            </a:r>
            <a:r>
              <a:rPr lang="en-US" dirty="0" smtClean="0"/>
              <a:t> is characterized by a tetrad of symptoms: massive swelling, marked </a:t>
            </a:r>
            <a:r>
              <a:rPr lang="en-US" dirty="0" err="1" smtClean="0"/>
              <a:t>proteinuria</a:t>
            </a:r>
            <a:r>
              <a:rPr lang="en-US" dirty="0" smtClean="0"/>
              <a:t>, 30 g / l or more, more than 5 g of protein is released per day, </a:t>
            </a:r>
            <a:r>
              <a:rPr lang="en-US" dirty="0" err="1" smtClean="0"/>
              <a:t>hypoproteinemia</a:t>
            </a:r>
            <a:r>
              <a:rPr lang="en-US" dirty="0" smtClean="0"/>
              <a:t> 50-40 g / l, hypercholesterolemia, </a:t>
            </a:r>
            <a:r>
              <a:rPr lang="en-US" dirty="0" err="1" smtClean="0"/>
              <a:t>hypoproteinemic</a:t>
            </a:r>
            <a:r>
              <a:rPr lang="en-US" dirty="0" smtClean="0"/>
              <a:t> edema appear on the legs, then on the face, trunk, </a:t>
            </a:r>
            <a:r>
              <a:rPr lang="en-US" dirty="0" err="1" smtClean="0"/>
              <a:t>ascites</a:t>
            </a:r>
            <a:r>
              <a:rPr lang="en-US" dirty="0" smtClean="0"/>
              <a:t> appears; in the most severe cases, pulmonary edema, a brain with convulsions and retinal edema with blindness are observed.</a:t>
            </a:r>
            <a:endParaRPr lang="ru-RU" dirty="0" smtClean="0"/>
          </a:p>
          <a:p>
            <a:r>
              <a:rPr lang="en-US" dirty="0" smtClean="0"/>
              <a:t>   When the mixed form of chronic diffuse </a:t>
            </a:r>
            <a:r>
              <a:rPr lang="en-US" dirty="0" err="1" smtClean="0"/>
              <a:t>glomerulonephritis</a:t>
            </a:r>
            <a:r>
              <a:rPr lang="en-US" dirty="0" smtClean="0"/>
              <a:t> is expressed as inflammatory-vascular changes, and associated hypertension, dystrophic changes, </a:t>
            </a:r>
            <a:r>
              <a:rPr lang="en-US" dirty="0" err="1" smtClean="0"/>
              <a:t>hypoproteinemia</a:t>
            </a:r>
            <a:r>
              <a:rPr lang="en-US" dirty="0" smtClean="0"/>
              <a:t>, hypercholesterolemia, edema is small and unstable. Arterial pressure is usually moderately elevated, changes in the </a:t>
            </a:r>
            <a:r>
              <a:rPr lang="en-US" dirty="0" err="1" smtClean="0"/>
              <a:t>fundus</a:t>
            </a:r>
            <a:r>
              <a:rPr lang="en-US" dirty="0" smtClean="0"/>
              <a:t>, hypertrophy of the left ventricle of the heart, accent of the second tone over the aorta. </a:t>
            </a:r>
            <a:r>
              <a:rPr lang="en-US" dirty="0" err="1" smtClean="0"/>
              <a:t>Proteinuria</a:t>
            </a:r>
            <a:r>
              <a:rPr lang="en-US" dirty="0" smtClean="0"/>
              <a:t> varies from traces to 6 g / l, in the sediment of urine there are different cylinders, erythrocytes, less often leukocytes. In a mixed form of chronic </a:t>
            </a:r>
            <a:r>
              <a:rPr lang="en-US" dirty="0" err="1" smtClean="0"/>
              <a:t>glomerulonephritis</a:t>
            </a:r>
            <a:r>
              <a:rPr lang="en-US" dirty="0" smtClean="0"/>
              <a:t>, in some cases signs characteristic of hypertensive nephritis may predominate, in others - for </a:t>
            </a:r>
            <a:r>
              <a:rPr lang="en-US" dirty="0" err="1" smtClean="0"/>
              <a:t>nephrotic</a:t>
            </a:r>
            <a:r>
              <a:rPr lang="en-US" dirty="0" smtClean="0"/>
              <a:t>. With this form of the disease, seizures may occur, similar to </a:t>
            </a:r>
            <a:r>
              <a:rPr lang="en-US" dirty="0" err="1" smtClean="0"/>
              <a:t>eclampsia</a:t>
            </a:r>
            <a:r>
              <a:rPr lang="en-US" dirty="0" smtClean="0"/>
              <a:t> fits.</a:t>
            </a:r>
            <a:endParaRPr lang="ru-RU" dirty="0" smtClean="0"/>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The latent form</a:t>
            </a:r>
            <a:endParaRPr lang="ru-RU" dirty="0"/>
          </a:p>
        </p:txBody>
      </p:sp>
      <p:sp>
        <p:nvSpPr>
          <p:cNvPr id="3" name="Содержимое 2"/>
          <p:cNvSpPr>
            <a:spLocks noGrp="1"/>
          </p:cNvSpPr>
          <p:nvPr>
            <p:ph idx="1"/>
          </p:nvPr>
        </p:nvSpPr>
        <p:spPr/>
        <p:txBody>
          <a:bodyPr>
            <a:normAutofit fontScale="85000" lnSpcReduction="10000"/>
          </a:bodyPr>
          <a:lstStyle/>
          <a:p>
            <a:r>
              <a:rPr lang="en-US" b="1" dirty="0" smtClean="0"/>
              <a:t>The latent form</a:t>
            </a:r>
            <a:r>
              <a:rPr lang="en-US" dirty="0" smtClean="0"/>
              <a:t> of chronic diffuse </a:t>
            </a:r>
            <a:r>
              <a:rPr lang="en-US" dirty="0" err="1" smtClean="0"/>
              <a:t>glomerulonephritis</a:t>
            </a:r>
            <a:r>
              <a:rPr lang="en-US" dirty="0" smtClean="0"/>
              <a:t> is characterized by: • poor urinary syndrome (small </a:t>
            </a:r>
            <a:r>
              <a:rPr lang="en-US" dirty="0" err="1" smtClean="0"/>
              <a:t>proteinuria</a:t>
            </a:r>
            <a:r>
              <a:rPr lang="en-US" dirty="0" smtClean="0"/>
              <a:t>, occasionally reaching 2 g / day) • cylinders and erythrocytes in the urine are rare • clarification of the features of urinary sediment is of great importance for his research on </a:t>
            </a:r>
            <a:r>
              <a:rPr lang="en-US" dirty="0" err="1" smtClean="0"/>
              <a:t>Nechiporenko</a:t>
            </a:r>
            <a:r>
              <a:rPr lang="en-US" dirty="0" smtClean="0"/>
              <a:t> • Edema and hypertension with this form of the disease there, patients usually feel well and may not know for a long time that they are ill. • The latent form of chronic nephritis can last 10-20 years or more and either go to hypertensive or </a:t>
            </a:r>
            <a:r>
              <a:rPr lang="en-US" dirty="0" err="1" smtClean="0"/>
              <a:t>nephrotic</a:t>
            </a:r>
            <a:r>
              <a:rPr lang="en-US" dirty="0" smtClean="0"/>
              <a:t> forms, or immediately result in the development of renal insufficiency • Prognosis is better with isolated </a:t>
            </a:r>
            <a:r>
              <a:rPr lang="en-US" dirty="0" err="1" smtClean="0"/>
              <a:t>proteinuria</a:t>
            </a:r>
            <a:r>
              <a:rPr lang="en-US" dirty="0" smtClean="0"/>
              <a:t>, worse when </a:t>
            </a:r>
            <a:r>
              <a:rPr lang="en-US" dirty="0" err="1" smtClean="0"/>
              <a:t>proteinuria</a:t>
            </a:r>
            <a:r>
              <a:rPr lang="en-US" dirty="0" smtClean="0"/>
              <a:t> is combined with erythrocyte • The latent form of the disease is more common than other forms of </a:t>
            </a:r>
            <a:r>
              <a:rPr lang="en-US" dirty="0" err="1" smtClean="0"/>
              <a:t>glomerulonephritis</a:t>
            </a:r>
            <a:r>
              <a:rPr lang="en-US" dirty="0" smtClean="0"/>
              <a:t> both outside and during pregnancy.</a:t>
            </a:r>
            <a:endParaRPr lang="ru-RU" dirty="0" smtClean="0"/>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u="sng" dirty="0" smtClean="0"/>
              <a:t>The risk of </a:t>
            </a:r>
            <a:r>
              <a:rPr lang="en-US" b="1" u="sng" dirty="0" err="1" smtClean="0"/>
              <a:t>glomerulonephritis</a:t>
            </a:r>
            <a:r>
              <a:rPr lang="en-US" b="1" u="sng" dirty="0" smtClean="0"/>
              <a:t>:</a:t>
            </a:r>
            <a:r>
              <a:rPr lang="ru-RU" b="1" dirty="0" smtClean="0"/>
              <a:t/>
            </a:r>
            <a:br>
              <a:rPr lang="ru-RU" b="1" dirty="0" smtClean="0"/>
            </a:br>
            <a:endParaRPr lang="ru-RU" b="1" dirty="0"/>
          </a:p>
        </p:txBody>
      </p:sp>
      <p:sp>
        <p:nvSpPr>
          <p:cNvPr id="3" name="Содержимое 2"/>
          <p:cNvSpPr>
            <a:spLocks noGrp="1"/>
          </p:cNvSpPr>
          <p:nvPr>
            <p:ph idx="1"/>
          </p:nvPr>
        </p:nvSpPr>
        <p:spPr/>
        <p:txBody>
          <a:bodyPr>
            <a:normAutofit fontScale="92500"/>
          </a:bodyPr>
          <a:lstStyle/>
          <a:p>
            <a:r>
              <a:rPr lang="en-US" dirty="0" smtClean="0"/>
              <a:t> I Art. risk - the latent form of chronic </a:t>
            </a:r>
            <a:r>
              <a:rPr lang="en-US" dirty="0" err="1" smtClean="0"/>
              <a:t>glomerulonephritis</a:t>
            </a:r>
            <a:r>
              <a:rPr lang="en-US" dirty="0" smtClean="0"/>
              <a:t> and the hypertonic form, if the blood pressure was normalized before pregnancy (pregnancy is allowed);</a:t>
            </a:r>
            <a:endParaRPr lang="ru-RU" dirty="0" smtClean="0"/>
          </a:p>
          <a:p>
            <a:r>
              <a:rPr lang="en-US" dirty="0" smtClean="0"/>
              <a:t>II century. - </a:t>
            </a:r>
            <a:r>
              <a:rPr lang="en-US" dirty="0" err="1" smtClean="0"/>
              <a:t>nephrotic</a:t>
            </a:r>
            <a:r>
              <a:rPr lang="en-US" dirty="0" smtClean="0"/>
              <a:t> form of chronic </a:t>
            </a:r>
            <a:r>
              <a:rPr lang="en-US" dirty="0" err="1" smtClean="0"/>
              <a:t>glomerulonephritis</a:t>
            </a:r>
            <a:r>
              <a:rPr lang="en-US" dirty="0" smtClean="0"/>
              <a:t> (pregnancy can be saved if there are conditions for repeated prolonged stay of a pregnant woman in a hospital;</a:t>
            </a:r>
            <a:endParaRPr lang="ru-RU" dirty="0" smtClean="0"/>
          </a:p>
          <a:p>
            <a:r>
              <a:rPr lang="en-US" dirty="0" smtClean="0"/>
              <a:t>III century. - Hypertonic and mixed forms of chronic </a:t>
            </a:r>
            <a:r>
              <a:rPr lang="en-US" dirty="0" err="1" smtClean="0"/>
              <a:t>glomerulonephritis</a:t>
            </a:r>
            <a:r>
              <a:rPr lang="en-US" dirty="0" smtClean="0"/>
              <a:t>, acute </a:t>
            </a:r>
            <a:r>
              <a:rPr lang="en-US" dirty="0" err="1" smtClean="0"/>
              <a:t>glomerulonephritis</a:t>
            </a:r>
            <a:r>
              <a:rPr lang="en-US" dirty="0" smtClean="0"/>
              <a:t> and exacerbation of chronic, any form of </a:t>
            </a:r>
            <a:r>
              <a:rPr lang="en-US" dirty="0" err="1" smtClean="0"/>
              <a:t>glomerulonephritis</a:t>
            </a:r>
            <a:r>
              <a:rPr lang="en-US" dirty="0" smtClean="0"/>
              <a:t> with </a:t>
            </a:r>
            <a:r>
              <a:rPr lang="en-US" dirty="0" err="1" smtClean="0"/>
              <a:t>azotemia</a:t>
            </a:r>
            <a:r>
              <a:rPr lang="en-US" dirty="0" smtClean="0"/>
              <a:t> (pregnancy is interrupted irrespective of the term).</a:t>
            </a:r>
            <a:endParaRPr lang="ru-RU" dirty="0" smtClean="0"/>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en-US" dirty="0" smtClean="0"/>
              <a:t>I degree of risk - minimal - with her complications of pregnancy are observed in no more than 20% of women, the course of the disease rarely worsens;</a:t>
            </a:r>
            <a:endParaRPr lang="ru-RU" dirty="0" smtClean="0"/>
          </a:p>
          <a:p>
            <a:r>
              <a:rPr lang="en-US" dirty="0" smtClean="0"/>
              <a:t>II degree of risk - severe - with it often complications of pregnancy, fetal hypotrophy, </a:t>
            </a:r>
            <a:r>
              <a:rPr lang="en-US" dirty="0" err="1" smtClean="0"/>
              <a:t>perinatal</a:t>
            </a:r>
            <a:r>
              <a:rPr lang="en-US" dirty="0" smtClean="0"/>
              <a:t> mortality reaches 20%; the course of the disease worsens during pregnancy or after childbirth in more than 20% of cases;</a:t>
            </a:r>
            <a:endParaRPr lang="ru-RU" dirty="0" smtClean="0"/>
          </a:p>
          <a:p>
            <a:r>
              <a:rPr lang="en-US" dirty="0" smtClean="0"/>
              <a:t>III degree of risk - maximum - with her complications of pregnancy appear in more than 50% of patients, rarely the birth of children in a satisfactory state, </a:t>
            </a:r>
            <a:r>
              <a:rPr lang="en-US" dirty="0" err="1" smtClean="0"/>
              <a:t>perinatal</a:t>
            </a:r>
            <a:r>
              <a:rPr lang="en-US" dirty="0" smtClean="0"/>
              <a:t> mortality exceeds more than 20%; pregnancy is dangerous to the health and life of a woman /</a:t>
            </a:r>
            <a:endParaRPr lang="ru-RU" dirty="0" smtClean="0"/>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Pregnancy is complicated:</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lvl="0"/>
            <a:r>
              <a:rPr lang="en-US" dirty="0" smtClean="0"/>
              <a:t>early </a:t>
            </a:r>
            <a:r>
              <a:rPr lang="en-US" dirty="0" smtClean="0"/>
              <a:t>development of late </a:t>
            </a:r>
            <a:r>
              <a:rPr lang="en-US" dirty="0" err="1" smtClean="0"/>
              <a:t>gestosis</a:t>
            </a:r>
            <a:r>
              <a:rPr lang="en-US" dirty="0" smtClean="0"/>
              <a:t>, severe course;</a:t>
            </a:r>
            <a:endParaRPr lang="ru-RU" dirty="0" smtClean="0"/>
          </a:p>
          <a:p>
            <a:pPr lvl="0"/>
            <a:r>
              <a:rPr lang="en-US" dirty="0" smtClean="0"/>
              <a:t>premature termination of pregnancy;</a:t>
            </a:r>
            <a:endParaRPr lang="ru-RU" dirty="0" smtClean="0"/>
          </a:p>
          <a:p>
            <a:pPr lvl="0"/>
            <a:r>
              <a:rPr lang="en-US" dirty="0" smtClean="0"/>
              <a:t>premature detachment of the normally located placenta;</a:t>
            </a:r>
            <a:endParaRPr lang="ru-RU" dirty="0" smtClean="0"/>
          </a:p>
          <a:p>
            <a:pPr lvl="0"/>
            <a:r>
              <a:rPr lang="en-US" dirty="0" smtClean="0"/>
              <a:t>violation of </a:t>
            </a:r>
            <a:r>
              <a:rPr lang="en-US" dirty="0" err="1" smtClean="0"/>
              <a:t>utero</a:t>
            </a:r>
            <a:r>
              <a:rPr lang="en-US" dirty="0" smtClean="0"/>
              <a:t>-placental blood flow with the development of hypoxia, fetal hypotrophy.</a:t>
            </a:r>
            <a:endParaRPr lang="ru-RU" dirty="0" smtClean="0"/>
          </a:p>
          <a:p>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u="sng" dirty="0" smtClean="0"/>
              <a:t>Second hospitalization</a:t>
            </a:r>
            <a:r>
              <a:rPr lang="en-US" dirty="0" smtClean="0"/>
              <a:t/>
            </a:r>
            <a:br>
              <a:rPr lang="en-US" dirty="0" smtClean="0"/>
            </a:br>
            <a:endParaRPr lang="ru-RU" dirty="0"/>
          </a:p>
        </p:txBody>
      </p:sp>
      <p:sp>
        <p:nvSpPr>
          <p:cNvPr id="3" name="Содержимое 2"/>
          <p:cNvSpPr>
            <a:spLocks noGrp="1"/>
          </p:cNvSpPr>
          <p:nvPr>
            <p:ph idx="1"/>
          </p:nvPr>
        </p:nvSpPr>
        <p:spPr/>
        <p:txBody>
          <a:bodyPr>
            <a:normAutofit fontScale="85000" lnSpcReduction="20000"/>
          </a:bodyPr>
          <a:lstStyle/>
          <a:p>
            <a:pPr>
              <a:buNone/>
            </a:pPr>
            <a:r>
              <a:rPr lang="en-US" dirty="0" smtClean="0"/>
              <a:t>• it is made </a:t>
            </a:r>
            <a:r>
              <a:rPr lang="en-US" b="1" dirty="0" smtClean="0"/>
              <a:t>in 18-20 weeks </a:t>
            </a:r>
            <a:r>
              <a:rPr lang="en-US" dirty="0" smtClean="0"/>
              <a:t>of pregnancy</a:t>
            </a:r>
          </a:p>
          <a:p>
            <a:pPr>
              <a:buNone/>
            </a:pPr>
            <a:r>
              <a:rPr lang="en-US" dirty="0" smtClean="0"/>
              <a:t>• the woman is hospitalized in unit of pathology of pregnant women of </a:t>
            </a:r>
            <a:r>
              <a:rPr lang="en-US" b="1" dirty="0" smtClean="0"/>
              <a:t>maternity hospital</a:t>
            </a:r>
          </a:p>
          <a:p>
            <a:pPr>
              <a:buNone/>
            </a:pPr>
            <a:r>
              <a:rPr lang="en-US" b="1" i="1" dirty="0" smtClean="0"/>
              <a:t>Purpose</a:t>
            </a:r>
            <a:r>
              <a:rPr lang="en-US" i="1" dirty="0" smtClean="0"/>
              <a:t>:</a:t>
            </a:r>
            <a:r>
              <a:rPr lang="en-US" dirty="0" smtClean="0"/>
              <a:t> together with the therapist the </a:t>
            </a:r>
            <a:r>
              <a:rPr lang="en-US" u="sng" dirty="0" smtClean="0"/>
              <a:t>possibility of prolongation of pregnancy</a:t>
            </a:r>
            <a:r>
              <a:rPr lang="en-US" dirty="0" smtClean="0"/>
              <a:t> is specified, </a:t>
            </a:r>
            <a:r>
              <a:rPr lang="en-US" u="sng" dirty="0" smtClean="0"/>
              <a:t>control and correction of a hemodynamic </a:t>
            </a:r>
            <a:r>
              <a:rPr lang="en-US" dirty="0" smtClean="0"/>
              <a:t>is exercised, </a:t>
            </a:r>
            <a:r>
              <a:rPr lang="en-US" u="sng" dirty="0" smtClean="0"/>
              <a:t>tactics of conducting pregnancy </a:t>
            </a:r>
            <a:r>
              <a:rPr lang="en-US" dirty="0" smtClean="0"/>
              <a:t>is discussed, if necessary preventive therapy is prescribed.</a:t>
            </a:r>
          </a:p>
          <a:p>
            <a:pPr>
              <a:buNone/>
            </a:pPr>
            <a:endParaRPr lang="en-US" dirty="0" smtClean="0"/>
          </a:p>
          <a:p>
            <a:pPr>
              <a:buNone/>
            </a:pPr>
            <a:r>
              <a:rPr lang="en-US" dirty="0" smtClean="0"/>
              <a:t>The main medical and diagnostic objectives at this stage:</a:t>
            </a:r>
          </a:p>
          <a:p>
            <a:pPr>
              <a:buNone/>
            </a:pPr>
            <a:r>
              <a:rPr lang="en-US" dirty="0" smtClean="0"/>
              <a:t>1. Assessment of a condition of the pregnant woman.</a:t>
            </a:r>
          </a:p>
          <a:p>
            <a:pPr>
              <a:buNone/>
            </a:pPr>
            <a:r>
              <a:rPr lang="en-US" dirty="0" smtClean="0"/>
              <a:t>2. Assessment of the obstetric status and condition of a fetus.</a:t>
            </a:r>
          </a:p>
          <a:p>
            <a:pPr>
              <a:buNone/>
            </a:pPr>
            <a:r>
              <a:rPr lang="en-US" dirty="0" smtClean="0"/>
              <a:t>3. Need of performing preventive treatment and correction of the taped disturbances.</a:t>
            </a:r>
          </a:p>
          <a:p>
            <a:pPr>
              <a:buNone/>
            </a:pP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Indications for early delivery:</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lvl="0"/>
            <a:r>
              <a:rPr lang="en-US" dirty="0" smtClean="0"/>
              <a:t>exacerbation </a:t>
            </a:r>
            <a:r>
              <a:rPr lang="en-US" dirty="0" smtClean="0"/>
              <a:t>of chronic </a:t>
            </a:r>
            <a:r>
              <a:rPr lang="en-US" dirty="0" err="1" smtClean="0"/>
              <a:t>glomerulonephritis</a:t>
            </a:r>
            <a:r>
              <a:rPr lang="en-US" dirty="0" smtClean="0"/>
              <a:t>, accompanied by impaired renal function;</a:t>
            </a:r>
            <a:endParaRPr lang="ru-RU" dirty="0" smtClean="0"/>
          </a:p>
          <a:p>
            <a:pPr lvl="0"/>
            <a:r>
              <a:rPr lang="en-US" dirty="0" smtClean="0"/>
              <a:t>violation of protein metabolism with the growth of </a:t>
            </a:r>
            <a:r>
              <a:rPr lang="en-US" dirty="0" err="1" smtClean="0"/>
              <a:t>azotemia</a:t>
            </a:r>
            <a:r>
              <a:rPr lang="en-US" dirty="0" smtClean="0"/>
              <a:t>;</a:t>
            </a:r>
            <a:endParaRPr lang="ru-RU" dirty="0" smtClean="0"/>
          </a:p>
          <a:p>
            <a:pPr lvl="0"/>
            <a:r>
              <a:rPr lang="en-US" dirty="0" smtClean="0"/>
              <a:t>increase of blood pressure, attachment of late </a:t>
            </a:r>
            <a:r>
              <a:rPr lang="en-US" dirty="0" err="1" smtClean="0"/>
              <a:t>gestosis</a:t>
            </a:r>
            <a:r>
              <a:rPr lang="en-US" dirty="0" smtClean="0"/>
              <a:t>;</a:t>
            </a:r>
            <a:endParaRPr lang="ru-RU" dirty="0" smtClean="0"/>
          </a:p>
          <a:p>
            <a:pPr lvl="0"/>
            <a:r>
              <a:rPr lang="en-US" dirty="0" smtClean="0"/>
              <a:t>deterioration of the fetus.</a:t>
            </a:r>
            <a:endParaRPr lang="ru-RU" dirty="0" smtClean="0"/>
          </a:p>
          <a:p>
            <a:pPr lvl="0"/>
            <a:r>
              <a:rPr lang="en-US" dirty="0" smtClean="0"/>
              <a:t>Keeping pregnant</a:t>
            </a: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Recommended examination:</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en-US" dirty="0" smtClean="0"/>
              <a:t>• </a:t>
            </a:r>
            <a:r>
              <a:rPr lang="en-US" dirty="0" smtClean="0"/>
              <a:t>Blood pressure profile, blood count 1 time per month, </a:t>
            </a:r>
            <a:endParaRPr lang="en-US" dirty="0" smtClean="0"/>
          </a:p>
          <a:p>
            <a:pPr>
              <a:buNone/>
            </a:pPr>
            <a:r>
              <a:rPr lang="en-US" dirty="0" smtClean="0"/>
              <a:t>• </a:t>
            </a:r>
            <a:r>
              <a:rPr lang="en-US" dirty="0" smtClean="0"/>
              <a:t>Biochemical blood test - 20-22, 32-34 weeks of pregnancy,</a:t>
            </a:r>
            <a:endParaRPr lang="ru-RU" dirty="0" smtClean="0"/>
          </a:p>
          <a:p>
            <a:pPr>
              <a:buNone/>
            </a:pPr>
            <a:r>
              <a:rPr lang="en-US" dirty="0" smtClean="0"/>
              <a:t>• </a:t>
            </a:r>
            <a:r>
              <a:rPr lang="en-US" dirty="0" err="1" smtClean="0"/>
              <a:t>Coagulogram</a:t>
            </a:r>
            <a:r>
              <a:rPr lang="en-US" dirty="0" smtClean="0"/>
              <a:t>: PTI, APTTV, fibrinogen A, 1 time per trimester, analysis.</a:t>
            </a:r>
            <a:endParaRPr lang="ru-RU" dirty="0" smtClean="0"/>
          </a:p>
          <a:p>
            <a:pPr>
              <a:buNone/>
            </a:pP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err="1" smtClean="0"/>
              <a:t>Urolithiasis</a:t>
            </a:r>
            <a:r>
              <a:rPr lang="en-US" sz="3600" b="1" dirty="0" smtClean="0"/>
              <a:t> disease</a:t>
            </a:r>
            <a:r>
              <a:rPr lang="ru-RU" sz="3600" dirty="0" smtClean="0"/>
              <a:t/>
            </a:r>
            <a:br>
              <a:rPr lang="ru-RU" sz="3600" dirty="0" smtClean="0"/>
            </a:br>
            <a:endParaRPr lang="ru-RU" sz="3600" dirty="0"/>
          </a:p>
        </p:txBody>
      </p:sp>
      <p:sp>
        <p:nvSpPr>
          <p:cNvPr id="3" name="Содержимое 2"/>
          <p:cNvSpPr>
            <a:spLocks noGrp="1"/>
          </p:cNvSpPr>
          <p:nvPr>
            <p:ph idx="1"/>
          </p:nvPr>
        </p:nvSpPr>
        <p:spPr/>
        <p:txBody>
          <a:bodyPr>
            <a:normAutofit fontScale="92500" lnSpcReduction="20000"/>
          </a:bodyPr>
          <a:lstStyle/>
          <a:p>
            <a:r>
              <a:rPr lang="en-US" dirty="0" smtClean="0"/>
              <a:t>It </a:t>
            </a:r>
            <a:r>
              <a:rPr lang="en-US" dirty="0" smtClean="0"/>
              <a:t>occurs in 0.2-0.8% of pregnant women.</a:t>
            </a:r>
            <a:endParaRPr lang="ru-RU" dirty="0" smtClean="0"/>
          </a:p>
          <a:p>
            <a:pPr>
              <a:buNone/>
            </a:pPr>
            <a:r>
              <a:rPr lang="en-US" b="1" dirty="0" smtClean="0"/>
              <a:t>      Clinical picture of </a:t>
            </a:r>
            <a:r>
              <a:rPr lang="en-US" b="1" dirty="0" err="1" smtClean="0"/>
              <a:t>urolithiasis</a:t>
            </a:r>
            <a:endParaRPr lang="ru-RU" dirty="0" smtClean="0"/>
          </a:p>
          <a:p>
            <a:pPr lvl="0"/>
            <a:r>
              <a:rPr lang="en-US" b="1" dirty="0" smtClean="0"/>
              <a:t>renal colic </a:t>
            </a:r>
            <a:r>
              <a:rPr lang="en-US" dirty="0" smtClean="0"/>
              <a:t>- pains are sharp, </a:t>
            </a:r>
            <a:r>
              <a:rPr lang="en-US" dirty="0" smtClean="0"/>
              <a:t>paroxysmal </a:t>
            </a:r>
            <a:r>
              <a:rPr lang="en-US" dirty="0" smtClean="0"/>
              <a:t>in the lumbar region or along the </a:t>
            </a:r>
            <a:r>
              <a:rPr lang="en-US" dirty="0" err="1" smtClean="0"/>
              <a:t>ureter</a:t>
            </a:r>
            <a:r>
              <a:rPr lang="en-US" dirty="0" smtClean="0"/>
              <a:t>, when the stone is localized in the lower part of the </a:t>
            </a:r>
            <a:r>
              <a:rPr lang="en-US" dirty="0" err="1" smtClean="0"/>
              <a:t>ureter</a:t>
            </a:r>
            <a:r>
              <a:rPr lang="en-US" dirty="0" smtClean="0"/>
              <a:t>, pain radiates into the labia </a:t>
            </a:r>
            <a:r>
              <a:rPr lang="en-US" dirty="0" err="1" smtClean="0"/>
              <a:t>majora</a:t>
            </a:r>
            <a:r>
              <a:rPr lang="en-US" dirty="0" smtClean="0"/>
              <a:t>, the urine follows by drop or does not stand out at all; when the calculus is localized in the upper parts of the urinary tract, pain radiates into the thigh, inguinal region, external genitalia.</a:t>
            </a:r>
            <a:endParaRPr lang="ru-RU" dirty="0" smtClean="0"/>
          </a:p>
          <a:p>
            <a:pPr lvl="0"/>
            <a:r>
              <a:rPr lang="en-US" b="1" dirty="0" err="1" smtClean="0"/>
              <a:t>hematuria</a:t>
            </a:r>
            <a:r>
              <a:rPr lang="en-US" dirty="0" smtClean="0"/>
              <a:t>,</a:t>
            </a:r>
            <a:endParaRPr lang="ru-RU" dirty="0" smtClean="0"/>
          </a:p>
          <a:p>
            <a:pPr lvl="0"/>
            <a:r>
              <a:rPr lang="en-US" b="1" dirty="0" err="1" smtClean="0"/>
              <a:t>pyuria</a:t>
            </a:r>
            <a:r>
              <a:rPr lang="en-US" dirty="0" smtClean="0"/>
              <a:t>,</a:t>
            </a:r>
            <a:endParaRPr lang="ru-RU" dirty="0" smtClean="0"/>
          </a:p>
          <a:p>
            <a:pPr lvl="0"/>
            <a:r>
              <a:rPr lang="en-US" b="1" dirty="0" smtClean="0"/>
              <a:t>withdrawal</a:t>
            </a:r>
            <a:r>
              <a:rPr lang="en-US" dirty="0" smtClean="0"/>
              <a:t> of stones with </a:t>
            </a:r>
            <a:r>
              <a:rPr lang="en-US" dirty="0" smtClean="0"/>
              <a:t>urine.</a:t>
            </a:r>
            <a:endParaRPr lang="ru-RU" dirty="0" smtClean="0"/>
          </a:p>
          <a:p>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u="sng" dirty="0" smtClean="0"/>
              <a:t>Diagnosis:</a:t>
            </a:r>
            <a:r>
              <a:rPr lang="en-US" dirty="0" smtClean="0"/>
              <a:t> </a:t>
            </a:r>
            <a:endParaRPr lang="ru-RU" dirty="0"/>
          </a:p>
        </p:txBody>
      </p:sp>
      <p:sp>
        <p:nvSpPr>
          <p:cNvPr id="3" name="Содержимое 2"/>
          <p:cNvSpPr>
            <a:spLocks noGrp="1"/>
          </p:cNvSpPr>
          <p:nvPr>
            <p:ph idx="1"/>
          </p:nvPr>
        </p:nvSpPr>
        <p:spPr/>
        <p:txBody>
          <a:bodyPr/>
          <a:lstStyle/>
          <a:p>
            <a:r>
              <a:rPr lang="en-US" dirty="0" smtClean="0"/>
              <a:t>anamnesis </a:t>
            </a:r>
            <a:r>
              <a:rPr lang="en-US" dirty="0" smtClean="0"/>
              <a:t>(attacks of renal colic, removal of stones during urination); </a:t>
            </a:r>
            <a:endParaRPr lang="en-US" dirty="0" smtClean="0"/>
          </a:p>
          <a:p>
            <a:r>
              <a:rPr lang="en-US" dirty="0" err="1" smtClean="0"/>
              <a:t>cystoscopy</a:t>
            </a:r>
            <a:r>
              <a:rPr lang="en-US" dirty="0" smtClean="0"/>
              <a:t>; </a:t>
            </a:r>
            <a:endParaRPr lang="en-US" dirty="0" smtClean="0"/>
          </a:p>
          <a:p>
            <a:r>
              <a:rPr lang="en-US" dirty="0" err="1" smtClean="0"/>
              <a:t>chromocystoscopy</a:t>
            </a:r>
            <a:r>
              <a:rPr lang="en-US" dirty="0" smtClean="0"/>
              <a:t>; </a:t>
            </a:r>
            <a:endParaRPr lang="en-US" dirty="0" smtClean="0"/>
          </a:p>
          <a:p>
            <a:r>
              <a:rPr lang="en-US" dirty="0" smtClean="0"/>
              <a:t>ultrasound </a:t>
            </a:r>
            <a:r>
              <a:rPr lang="en-US" dirty="0" smtClean="0"/>
              <a:t>scanning (X-ray positive, and X-ray negative stones).</a:t>
            </a:r>
            <a:endParaRPr lang="ru-RU" dirty="0" smtClean="0"/>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course of pregnancy:</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10000"/>
          </a:bodyPr>
          <a:lstStyle/>
          <a:p>
            <a:r>
              <a:rPr lang="en-US" dirty="0" err="1" smtClean="0"/>
              <a:t>Urolithiasis</a:t>
            </a:r>
            <a:r>
              <a:rPr lang="en-US" dirty="0" smtClean="0"/>
              <a:t> </a:t>
            </a:r>
            <a:r>
              <a:rPr lang="en-US" dirty="0" smtClean="0"/>
              <a:t>does not have a significant effect on the development of pregnancy and the fetus, if </a:t>
            </a:r>
            <a:r>
              <a:rPr lang="en-US" dirty="0" err="1" smtClean="0"/>
              <a:t>urolithiasis</a:t>
            </a:r>
            <a:r>
              <a:rPr lang="en-US" dirty="0" smtClean="0"/>
              <a:t> is not complicated by infection.</a:t>
            </a:r>
            <a:endParaRPr lang="ru-RU" dirty="0" smtClean="0"/>
          </a:p>
          <a:p>
            <a:r>
              <a:rPr lang="en-US" dirty="0" smtClean="0"/>
              <a:t>Nephropathy of pregnant women, spontaneous abortion, premature birth</a:t>
            </a:r>
            <a:endParaRPr lang="ru-RU" dirty="0" smtClean="0"/>
          </a:p>
          <a:p>
            <a:r>
              <a:rPr lang="en-US" dirty="0" smtClean="0"/>
              <a:t>Uncomplicated </a:t>
            </a:r>
            <a:r>
              <a:rPr lang="en-US" dirty="0" err="1" smtClean="0"/>
              <a:t>pyelonephritis</a:t>
            </a:r>
            <a:r>
              <a:rPr lang="en-US" dirty="0" smtClean="0"/>
              <a:t> or nephropathy </a:t>
            </a:r>
            <a:r>
              <a:rPr lang="en-US" dirty="0" err="1" smtClean="0"/>
              <a:t>urolithiasis</a:t>
            </a:r>
            <a:r>
              <a:rPr lang="en-US" dirty="0" smtClean="0"/>
              <a:t> does not adversely affect the course of pregnancy and fetal development.</a:t>
            </a:r>
            <a:endParaRPr lang="ru-RU" dirty="0" smtClean="0"/>
          </a:p>
          <a:p>
            <a:r>
              <a:rPr lang="en-US" dirty="0" smtClean="0"/>
              <a:t>Monitoring of pregnant women suffering from </a:t>
            </a:r>
            <a:r>
              <a:rPr lang="en-US" dirty="0" err="1" smtClean="0"/>
              <a:t>urolithiasis</a:t>
            </a:r>
            <a:r>
              <a:rPr lang="en-US" dirty="0" smtClean="0"/>
              <a:t> is carried out in conditions of a woman's consultation or a polyclinic jointly by an obstetrician and a therapist, a urologist's consultation according to the indications.</a:t>
            </a:r>
            <a:endParaRPr lang="ru-RU" dirty="0" smtClean="0"/>
          </a:p>
          <a:p>
            <a:r>
              <a:rPr lang="en-US" dirty="0" smtClean="0"/>
              <a:t>The course of labor usually does not represent any peculiarities.</a:t>
            </a:r>
            <a:endParaRPr lang="ru-RU" dirty="0" smtClean="0"/>
          </a:p>
          <a:p>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fontScale="90000"/>
          </a:bodyPr>
          <a:lstStyle/>
          <a:p>
            <a:r>
              <a:rPr lang="en-US" sz="4000" u="sng" dirty="0" smtClean="0"/>
              <a:t>Treatment</a:t>
            </a:r>
            <a:endParaRPr lang="ru-RU" sz="4000" dirty="0"/>
          </a:p>
        </p:txBody>
      </p:sp>
      <p:sp>
        <p:nvSpPr>
          <p:cNvPr id="3" name="Содержимое 2"/>
          <p:cNvSpPr>
            <a:spLocks noGrp="1"/>
          </p:cNvSpPr>
          <p:nvPr>
            <p:ph idx="1"/>
          </p:nvPr>
        </p:nvSpPr>
        <p:spPr>
          <a:xfrm>
            <a:off x="457200" y="1340768"/>
            <a:ext cx="8229600" cy="4983832"/>
          </a:xfrm>
        </p:spPr>
        <p:txBody>
          <a:bodyPr>
            <a:normAutofit fontScale="70000" lnSpcReduction="20000"/>
          </a:bodyPr>
          <a:lstStyle/>
          <a:p>
            <a:endParaRPr lang="ru-RU" dirty="0" smtClean="0"/>
          </a:p>
          <a:p>
            <a:r>
              <a:rPr lang="en-US" dirty="0" smtClean="0"/>
              <a:t>An acute period of the disease is anesthetized and a large amount of liquid is injected.</a:t>
            </a:r>
            <a:endParaRPr lang="ru-RU" dirty="0" smtClean="0"/>
          </a:p>
          <a:p>
            <a:r>
              <a:rPr lang="en-US" dirty="0" smtClean="0"/>
              <a:t>After the departure of the stone, the main method of treatment is drinking drink to maintain intensive urine output (more than 2.5 l / day).</a:t>
            </a:r>
            <a:endParaRPr lang="ru-RU" dirty="0" smtClean="0"/>
          </a:p>
          <a:p>
            <a:r>
              <a:rPr lang="en-US" dirty="0" smtClean="0"/>
              <a:t>Drug treatment for pregnant women with </a:t>
            </a:r>
            <a:r>
              <a:rPr lang="en-US" dirty="0" err="1" smtClean="0"/>
              <a:t>urolithiasis</a:t>
            </a:r>
            <a:r>
              <a:rPr lang="en-US" dirty="0" smtClean="0"/>
              <a:t> is aimed at relieving pain and eliminating urinary tract infection:</a:t>
            </a:r>
            <a:endParaRPr lang="ru-RU" dirty="0" smtClean="0"/>
          </a:p>
          <a:p>
            <a:pPr lvl="0"/>
            <a:r>
              <a:rPr lang="en-US" dirty="0" smtClean="0"/>
              <a:t>antispasmodics, atropine, </a:t>
            </a:r>
            <a:r>
              <a:rPr lang="en-US" dirty="0" err="1" smtClean="0"/>
              <a:t>novocaine</a:t>
            </a:r>
            <a:r>
              <a:rPr lang="en-US" dirty="0" smtClean="0"/>
              <a:t> blockade of the round ligament of the uterus</a:t>
            </a:r>
            <a:endParaRPr lang="ru-RU" dirty="0" smtClean="0"/>
          </a:p>
          <a:p>
            <a:pPr lvl="0"/>
            <a:r>
              <a:rPr lang="en-US" dirty="0" smtClean="0"/>
              <a:t>catheterization of the </a:t>
            </a:r>
            <a:r>
              <a:rPr lang="en-US" dirty="0" err="1" smtClean="0"/>
              <a:t>ureter</a:t>
            </a:r>
            <a:r>
              <a:rPr lang="en-US" dirty="0" smtClean="0"/>
              <a:t> with ineffective conservative therapy;</a:t>
            </a:r>
            <a:endParaRPr lang="ru-RU" dirty="0" smtClean="0"/>
          </a:p>
          <a:p>
            <a:pPr lvl="0"/>
            <a:r>
              <a:rPr lang="en-US" dirty="0" smtClean="0"/>
              <a:t>antibacterial treatment with a combination of </a:t>
            </a:r>
            <a:r>
              <a:rPr lang="en-US" dirty="0" err="1" smtClean="0"/>
              <a:t>urolithiasis</a:t>
            </a:r>
            <a:r>
              <a:rPr lang="en-US" dirty="0" smtClean="0"/>
              <a:t> and </a:t>
            </a:r>
            <a:r>
              <a:rPr lang="en-US" dirty="0" err="1" smtClean="0"/>
              <a:t>pyelonephritis</a:t>
            </a:r>
            <a:r>
              <a:rPr lang="en-US" dirty="0" smtClean="0"/>
              <a:t>.</a:t>
            </a:r>
            <a:endParaRPr lang="ru-RU" dirty="0" smtClean="0"/>
          </a:p>
          <a:p>
            <a:r>
              <a:rPr lang="en-US" dirty="0" smtClean="0"/>
              <a:t>    </a:t>
            </a:r>
            <a:r>
              <a:rPr lang="en-US" b="1" dirty="0" smtClean="0"/>
              <a:t>Surgery:</a:t>
            </a:r>
            <a:endParaRPr lang="ru-RU" dirty="0" smtClean="0"/>
          </a:p>
          <a:p>
            <a:pPr lvl="0"/>
            <a:r>
              <a:rPr lang="en-US" dirty="0" err="1" smtClean="0"/>
              <a:t>anuria</a:t>
            </a:r>
            <a:r>
              <a:rPr lang="en-US" dirty="0" smtClean="0"/>
              <a:t>, caused by obstruction of the </a:t>
            </a:r>
            <a:r>
              <a:rPr lang="en-US" dirty="0" err="1" smtClean="0"/>
              <a:t>ureter</a:t>
            </a:r>
            <a:r>
              <a:rPr lang="en-US" dirty="0" smtClean="0"/>
              <a:t> with a stone and not amenable to treatment;</a:t>
            </a:r>
            <a:endParaRPr lang="ru-RU" dirty="0" smtClean="0"/>
          </a:p>
          <a:p>
            <a:pPr lvl="0"/>
            <a:r>
              <a:rPr lang="en-US" dirty="0" smtClean="0"/>
              <a:t>septic state due to </a:t>
            </a:r>
            <a:r>
              <a:rPr lang="en-US" dirty="0" err="1" smtClean="0"/>
              <a:t>calculous</a:t>
            </a:r>
            <a:r>
              <a:rPr lang="en-US" dirty="0" smtClean="0"/>
              <a:t> </a:t>
            </a:r>
            <a:r>
              <a:rPr lang="en-US" dirty="0" err="1" smtClean="0"/>
              <a:t>pyelonephritis</a:t>
            </a:r>
            <a:r>
              <a:rPr lang="en-US" dirty="0" smtClean="0"/>
              <a:t>;</a:t>
            </a:r>
            <a:endParaRPr lang="ru-RU" dirty="0" smtClean="0"/>
          </a:p>
          <a:p>
            <a:pPr lvl="0"/>
            <a:r>
              <a:rPr lang="en-US" dirty="0" err="1" smtClean="0"/>
              <a:t>pioneophosis</a:t>
            </a:r>
            <a:r>
              <a:rPr lang="en-US" dirty="0" smtClean="0"/>
              <a:t>;</a:t>
            </a:r>
            <a:endParaRPr lang="ru-RU" dirty="0" smtClean="0"/>
          </a:p>
          <a:p>
            <a:pPr lvl="0"/>
            <a:r>
              <a:rPr lang="en-US" dirty="0" smtClean="0"/>
              <a:t>often recurring attacks of renal colic, if there is no tendency to spontaneous separation of stones.</a:t>
            </a:r>
            <a:endParaRPr lang="ru-RU" dirty="0" smtClean="0"/>
          </a:p>
          <a:p>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Tactics</a:t>
            </a:r>
            <a:endParaRPr lang="ru-RU" dirty="0"/>
          </a:p>
        </p:txBody>
      </p:sp>
      <p:sp>
        <p:nvSpPr>
          <p:cNvPr id="3" name="Содержимое 2"/>
          <p:cNvSpPr>
            <a:spLocks noGrp="1"/>
          </p:cNvSpPr>
          <p:nvPr>
            <p:ph idx="1"/>
          </p:nvPr>
        </p:nvSpPr>
        <p:spPr/>
        <p:txBody>
          <a:bodyPr>
            <a:normAutofit fontScale="92500" lnSpcReduction="20000"/>
          </a:bodyPr>
          <a:lstStyle/>
          <a:p>
            <a:endParaRPr lang="ru-RU" dirty="0" smtClean="0"/>
          </a:p>
          <a:p>
            <a:r>
              <a:rPr lang="en-US" dirty="0" smtClean="0"/>
              <a:t>If the indications for surgery occur late in pregnancy, the delivery of the woman is premature, and then surgical intervention.</a:t>
            </a:r>
            <a:endParaRPr lang="ru-RU" dirty="0" smtClean="0"/>
          </a:p>
          <a:p>
            <a:r>
              <a:rPr lang="en-US" dirty="0" smtClean="0"/>
              <a:t>In the earlier stages of pregnancy, if there are indications of patients, it is necessary to operate without taking into account the state of the fetus, since procrastination with interference often threatens the life of a woman.</a:t>
            </a:r>
            <a:endParaRPr lang="ru-RU" dirty="0" smtClean="0"/>
          </a:p>
          <a:p>
            <a:r>
              <a:rPr lang="en-US" dirty="0" smtClean="0"/>
              <a:t>In the first trimester of pregnancy, you first need to make an artificial abortion, and then transfer the patient to the urological unit for surgery.</a:t>
            </a:r>
            <a:endParaRPr lang="ru-RU" dirty="0" smtClean="0"/>
          </a:p>
          <a:p>
            <a:r>
              <a:rPr lang="en-US" dirty="0" smtClean="0"/>
              <a:t>The optimal solution is operative treatment of </a:t>
            </a:r>
            <a:r>
              <a:rPr lang="en-US" dirty="0" err="1" smtClean="0"/>
              <a:t>urolithiasis</a:t>
            </a:r>
            <a:r>
              <a:rPr lang="en-US" dirty="0" smtClean="0"/>
              <a:t> and sanitation of the urinary tract before pregnancy.</a:t>
            </a:r>
            <a:endParaRPr lang="ru-RU" dirty="0" smtClean="0"/>
          </a:p>
          <a:p>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9hg86ZMAA_1397592759384.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u="sng" dirty="0" smtClean="0"/>
              <a:t>Third hospitalization</a:t>
            </a:r>
            <a:r>
              <a:rPr lang="en-US" dirty="0" smtClean="0"/>
              <a:t/>
            </a:r>
            <a:br>
              <a:rPr lang="en-US" dirty="0" smtClean="0"/>
            </a:br>
            <a:endParaRPr lang="ru-RU" dirty="0"/>
          </a:p>
        </p:txBody>
      </p:sp>
      <p:sp>
        <p:nvSpPr>
          <p:cNvPr id="3" name="Содержимое 2"/>
          <p:cNvSpPr>
            <a:spLocks noGrp="1"/>
          </p:cNvSpPr>
          <p:nvPr>
            <p:ph idx="1"/>
          </p:nvPr>
        </p:nvSpPr>
        <p:spPr/>
        <p:txBody>
          <a:bodyPr/>
          <a:lstStyle/>
          <a:p>
            <a:pPr>
              <a:buNone/>
            </a:pPr>
            <a:r>
              <a:rPr lang="en-US" dirty="0" smtClean="0"/>
              <a:t>• it is carried out to </a:t>
            </a:r>
            <a:r>
              <a:rPr lang="en-US" b="1" dirty="0" smtClean="0"/>
              <a:t>28-30 weeks </a:t>
            </a:r>
            <a:r>
              <a:rPr lang="en-US" dirty="0" smtClean="0"/>
              <a:t>(the period of the maximum hemodynamic load)</a:t>
            </a:r>
          </a:p>
          <a:p>
            <a:pPr>
              <a:buNone/>
            </a:pPr>
            <a:r>
              <a:rPr lang="en-US" dirty="0" smtClean="0"/>
              <a:t>• the woman is hospitalized in unit of pathology of pregnant women of </a:t>
            </a:r>
            <a:r>
              <a:rPr lang="en-US" b="1" dirty="0" smtClean="0"/>
              <a:t>maternity hospital</a:t>
            </a:r>
          </a:p>
          <a:p>
            <a:pPr>
              <a:buNone/>
            </a:pPr>
            <a:endParaRPr lang="en-US" b="1" i="1" dirty="0" smtClean="0"/>
          </a:p>
          <a:p>
            <a:pPr>
              <a:buNone/>
            </a:pPr>
            <a:r>
              <a:rPr lang="en-US" b="1" i="1" dirty="0" smtClean="0"/>
              <a:t>Purpose</a:t>
            </a:r>
            <a:r>
              <a:rPr lang="en-US" dirty="0" smtClean="0"/>
              <a:t>: preventive, solves the same problems, </a:t>
            </a:r>
            <a:r>
              <a:rPr lang="en-US" u="sng" dirty="0" smtClean="0"/>
              <a:t>as the second hospitalization</a:t>
            </a:r>
            <a:r>
              <a:rPr lang="en-US" dirty="0" smtClean="0"/>
              <a:t>.</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u="sng" dirty="0" smtClean="0"/>
              <a:t>Fourth hospitalization</a:t>
            </a:r>
            <a:r>
              <a:rPr lang="en-US" dirty="0" smtClean="0"/>
              <a:t/>
            </a:r>
            <a:br>
              <a:rPr lang="en-US" dirty="0" smtClean="0"/>
            </a:br>
            <a:endParaRPr lang="ru-RU" dirty="0"/>
          </a:p>
        </p:txBody>
      </p:sp>
      <p:sp>
        <p:nvSpPr>
          <p:cNvPr id="3" name="Содержимое 2"/>
          <p:cNvSpPr>
            <a:spLocks noGrp="1"/>
          </p:cNvSpPr>
          <p:nvPr>
            <p:ph idx="1"/>
          </p:nvPr>
        </p:nvSpPr>
        <p:spPr>
          <a:xfrm>
            <a:off x="457200" y="1484784"/>
            <a:ext cx="8229600" cy="5184576"/>
          </a:xfrm>
        </p:spPr>
        <p:txBody>
          <a:bodyPr>
            <a:normAutofit fontScale="92500" lnSpcReduction="10000"/>
          </a:bodyPr>
          <a:lstStyle/>
          <a:p>
            <a:r>
              <a:rPr lang="en-US" dirty="0" smtClean="0"/>
              <a:t>The hospitalization is carried out </a:t>
            </a:r>
            <a:r>
              <a:rPr lang="en-US" u="sng" dirty="0" smtClean="0"/>
              <a:t>in 2-3 weeks prior to the estimated term of labors </a:t>
            </a:r>
            <a:r>
              <a:rPr lang="en-US" dirty="0" smtClean="0"/>
              <a:t>to a </a:t>
            </a:r>
            <a:r>
              <a:rPr lang="en-US" u="sng" dirty="0" smtClean="0"/>
              <a:t>maternity hospital </a:t>
            </a:r>
            <a:r>
              <a:rPr lang="en-US" dirty="0" smtClean="0"/>
              <a:t>for </a:t>
            </a:r>
            <a:r>
              <a:rPr lang="en-US" b="1" dirty="0" smtClean="0"/>
              <a:t>the choice of a method of a delivery</a:t>
            </a:r>
            <a:r>
              <a:rPr lang="en-US" dirty="0" smtClean="0"/>
              <a:t>, </a:t>
            </a:r>
            <a:r>
              <a:rPr lang="en-US" dirty="0" err="1" smtClean="0"/>
              <a:t>antepartum</a:t>
            </a:r>
            <a:r>
              <a:rPr lang="en-US" dirty="0" smtClean="0"/>
              <a:t> </a:t>
            </a:r>
            <a:r>
              <a:rPr lang="en-US" b="1" dirty="0" smtClean="0"/>
              <a:t>preparation</a:t>
            </a:r>
            <a:r>
              <a:rPr lang="en-US" dirty="0" smtClean="0"/>
              <a:t> and </a:t>
            </a:r>
            <a:r>
              <a:rPr lang="en-US" b="1" dirty="0" smtClean="0"/>
              <a:t>correction</a:t>
            </a:r>
            <a:r>
              <a:rPr lang="en-US" dirty="0" smtClean="0"/>
              <a:t> of the taped disturbances in system.</a:t>
            </a:r>
          </a:p>
          <a:p>
            <a:endParaRPr lang="en-US" dirty="0" smtClean="0"/>
          </a:p>
          <a:p>
            <a:endParaRPr lang="en-US" dirty="0" smtClean="0"/>
          </a:p>
          <a:p>
            <a:pPr lvl="4" indent="0">
              <a:buNone/>
            </a:pPr>
            <a:r>
              <a:rPr lang="en-US" sz="3200" dirty="0" smtClean="0"/>
              <a:t>If there are indications, the patient is hospitalized at </a:t>
            </a:r>
            <a:r>
              <a:rPr lang="en-US" sz="3200" u="sng" dirty="0" smtClean="0"/>
              <a:t>any gestational age</a:t>
            </a:r>
            <a:r>
              <a:rPr lang="en-US" sz="3200" dirty="0" smtClean="0"/>
              <a:t>: at activation of rheumatic process, emergence or intensifying of signs of a circulatory inefficiency, at any complications of pregnancy.</a:t>
            </a:r>
          </a:p>
        </p:txBody>
      </p:sp>
      <p:pic>
        <p:nvPicPr>
          <p:cNvPr id="4" name="Рисунок 3" descr="kisspng-exclamation-mark-question-mark-attention-punctuati-attention-5ab65e17984920.9172477215219010796238.png"/>
          <p:cNvPicPr>
            <a:picLocks noChangeAspect="1"/>
          </p:cNvPicPr>
          <p:nvPr/>
        </p:nvPicPr>
        <p:blipFill>
          <a:blip r:embed="rId2" cstate="print"/>
          <a:stretch>
            <a:fillRect/>
          </a:stretch>
        </p:blipFill>
        <p:spPr>
          <a:xfrm>
            <a:off x="1" y="3573016"/>
            <a:ext cx="2051719" cy="29249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a:bodyPr>
          <a:lstStyle/>
          <a:p>
            <a:pPr algn="ctr"/>
            <a:r>
              <a:rPr lang="en-US" sz="3600" b="1" u="sng" dirty="0" smtClean="0"/>
              <a:t>Delivery of women with heart diseases.</a:t>
            </a:r>
            <a:endParaRPr lang="ru-RU" sz="3600" dirty="0"/>
          </a:p>
        </p:txBody>
      </p:sp>
      <p:sp>
        <p:nvSpPr>
          <p:cNvPr id="3" name="Содержимое 2"/>
          <p:cNvSpPr>
            <a:spLocks noGrp="1"/>
          </p:cNvSpPr>
          <p:nvPr>
            <p:ph idx="1"/>
          </p:nvPr>
        </p:nvSpPr>
        <p:spPr>
          <a:xfrm>
            <a:off x="457200" y="1340768"/>
            <a:ext cx="8229600" cy="4983832"/>
          </a:xfrm>
        </p:spPr>
        <p:txBody>
          <a:bodyPr>
            <a:normAutofit fontScale="92500"/>
          </a:bodyPr>
          <a:lstStyle/>
          <a:p>
            <a:pPr>
              <a:buNone/>
            </a:pPr>
            <a:r>
              <a:rPr lang="en-US" b="1" dirty="0" smtClean="0"/>
              <a:t>Optimum</a:t>
            </a:r>
            <a:r>
              <a:rPr lang="en-US" dirty="0" smtClean="0"/>
              <a:t> delivery time at women with heart diseases is the term of a gestation of </a:t>
            </a:r>
            <a:r>
              <a:rPr lang="en-US" b="1" dirty="0" smtClean="0"/>
              <a:t>37-38 weeks </a:t>
            </a:r>
            <a:r>
              <a:rPr lang="en-US" dirty="0" smtClean="0"/>
              <a:t>in case of a stable hemodynamic, lack of complications of a basic disease and favorable assessment of the obstetric status.</a:t>
            </a:r>
          </a:p>
          <a:p>
            <a:pPr>
              <a:buNone/>
            </a:pPr>
            <a:r>
              <a:rPr lang="en-US" i="1" dirty="0" smtClean="0"/>
              <a:t>Indications for an early delivery</a:t>
            </a:r>
            <a:r>
              <a:rPr lang="en-US" dirty="0" smtClean="0"/>
              <a:t> by natural birth canal </a:t>
            </a:r>
          </a:p>
          <a:p>
            <a:pPr>
              <a:buNone/>
            </a:pPr>
            <a:r>
              <a:rPr lang="en-US" dirty="0" smtClean="0"/>
              <a:t>or by Cesarean section:</a:t>
            </a:r>
          </a:p>
          <a:p>
            <a:pPr>
              <a:buNone/>
            </a:pPr>
            <a:r>
              <a:rPr lang="en-US" dirty="0" smtClean="0"/>
              <a:t>• Aggravation of symptoms of the patient, weighting of a stage  of CF, activity of rheumatic process, emergence of complications of a basic disease;</a:t>
            </a:r>
          </a:p>
          <a:p>
            <a:pPr>
              <a:buNone/>
            </a:pPr>
            <a:r>
              <a:rPr lang="en-US" dirty="0" smtClean="0"/>
              <a:t>• lack of effect of treatment within 12-14 days;</a:t>
            </a:r>
          </a:p>
          <a:p>
            <a:pPr>
              <a:buNone/>
            </a:pPr>
            <a:r>
              <a:rPr lang="en-US" dirty="0" smtClean="0"/>
              <a:t>• conditions that underlie obstetric indications for early delivery develop or aggravated.</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369</TotalTime>
  <Words>5019</Words>
  <Application>Microsoft Office PowerPoint</Application>
  <PresentationFormat>Экран (4:3)</PresentationFormat>
  <Paragraphs>410</Paragraphs>
  <Slides>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Поток</vt:lpstr>
      <vt:lpstr>Pregnancy and labor at women with diseases of cardiovascular system, urinary system</vt:lpstr>
      <vt:lpstr>Frequency and types of extragenital pathology (EGP) at pregnant women.</vt:lpstr>
      <vt:lpstr>Chronic heart failure</vt:lpstr>
      <vt:lpstr>Maintaining pregnant women with cardiovascular pathology.</vt:lpstr>
      <vt:lpstr>First hospitalization </vt:lpstr>
      <vt:lpstr>Second hospitalization </vt:lpstr>
      <vt:lpstr>Third hospitalization </vt:lpstr>
      <vt:lpstr>Fourth hospitalization </vt:lpstr>
      <vt:lpstr>Delivery of women with heart diseases.</vt:lpstr>
      <vt:lpstr>Way of a delivery of patients with heart diseases:</vt:lpstr>
      <vt:lpstr>Management during labor</vt:lpstr>
      <vt:lpstr>Management during labor.  First stage</vt:lpstr>
      <vt:lpstr>Prophylactic antibiotics for bacterial endocarditis</vt:lpstr>
      <vt:lpstr>Management during labor.  Second stage</vt:lpstr>
      <vt:lpstr>Management during labor.  Third stage</vt:lpstr>
      <vt:lpstr>PLACE OF CESAREAN SECTION: In general, there is no indication of cesarean section for heart disease.</vt:lpstr>
      <vt:lpstr>PUERPERIUM</vt:lpstr>
      <vt:lpstr>Congenital heart diseases:</vt:lpstr>
      <vt:lpstr>The acquired heart diseases: </vt:lpstr>
      <vt:lpstr>Contraindications to pregnancy at the acquired defects</vt:lpstr>
      <vt:lpstr>Слайд 21</vt:lpstr>
      <vt:lpstr>Contraindications to pregnancy at congenital defects</vt:lpstr>
      <vt:lpstr>Medical indications, for abortion in any term of a gestation:</vt:lpstr>
      <vt:lpstr>ESSENTIAL HYPERTENSION IN PREGNANCY</vt:lpstr>
      <vt:lpstr>DIAGNOSIS</vt:lpstr>
      <vt:lpstr>Differential diagnosis with pre-eclampsia, gestational hypertension and essential hypertension</vt:lpstr>
      <vt:lpstr>EFFECTS OF PREGNANCY ON THE DISEASE:</vt:lpstr>
      <vt:lpstr>EFFECT OF THE DISEASE ON PREGNANCY: </vt:lpstr>
      <vt:lpstr>MANAGEMENT: </vt:lpstr>
      <vt:lpstr>GENERAL MANAGEMENT:</vt:lpstr>
      <vt:lpstr>Medicamental therapy of arterial hypertension during pregnancy has to answer the following rules:drugs: </vt:lpstr>
      <vt:lpstr>For treatment of arterial hypertension at pregnant women are used now:</vt:lpstr>
      <vt:lpstr>Current of arterial hypertension during pregnancy:</vt:lpstr>
      <vt:lpstr>Complications of the pregnancy proceeding</vt:lpstr>
      <vt:lpstr>Maintaining labors at arterial hypertension:</vt:lpstr>
      <vt:lpstr>HYPOTENSION AND PREGNANCY</vt:lpstr>
      <vt:lpstr>Слайд 37</vt:lpstr>
      <vt:lpstr>Слайд 38</vt:lpstr>
      <vt:lpstr>Слайд 39</vt:lpstr>
      <vt:lpstr>Treatment of an arterial hypotension:</vt:lpstr>
      <vt:lpstr>Diseases of the urinary system in pregnant women</vt:lpstr>
      <vt:lpstr>Pyelonephritis in pregnancy</vt:lpstr>
      <vt:lpstr>Слайд 43</vt:lpstr>
      <vt:lpstr>Classification:</vt:lpstr>
      <vt:lpstr>Risk factors:</vt:lpstr>
      <vt:lpstr>Clinical features</vt:lpstr>
      <vt:lpstr>Diagnosis</vt:lpstr>
      <vt:lpstr>Blood tests</vt:lpstr>
      <vt:lpstr>Examination of urine.</vt:lpstr>
      <vt:lpstr> Complications of pregnancy: </vt:lpstr>
      <vt:lpstr>MANAGEMENT</vt:lpstr>
      <vt:lpstr>Glomerulonephritis </vt:lpstr>
      <vt:lpstr>Classification:</vt:lpstr>
      <vt:lpstr>The hypertonic form</vt:lpstr>
      <vt:lpstr>The nephrotic form</vt:lpstr>
      <vt:lpstr>The latent form</vt:lpstr>
      <vt:lpstr>The risk of glomerulonephritis: </vt:lpstr>
      <vt:lpstr>Слайд 58</vt:lpstr>
      <vt:lpstr> Pregnancy is complicated: </vt:lpstr>
      <vt:lpstr>Indications for early delivery: </vt:lpstr>
      <vt:lpstr>Recommended examination: </vt:lpstr>
      <vt:lpstr>Urolithiasis disease </vt:lpstr>
      <vt:lpstr>Diagnosis: </vt:lpstr>
      <vt:lpstr>The course of pregnancy: </vt:lpstr>
      <vt:lpstr>Treatment</vt:lpstr>
      <vt:lpstr>Tactics</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labor at women with diseases of cardiovascular system</dc:title>
  <dc:creator>Татьяна</dc:creator>
  <cp:lastModifiedBy>Татьяна</cp:lastModifiedBy>
  <cp:revision>28</cp:revision>
  <dcterms:created xsi:type="dcterms:W3CDTF">2022-02-01T10:50:06Z</dcterms:created>
  <dcterms:modified xsi:type="dcterms:W3CDTF">2022-02-03T13:08:02Z</dcterms:modified>
</cp:coreProperties>
</file>