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9" r:id="rId3"/>
    <p:sldId id="340" r:id="rId4"/>
    <p:sldId id="258" r:id="rId5"/>
    <p:sldId id="486" r:id="rId6"/>
    <p:sldId id="437" r:id="rId7"/>
    <p:sldId id="463" r:id="rId8"/>
    <p:sldId id="260" r:id="rId9"/>
    <p:sldId id="498" r:id="rId10"/>
    <p:sldId id="490" r:id="rId11"/>
    <p:sldId id="261" r:id="rId12"/>
    <p:sldId id="495" r:id="rId13"/>
    <p:sldId id="352" r:id="rId14"/>
    <p:sldId id="262" r:id="rId15"/>
    <p:sldId id="360" r:id="rId16"/>
    <p:sldId id="494" r:id="rId17"/>
    <p:sldId id="496" r:id="rId18"/>
    <p:sldId id="362" r:id="rId19"/>
    <p:sldId id="499" r:id="rId20"/>
    <p:sldId id="371" r:id="rId21"/>
    <p:sldId id="373" r:id="rId22"/>
    <p:sldId id="375" r:id="rId23"/>
    <p:sldId id="377" r:id="rId24"/>
    <p:sldId id="378" r:id="rId25"/>
    <p:sldId id="380" r:id="rId26"/>
    <p:sldId id="429" r:id="rId27"/>
    <p:sldId id="433" r:id="rId28"/>
    <p:sldId id="435" r:id="rId29"/>
    <p:sldId id="389" r:id="rId30"/>
    <p:sldId id="500" r:id="rId31"/>
    <p:sldId id="497" r:id="rId32"/>
    <p:sldId id="409" r:id="rId33"/>
    <p:sldId id="413" r:id="rId34"/>
    <p:sldId id="313" r:id="rId35"/>
    <p:sldId id="314" r:id="rId36"/>
    <p:sldId id="501" r:id="rId37"/>
    <p:sldId id="417" r:id="rId38"/>
    <p:sldId id="418" r:id="rId39"/>
    <p:sldId id="419" r:id="rId40"/>
    <p:sldId id="426" r:id="rId41"/>
    <p:sldId id="32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1A02CE"/>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109" d="100"/>
          <a:sy n="109" d="100"/>
        </p:scale>
        <p:origin x="1680" y="10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1B22F-552E-4F50-9F2B-159A5761E9FA}" type="datetimeFigureOut">
              <a:rPr lang="ru-RU" smtClean="0"/>
              <a:t>14.04.2023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D0DF6-837B-4F7D-AC93-693F64F370D0}" type="slidenum">
              <a:rPr lang="ru-RU" smtClean="0"/>
              <a:t>‹#›</a:t>
            </a:fld>
            <a:endParaRPr lang="ru-RU"/>
          </a:p>
        </p:txBody>
      </p:sp>
    </p:spTree>
    <p:extLst>
      <p:ext uri="{BB962C8B-B14F-4D97-AF65-F5344CB8AC3E}">
        <p14:creationId xmlns:p14="http://schemas.microsoft.com/office/powerpoint/2010/main" val="279407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28E73-8380-4695-8B68-91A7744D8D6D}" type="slidenum">
              <a:rPr lang="ru-RU"/>
              <a:pPr/>
              <a:t>20</a:t>
            </a:fld>
            <a:endParaRPr lang="ru-RU"/>
          </a:p>
        </p:txBody>
      </p:sp>
      <p:sp>
        <p:nvSpPr>
          <p:cNvPr id="71682" name="Rectangle 2"/>
          <p:cNvSpPr>
            <a:spLocks noGrp="1" noChangeArrowheads="1"/>
          </p:cNvSpPr>
          <p:nvPr>
            <p:ph type="body" idx="1"/>
          </p:nvPr>
        </p:nvSpPr>
        <p:spPr bwMode="auto">
          <a:xfrm>
            <a:off x="922338" y="4343400"/>
            <a:ext cx="5013325" cy="4116388"/>
          </a:xfrm>
          <a:prstGeom prst="rect">
            <a:avLst/>
          </a:prstGeom>
          <a:noFill/>
          <a:ln w="12700">
            <a:miter lim="800000"/>
            <a:headEnd/>
            <a:tailEnd/>
          </a:ln>
        </p:spPr>
        <p:txBody>
          <a:bodyPr lIns="92075" tIns="44450" rIns="92075" bIns="44450"/>
          <a:lstStyle/>
          <a:p>
            <a:r>
              <a:rPr lang="en-US"/>
              <a:t>In contrast to heparin, hirudin is not dependent on the presence of ATIII (antithrombin III). Hirudin is able to neutralize clot-bound fibrin, as well as soluble thrombin. Since even small amounts of thrombin bound by fibrin are still capable of activating platelets and generating more fibrin, hirudin may be viewed as a potent antithrombin agent.</a:t>
            </a:r>
            <a:r>
              <a:rPr lang="en-US" baseline="30000"/>
              <a:t>1</a:t>
            </a:r>
            <a:r>
              <a:rPr lang="en-US"/>
              <a:t> It also has potentially potent antiplatelet activity.</a:t>
            </a:r>
          </a:p>
          <a:p>
            <a:r>
              <a:rPr lang="en-US"/>
              <a:t>Hirudin effectively inhibits thrombin by wrapping around the molecule and binding directly to its catalytic and substrate recognition sites. On the other hand, the heparin ATIII complex is a larger molecule and has difficulty binding efficiently to the fibrin-bound thrombin complex.</a:t>
            </a:r>
            <a:r>
              <a:rPr lang="en-US" baseline="30000"/>
              <a:t>2</a:t>
            </a:r>
            <a:endParaRPr lang="en-US"/>
          </a:p>
          <a:p>
            <a:endParaRPr lang="en-US"/>
          </a:p>
          <a:p>
            <a:endParaRPr lang="en-US"/>
          </a:p>
          <a:p>
            <a:r>
              <a:rPr lang="en-US" sz="1000"/>
              <a:t>1. Kelton JG. The clinical management of heparin-induced thrombocytopenia. </a:t>
            </a:r>
            <a:r>
              <a:rPr lang="en-US" sz="1000" i="1"/>
              <a:t>Semin Hematol</a:t>
            </a:r>
            <a:r>
              <a:rPr lang="en-US" sz="1000"/>
              <a:t>. </a:t>
            </a:r>
            <a:br>
              <a:rPr lang="en-US" sz="1000"/>
            </a:br>
            <a:r>
              <a:rPr lang="en-US" sz="1000"/>
              <a:t>    1999:36(suppl 1):17-21.</a:t>
            </a:r>
          </a:p>
          <a:p>
            <a:r>
              <a:rPr lang="en-US" sz="1000"/>
              <a:t>2. Rihal CS, Flather M, Hirsh J, Yusuf S. Advances in antithrombotic drug therapy for coronary artery </a:t>
            </a:r>
            <a:br>
              <a:rPr lang="en-US" sz="1000"/>
            </a:br>
            <a:r>
              <a:rPr lang="en-US" sz="1000"/>
              <a:t>    disease. </a:t>
            </a:r>
            <a:r>
              <a:rPr lang="en-US" sz="1000" i="1"/>
              <a:t>Eur Heart J</a:t>
            </a:r>
            <a:r>
              <a:rPr lang="en-US" sz="1000"/>
              <a:t>. 1995;16 (suppl D);10-21.</a:t>
            </a:r>
          </a:p>
          <a:p>
            <a:endParaRPr lang="en-US" sz="1000"/>
          </a:p>
        </p:txBody>
      </p:sp>
      <p:sp>
        <p:nvSpPr>
          <p:cNvPr id="71683" name="Rectangle 3"/>
          <p:cNvSpPr>
            <a:spLocks noGrp="1" noRot="1" noChangeAspect="1" noChangeArrowheads="1"/>
          </p:cNvSpPr>
          <p:nvPr>
            <p:ph type="sldImg"/>
          </p:nvPr>
        </p:nvSpPr>
        <p:spPr bwMode="auto">
          <a:xfrm>
            <a:off x="1146175" y="687388"/>
            <a:ext cx="4565650" cy="3424237"/>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74275B-8102-4B05-9487-EB51E40DFD8D}" type="slidenum">
              <a:rPr lang="en-US" smtClean="0">
                <a:latin typeface="Arial" pitchFamily="34" charset="0"/>
              </a:rPr>
              <a:pPr/>
              <a:t>22</a:t>
            </a:fld>
            <a:endParaRPr lang="en-US">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ru-RU" dirty="0">
                <a:latin typeface="Arial" pitchFamily="34" charset="0"/>
              </a:rPr>
              <a:t>Механизмом действия антагонистов витамина К (АВК) является угнетение четырех витамин </a:t>
            </a:r>
            <a:r>
              <a:rPr lang="ru-RU" dirty="0" err="1">
                <a:latin typeface="Arial" pitchFamily="34" charset="0"/>
              </a:rPr>
              <a:t>К-зависимых</a:t>
            </a:r>
            <a:r>
              <a:rPr lang="ru-RU" dirty="0">
                <a:latin typeface="Arial" pitchFamily="34" charset="0"/>
              </a:rPr>
              <a:t> факторов свертывания (</a:t>
            </a:r>
            <a:r>
              <a:rPr lang="en-US" dirty="0">
                <a:latin typeface="Arial" pitchFamily="34" charset="0"/>
              </a:rPr>
              <a:t>IX,VII,X</a:t>
            </a:r>
            <a:r>
              <a:rPr lang="ru-RU" dirty="0">
                <a:latin typeface="Arial" pitchFamily="34" charset="0"/>
              </a:rPr>
              <a:t> и протромбина), что в результате снижает синтез тромбина –ключевого фермента свертывания крови. Химически АВК  представлены производными </a:t>
            </a:r>
            <a:r>
              <a:rPr lang="ru-RU" dirty="0" err="1">
                <a:latin typeface="Arial" pitchFamily="34" charset="0"/>
              </a:rPr>
              <a:t>индандиона</a:t>
            </a:r>
            <a:r>
              <a:rPr lang="ru-RU" dirty="0">
                <a:latin typeface="Arial" pitchFamily="34" charset="0"/>
              </a:rPr>
              <a:t> (</a:t>
            </a:r>
            <a:r>
              <a:rPr lang="ru-RU" dirty="0" err="1">
                <a:latin typeface="Arial" pitchFamily="34" charset="0"/>
              </a:rPr>
              <a:t>фенилин</a:t>
            </a:r>
            <a:r>
              <a:rPr lang="ru-RU" dirty="0">
                <a:latin typeface="Arial" pitchFamily="34" charset="0"/>
              </a:rPr>
              <a:t>), которые  в настоящее время практически не используются из-за непредсказуемой </a:t>
            </a:r>
            <a:r>
              <a:rPr lang="ru-RU" dirty="0" err="1">
                <a:latin typeface="Arial" pitchFamily="34" charset="0"/>
              </a:rPr>
              <a:t>антикоагуляции</a:t>
            </a:r>
            <a:r>
              <a:rPr lang="ru-RU" dirty="0">
                <a:latin typeface="Arial" pitchFamily="34" charset="0"/>
              </a:rPr>
              <a:t> и производными кумарина, к которым относят зарегистрированные в нашей стране </a:t>
            </a:r>
            <a:r>
              <a:rPr lang="ru-RU" dirty="0" err="1">
                <a:latin typeface="Arial" pitchFamily="34" charset="0"/>
              </a:rPr>
              <a:t>варфарин</a:t>
            </a:r>
            <a:r>
              <a:rPr lang="ru-RU" dirty="0">
                <a:latin typeface="Arial" pitchFamily="34" charset="0"/>
              </a:rPr>
              <a:t> и </a:t>
            </a:r>
            <a:r>
              <a:rPr lang="ru-RU" dirty="0" err="1">
                <a:latin typeface="Arial" pitchFamily="34" charset="0"/>
              </a:rPr>
              <a:t>аценокумарол</a:t>
            </a:r>
            <a:r>
              <a:rPr lang="ru-RU" dirty="0">
                <a:latin typeface="Arial" pitchFamily="34"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402522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346264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717843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p>
        </p:txBody>
      </p:sp>
      <p:sp>
        <p:nvSpPr>
          <p:cNvPr id="3" name="Текст 2"/>
          <p:cNvSpPr>
            <a:spLocks noGrp="1"/>
          </p:cNvSpPr>
          <p:nvPr>
            <p:ph type="body"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4648200" y="1981200"/>
            <a:ext cx="3810000" cy="4114800"/>
          </a:xfrm>
        </p:spPr>
        <p:txBody>
          <a:bodyPr/>
          <a:lstStyle/>
          <a:p>
            <a:pPr lvl="0"/>
            <a:endParaRPr lang="ru-RU"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D947403-F793-4AEE-BE69-934B53307EF6}" type="slidenum">
              <a:rPr lang="en-US"/>
              <a:pPr>
                <a:defRPr/>
              </a:pPr>
              <a:t>‹#›</a:t>
            </a:fld>
            <a:endParaRPr lang="en-US"/>
          </a:p>
        </p:txBody>
      </p:sp>
    </p:spTree>
    <p:extLst>
      <p:ext uri="{BB962C8B-B14F-4D97-AF65-F5344CB8AC3E}">
        <p14:creationId xmlns:p14="http://schemas.microsoft.com/office/powerpoint/2010/main" val="222771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185041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5108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91A1A1A-2173-4ACC-8172-2756FC8009B6}" type="datetimeFigureOut">
              <a:rPr lang="ru-RU" smtClean="0"/>
              <a:t>14.04.2023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277630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91A1A1A-2173-4ACC-8172-2756FC8009B6}" type="datetimeFigureOut">
              <a:rPr lang="ru-RU" smtClean="0"/>
              <a:t>14.04.2023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10626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91A1A1A-2173-4ACC-8172-2756FC8009B6}" type="datetimeFigureOut">
              <a:rPr lang="ru-RU" smtClean="0"/>
              <a:t>14.04.2023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66611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1A1A1A-2173-4ACC-8172-2756FC8009B6}" type="datetimeFigureOut">
              <a:rPr lang="ru-RU" smtClean="0"/>
              <a:t>14.04.2023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87219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91A1A1A-2173-4ACC-8172-2756FC8009B6}" type="datetimeFigureOut">
              <a:rPr lang="ru-RU" smtClean="0"/>
              <a:t>14.04.2023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342247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91A1A1A-2173-4ACC-8172-2756FC8009B6}" type="datetimeFigureOut">
              <a:rPr lang="ru-RU" smtClean="0"/>
              <a:t>14.04.2023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38C623-36A0-40A7-BCCC-2B1F0E9B7354}" type="slidenum">
              <a:rPr lang="ru-RU" smtClean="0"/>
              <a:t>‹#›</a:t>
            </a:fld>
            <a:endParaRPr lang="ru-RU"/>
          </a:p>
        </p:txBody>
      </p:sp>
    </p:spTree>
    <p:extLst>
      <p:ext uri="{BB962C8B-B14F-4D97-AF65-F5344CB8AC3E}">
        <p14:creationId xmlns:p14="http://schemas.microsoft.com/office/powerpoint/2010/main" val="359523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A1A1A-2173-4ACC-8172-2756FC8009B6}" type="datetimeFigureOut">
              <a:rPr lang="ru-RU" smtClean="0"/>
              <a:t>14.04.2023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8C623-36A0-40A7-BCCC-2B1F0E9B7354}" type="slidenum">
              <a:rPr lang="ru-RU" smtClean="0"/>
              <a:t>‹#›</a:t>
            </a:fld>
            <a:endParaRPr lang="ru-RU"/>
          </a:p>
        </p:txBody>
      </p:sp>
    </p:spTree>
    <p:extLst>
      <p:ext uri="{BB962C8B-B14F-4D97-AF65-F5344CB8AC3E}">
        <p14:creationId xmlns:p14="http://schemas.microsoft.com/office/powerpoint/2010/main" val="263490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2907754"/>
          </a:xfrm>
        </p:spPr>
        <p:txBody>
          <a:bodyPr>
            <a:normAutofit/>
          </a:bodyPr>
          <a:lstStyle/>
          <a:p>
            <a:r>
              <a:rPr lang="ru-RU" b="1" dirty="0">
                <a:solidFill>
                  <a:srgbClr val="FF0000"/>
                </a:solidFill>
              </a:rPr>
              <a:t>Лекарственные средства, влияющие на систему крови</a:t>
            </a:r>
            <a:endParaRPr lang="ru-RU" dirty="0">
              <a:solidFill>
                <a:srgbClr val="FF0000"/>
              </a:solidFill>
            </a:endParaRPr>
          </a:p>
        </p:txBody>
      </p:sp>
      <p:sp>
        <p:nvSpPr>
          <p:cNvPr id="3" name="Подзаголовок 2"/>
          <p:cNvSpPr>
            <a:spLocks noGrp="1"/>
          </p:cNvSpPr>
          <p:nvPr>
            <p:ph type="subTitle" idx="1"/>
          </p:nvPr>
        </p:nvSpPr>
        <p:spPr>
          <a:xfrm>
            <a:off x="179512" y="3886200"/>
            <a:ext cx="8784976" cy="2639144"/>
          </a:xfrm>
        </p:spPr>
        <p:txBody>
          <a:bodyPr>
            <a:normAutofit fontScale="85000" lnSpcReduction="10000"/>
          </a:bodyPr>
          <a:lstStyle/>
          <a:p>
            <a:pPr>
              <a:defRPr/>
            </a:pPr>
            <a:r>
              <a:rPr lang="ru-RU" b="1" dirty="0">
                <a:solidFill>
                  <a:srgbClr val="2217FB"/>
                </a:solidFill>
              </a:rPr>
              <a:t>Лекция для студентов 3 курса лечебного факультета</a:t>
            </a:r>
          </a:p>
          <a:p>
            <a:pPr>
              <a:defRPr/>
            </a:pPr>
            <a:r>
              <a:rPr lang="ru-RU" b="1" dirty="0">
                <a:solidFill>
                  <a:srgbClr val="2217FB"/>
                </a:solidFill>
              </a:rPr>
              <a:t>Кафедра общей и клинической фармакологии с</a:t>
            </a:r>
          </a:p>
          <a:p>
            <a:pPr>
              <a:defRPr/>
            </a:pPr>
            <a:r>
              <a:rPr lang="ru-RU" b="1" dirty="0">
                <a:solidFill>
                  <a:srgbClr val="2217FB"/>
                </a:solidFill>
              </a:rPr>
              <a:t>курсом ФПК и ПК</a:t>
            </a:r>
          </a:p>
          <a:p>
            <a:pPr>
              <a:defRPr/>
            </a:pPr>
            <a:r>
              <a:rPr lang="ru-RU" b="1" dirty="0">
                <a:solidFill>
                  <a:srgbClr val="2217FB"/>
                </a:solidFill>
              </a:rPr>
              <a:t>Доцент, к.м.н. </a:t>
            </a:r>
            <a:r>
              <a:rPr lang="ru-RU" b="1" dirty="0" err="1">
                <a:solidFill>
                  <a:srgbClr val="2217FB"/>
                </a:solidFill>
              </a:rPr>
              <a:t>Дорожкина</a:t>
            </a:r>
            <a:r>
              <a:rPr lang="ru-RU" b="1" dirty="0">
                <a:solidFill>
                  <a:srgbClr val="2217FB"/>
                </a:solidFill>
              </a:rPr>
              <a:t> Ольга Петровна</a:t>
            </a:r>
          </a:p>
          <a:p>
            <a:pPr>
              <a:defRPr/>
            </a:pPr>
            <a:r>
              <a:rPr lang="ru-RU" b="1" dirty="0">
                <a:solidFill>
                  <a:srgbClr val="2217FB"/>
                </a:solidFill>
              </a:rPr>
              <a:t>2023г</a:t>
            </a:r>
          </a:p>
          <a:p>
            <a:endParaRPr lang="ru-RU" dirty="0"/>
          </a:p>
        </p:txBody>
      </p:sp>
    </p:spTree>
    <p:extLst>
      <p:ext uri="{BB962C8B-B14F-4D97-AF65-F5344CB8AC3E}">
        <p14:creationId xmlns:p14="http://schemas.microsoft.com/office/powerpoint/2010/main" val="351436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ctrTitle"/>
          </p:nvPr>
        </p:nvSpPr>
        <p:spPr>
          <a:xfrm>
            <a:off x="539750" y="115888"/>
            <a:ext cx="8207375" cy="792162"/>
          </a:xfrm>
        </p:spPr>
        <p:txBody>
          <a:bodyPr/>
          <a:lstStyle/>
          <a:p>
            <a:r>
              <a:rPr lang="ru-RU" sz="3600" b="1" dirty="0">
                <a:solidFill>
                  <a:srgbClr val="C00000"/>
                </a:solidFill>
              </a:rPr>
              <a:t>ФАРМАКОДИНАМИКА ГЕПАРИНА </a:t>
            </a:r>
          </a:p>
        </p:txBody>
      </p:sp>
      <p:sp>
        <p:nvSpPr>
          <p:cNvPr id="37894" name="Rectangle 6"/>
          <p:cNvSpPr>
            <a:spLocks noGrp="1" noChangeArrowheads="1"/>
          </p:cNvSpPr>
          <p:nvPr>
            <p:ph type="subTitle" idx="1"/>
          </p:nvPr>
        </p:nvSpPr>
        <p:spPr>
          <a:xfrm>
            <a:off x="179388" y="1125538"/>
            <a:ext cx="8713787" cy="5327650"/>
          </a:xfrm>
        </p:spPr>
        <p:txBody>
          <a:bodyPr/>
          <a:lstStyle/>
          <a:p>
            <a:pPr marL="185738" indent="-185738" algn="l">
              <a:lnSpc>
                <a:spcPct val="80000"/>
              </a:lnSpc>
              <a:buFontTx/>
              <a:buChar char="•"/>
            </a:pPr>
            <a:r>
              <a:rPr lang="ru-RU" sz="2400" dirty="0">
                <a:solidFill>
                  <a:schemeClr val="tx1"/>
                </a:solidFill>
              </a:rPr>
              <a:t>Механизм действия основан на связывании с </a:t>
            </a:r>
            <a:r>
              <a:rPr lang="ru-RU" sz="2400" b="1" dirty="0">
                <a:solidFill>
                  <a:schemeClr val="tx1"/>
                </a:solidFill>
              </a:rPr>
              <a:t>антитромбином III</a:t>
            </a:r>
            <a:r>
              <a:rPr lang="ru-RU" sz="2400" dirty="0">
                <a:solidFill>
                  <a:schemeClr val="tx1"/>
                </a:solidFill>
              </a:rPr>
              <a:t> – физиологическим ингибитором активированных факторов свертывания крови: IХа, Ха, X</a:t>
            </a:r>
            <a:r>
              <a:rPr lang="en-US" sz="2400" dirty="0">
                <a:solidFill>
                  <a:schemeClr val="tx1"/>
                </a:solidFill>
              </a:rPr>
              <a:t>I</a:t>
            </a:r>
            <a:r>
              <a:rPr lang="ru-RU" sz="2400" dirty="0" err="1">
                <a:solidFill>
                  <a:schemeClr val="tx1"/>
                </a:solidFill>
              </a:rPr>
              <a:t>a</a:t>
            </a:r>
            <a:r>
              <a:rPr lang="ru-RU" sz="2400" dirty="0">
                <a:solidFill>
                  <a:schemeClr val="tx1"/>
                </a:solidFill>
              </a:rPr>
              <a:t>, X</a:t>
            </a:r>
            <a:r>
              <a:rPr lang="en-US" sz="2400" dirty="0">
                <a:solidFill>
                  <a:schemeClr val="tx1"/>
                </a:solidFill>
              </a:rPr>
              <a:t>II</a:t>
            </a:r>
            <a:r>
              <a:rPr lang="ru-RU" sz="2400" dirty="0" err="1">
                <a:solidFill>
                  <a:schemeClr val="tx1"/>
                </a:solidFill>
              </a:rPr>
              <a:t>a</a:t>
            </a:r>
            <a:r>
              <a:rPr lang="ru-RU" sz="2400" dirty="0">
                <a:solidFill>
                  <a:schemeClr val="tx1"/>
                </a:solidFill>
              </a:rPr>
              <a:t> и </a:t>
            </a:r>
            <a:r>
              <a:rPr lang="ru-RU" sz="2400" b="1" dirty="0">
                <a:solidFill>
                  <a:schemeClr val="tx1"/>
                </a:solidFill>
              </a:rPr>
              <a:t>тромбина </a:t>
            </a:r>
            <a:r>
              <a:rPr lang="en-US" sz="2400" b="1" dirty="0">
                <a:solidFill>
                  <a:schemeClr val="tx1"/>
                </a:solidFill>
              </a:rPr>
              <a:t>(</a:t>
            </a:r>
            <a:r>
              <a:rPr lang="en-US" sz="2400" b="1" dirty="0" err="1">
                <a:solidFill>
                  <a:schemeClr val="tx1"/>
                </a:solidFill>
              </a:rPr>
              <a:t>IIa</a:t>
            </a:r>
            <a:r>
              <a:rPr lang="en-US" sz="2400" b="1" dirty="0">
                <a:solidFill>
                  <a:schemeClr val="tx1"/>
                </a:solidFill>
              </a:rPr>
              <a:t>)</a:t>
            </a:r>
            <a:r>
              <a:rPr lang="ru-RU" sz="2400" dirty="0">
                <a:solidFill>
                  <a:schemeClr val="tx1"/>
                </a:solidFill>
              </a:rPr>
              <a:t>.</a:t>
            </a:r>
          </a:p>
          <a:p>
            <a:pPr marL="185738" indent="-185738" algn="l">
              <a:lnSpc>
                <a:spcPct val="80000"/>
              </a:lnSpc>
              <a:buFontTx/>
              <a:buChar char="•"/>
            </a:pPr>
            <a:endParaRPr lang="ru-RU" sz="2800" dirty="0"/>
          </a:p>
          <a:p>
            <a:pPr marL="185738" indent="-185738" algn="l">
              <a:lnSpc>
                <a:spcPct val="80000"/>
              </a:lnSpc>
              <a:buFontTx/>
              <a:buChar char="•"/>
            </a:pPr>
            <a:endParaRPr lang="ru-RU" sz="2800" dirty="0"/>
          </a:p>
          <a:p>
            <a:pPr marL="185738" indent="-185738" algn="l">
              <a:lnSpc>
                <a:spcPct val="80000"/>
              </a:lnSpc>
              <a:buFontTx/>
              <a:buChar char="•"/>
            </a:pPr>
            <a:endParaRPr lang="ru-RU" sz="2800" dirty="0"/>
          </a:p>
          <a:p>
            <a:pPr marL="185738" indent="-185738" algn="l">
              <a:lnSpc>
                <a:spcPct val="80000"/>
              </a:lnSpc>
              <a:buFontTx/>
              <a:buChar char="•"/>
            </a:pPr>
            <a:endParaRPr lang="ru-RU" sz="2800" dirty="0"/>
          </a:p>
          <a:p>
            <a:pPr marL="185738" indent="-185738" algn="l">
              <a:lnSpc>
                <a:spcPct val="80000"/>
              </a:lnSpc>
            </a:pPr>
            <a:endParaRPr lang="ru-RU" sz="2800" dirty="0"/>
          </a:p>
          <a:p>
            <a:pPr marL="185738" indent="-185738" algn="l">
              <a:lnSpc>
                <a:spcPct val="80000"/>
              </a:lnSpc>
              <a:buFont typeface="Arial" pitchFamily="34" charset="0"/>
              <a:buChar char="•"/>
            </a:pPr>
            <a:r>
              <a:rPr lang="ru-RU" sz="2800" dirty="0"/>
              <a:t> </a:t>
            </a:r>
            <a:r>
              <a:rPr lang="ru-RU" sz="2400" dirty="0">
                <a:solidFill>
                  <a:schemeClr val="tx1"/>
                </a:solidFill>
              </a:rPr>
              <a:t>Гепарин обладает способностью подавлять агрегацию тромбоцитов, удлиняя время кровотечения. </a:t>
            </a:r>
          </a:p>
          <a:p>
            <a:pPr marL="185738" indent="-185738" algn="l">
              <a:lnSpc>
                <a:spcPct val="80000"/>
              </a:lnSpc>
            </a:pPr>
            <a:r>
              <a:rPr lang="ru-RU" sz="2400" dirty="0">
                <a:solidFill>
                  <a:schemeClr val="tx1"/>
                </a:solidFill>
              </a:rPr>
              <a:t> </a:t>
            </a:r>
          </a:p>
          <a:p>
            <a:pPr marL="185738" indent="-185738" algn="l">
              <a:lnSpc>
                <a:spcPct val="80000"/>
              </a:lnSpc>
              <a:buFont typeface="Arial" pitchFamily="34" charset="0"/>
              <a:buChar char="•"/>
            </a:pPr>
            <a:r>
              <a:rPr lang="ru-RU" sz="2400" dirty="0">
                <a:solidFill>
                  <a:schemeClr val="tx1"/>
                </a:solidFill>
              </a:rPr>
              <a:t>Гепарин способен проявлять гиполипидемическое действие, повышая активность липопротеинлипазы</a:t>
            </a:r>
          </a:p>
        </p:txBody>
      </p:sp>
      <p:pic>
        <p:nvPicPr>
          <p:cNvPr id="6" name="Picture 2"/>
          <p:cNvPicPr>
            <a:picLocks noChangeAspect="1" noChangeArrowheads="1"/>
          </p:cNvPicPr>
          <p:nvPr/>
        </p:nvPicPr>
        <p:blipFill>
          <a:blip r:embed="rId2" cstate="print"/>
          <a:srcRect l="9961" t="49532" r="10352" b="27264"/>
          <a:stretch>
            <a:fillRect/>
          </a:stretch>
        </p:blipFill>
        <p:spPr bwMode="auto">
          <a:xfrm>
            <a:off x="611560" y="2276872"/>
            <a:ext cx="8244408" cy="1795154"/>
          </a:xfrm>
          <a:prstGeom prst="rect">
            <a:avLst/>
          </a:prstGeom>
          <a:noFill/>
          <a:ln w="9525">
            <a:noFill/>
            <a:miter lim="800000"/>
            <a:headEnd/>
            <a:tailEnd/>
          </a:ln>
        </p:spPr>
      </p:pic>
      <p:sp>
        <p:nvSpPr>
          <p:cNvPr id="7" name="TextBox 6"/>
          <p:cNvSpPr txBox="1"/>
          <p:nvPr/>
        </p:nvSpPr>
        <p:spPr>
          <a:xfrm>
            <a:off x="6286512" y="2643182"/>
            <a:ext cx="2286016" cy="369332"/>
          </a:xfrm>
          <a:prstGeom prst="rect">
            <a:avLst/>
          </a:prstGeom>
          <a:noFill/>
        </p:spPr>
        <p:txBody>
          <a:bodyPr wrap="square" rtlCol="0">
            <a:spAutoFit/>
          </a:bodyPr>
          <a:lstStyle/>
          <a:p>
            <a:r>
              <a:rPr lang="ru-RU" b="1" dirty="0"/>
              <a:t>в 1000-2000 раз!</a:t>
            </a:r>
          </a:p>
        </p:txBody>
      </p:sp>
    </p:spTree>
    <p:extLst>
      <p:ext uri="{BB962C8B-B14F-4D97-AF65-F5344CB8AC3E}">
        <p14:creationId xmlns:p14="http://schemas.microsoft.com/office/powerpoint/2010/main" val="155808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8" y="116632"/>
            <a:ext cx="9136392" cy="864096"/>
          </a:xfrm>
        </p:spPr>
        <p:txBody>
          <a:bodyPr>
            <a:noAutofit/>
          </a:bodyPr>
          <a:lstStyle/>
          <a:p>
            <a:r>
              <a:rPr lang="ru-RU" sz="3600" b="1" u="sng" dirty="0">
                <a:solidFill>
                  <a:srgbClr val="FF0000"/>
                </a:solidFill>
              </a:rPr>
              <a:t>НФГ для профилактики </a:t>
            </a:r>
            <a:r>
              <a:rPr lang="ru-RU" sz="3600" b="1" u="sng" dirty="0" err="1">
                <a:solidFill>
                  <a:srgbClr val="FF0000"/>
                </a:solidFill>
              </a:rPr>
              <a:t>тромбообразования</a:t>
            </a:r>
            <a:endParaRPr lang="ru-RU" sz="3600" b="1" u="sng" dirty="0">
              <a:solidFill>
                <a:srgbClr val="FF0000"/>
              </a:solidFill>
            </a:endParaRPr>
          </a:p>
        </p:txBody>
      </p:sp>
      <p:sp>
        <p:nvSpPr>
          <p:cNvPr id="3" name="Объект 2"/>
          <p:cNvSpPr>
            <a:spLocks noGrp="1"/>
          </p:cNvSpPr>
          <p:nvPr>
            <p:ph idx="1"/>
          </p:nvPr>
        </p:nvSpPr>
        <p:spPr>
          <a:xfrm>
            <a:off x="457200" y="1052736"/>
            <a:ext cx="8579296" cy="5544616"/>
          </a:xfrm>
        </p:spPr>
        <p:txBody>
          <a:bodyPr>
            <a:normAutofit fontScale="77500" lnSpcReduction="20000"/>
          </a:bodyPr>
          <a:lstStyle/>
          <a:p>
            <a:r>
              <a:rPr lang="ru-RU" dirty="0"/>
              <a:t>Гепарин используется в дозе по 5000 ЕД 2-3 раза\сутки в течение 7-10 дней после операции (</a:t>
            </a:r>
            <a:r>
              <a:rPr lang="ru-RU" b="1" dirty="0">
                <a:solidFill>
                  <a:srgbClr val="FF0000"/>
                </a:solidFill>
              </a:rPr>
              <a:t>степень доказательности 1А</a:t>
            </a:r>
            <a:r>
              <a:rPr lang="ru-RU" dirty="0"/>
              <a:t>); </a:t>
            </a:r>
          </a:p>
          <a:p>
            <a:endParaRPr lang="ru-RU" dirty="0"/>
          </a:p>
          <a:p>
            <a:pPr marL="0" indent="0">
              <a:buNone/>
            </a:pPr>
            <a:r>
              <a:rPr lang="ru-RU" sz="4600" b="1" u="sng" dirty="0">
                <a:solidFill>
                  <a:srgbClr val="FF0000"/>
                </a:solidFill>
              </a:rPr>
              <a:t>НФГ для лечения ТЭ </a:t>
            </a:r>
          </a:p>
          <a:p>
            <a:r>
              <a:rPr lang="ru-RU" dirty="0"/>
              <a:t>гепарин применяют в дозе 5000-10000 ЕД 4-6 раз\сутки. ЛС вводится внутривенно или подкожно. Гепарин активирует антитромбин III, что снижает образование тромбина и препятствует превращению фибриногена в фибрин. Эффективность гепарина ниже, при большем количестве осложнений по сравнению с НМГ. </a:t>
            </a:r>
          </a:p>
          <a:p>
            <a:endParaRPr lang="ru-RU" dirty="0"/>
          </a:p>
          <a:p>
            <a:r>
              <a:rPr lang="ru-RU" b="1" dirty="0"/>
              <a:t>Использование НФГ </a:t>
            </a:r>
            <a:r>
              <a:rPr lang="ru-RU" dirty="0"/>
              <a:t>требует постоянного контроля уровня </a:t>
            </a:r>
            <a:r>
              <a:rPr lang="ru-RU" dirty="0">
                <a:solidFill>
                  <a:srgbClr val="1A02CE"/>
                </a:solidFill>
              </a:rPr>
              <a:t>активированного частичного </a:t>
            </a:r>
            <a:r>
              <a:rPr lang="ru-RU" dirty="0" err="1">
                <a:solidFill>
                  <a:srgbClr val="1A02CE"/>
                </a:solidFill>
              </a:rPr>
              <a:t>тромбопластинового</a:t>
            </a:r>
            <a:r>
              <a:rPr lang="ru-RU" dirty="0">
                <a:solidFill>
                  <a:srgbClr val="1A02CE"/>
                </a:solidFill>
              </a:rPr>
              <a:t> времени (АЧТВ), </a:t>
            </a:r>
            <a:r>
              <a:rPr lang="ru-RU" dirty="0"/>
              <a:t>что </a:t>
            </a:r>
            <a:r>
              <a:rPr lang="ru-RU" b="1" dirty="0"/>
              <a:t>возможно только при постоянном пребывании пациента в стационаре. </a:t>
            </a:r>
          </a:p>
        </p:txBody>
      </p:sp>
    </p:spTree>
    <p:extLst>
      <p:ext uri="{BB962C8B-B14F-4D97-AF65-F5344CB8AC3E}">
        <p14:creationId xmlns:p14="http://schemas.microsoft.com/office/powerpoint/2010/main" val="166084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b="1" dirty="0">
                <a:solidFill>
                  <a:srgbClr val="FFC000"/>
                </a:solidFill>
                <a:latin typeface="Tahoma" panose="020B0604030504040204" pitchFamily="34" charset="0"/>
                <a:ea typeface="Tahoma" panose="020B0604030504040204" pitchFamily="34" charset="0"/>
                <a:cs typeface="Tahoma" panose="020B0604030504040204" pitchFamily="34" charset="0"/>
              </a:rPr>
              <a:t>Низкомолекулярные гепарины</a:t>
            </a:r>
          </a:p>
        </p:txBody>
      </p:sp>
    </p:spTree>
    <p:extLst>
      <p:ext uri="{BB962C8B-B14F-4D97-AF65-F5344CB8AC3E}">
        <p14:creationId xmlns:p14="http://schemas.microsoft.com/office/powerpoint/2010/main" val="356331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l="10803" r="11265" b="6172"/>
          <a:stretch>
            <a:fillRect/>
          </a:stretch>
        </p:blipFill>
        <p:spPr bwMode="auto">
          <a:xfrm>
            <a:off x="0" y="-732"/>
            <a:ext cx="9144000" cy="6858732"/>
          </a:xfrm>
          <a:prstGeom prst="rect">
            <a:avLst/>
          </a:prstGeom>
          <a:noFill/>
          <a:ln w="9525">
            <a:noFill/>
            <a:miter lim="800000"/>
            <a:headEnd/>
            <a:tailEnd/>
          </a:ln>
          <a:effectLst/>
        </p:spPr>
      </p:pic>
      <p:sp>
        <p:nvSpPr>
          <p:cNvPr id="6" name="Прямоугольник 5"/>
          <p:cNvSpPr/>
          <p:nvPr/>
        </p:nvSpPr>
        <p:spPr>
          <a:xfrm>
            <a:off x="7215206" y="6000768"/>
            <a:ext cx="1928794" cy="857232"/>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795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490066"/>
          </a:xfrm>
        </p:spPr>
        <p:txBody>
          <a:bodyPr>
            <a:normAutofit fontScale="90000"/>
          </a:bodyPr>
          <a:lstStyle/>
          <a:p>
            <a:r>
              <a:rPr lang="ru-RU" b="1" dirty="0"/>
              <a:t>НМГ делят на 2 поколения:</a:t>
            </a:r>
          </a:p>
        </p:txBody>
      </p:sp>
      <p:sp>
        <p:nvSpPr>
          <p:cNvPr id="3" name="Объект 2"/>
          <p:cNvSpPr>
            <a:spLocks noGrp="1"/>
          </p:cNvSpPr>
          <p:nvPr>
            <p:ph idx="1"/>
          </p:nvPr>
        </p:nvSpPr>
        <p:spPr>
          <a:xfrm>
            <a:off x="457200" y="836712"/>
            <a:ext cx="8229600" cy="5904656"/>
          </a:xfrm>
        </p:spPr>
        <p:txBody>
          <a:bodyPr>
            <a:normAutofit fontScale="70000" lnSpcReduction="20000"/>
          </a:bodyPr>
          <a:lstStyle/>
          <a:p>
            <a:r>
              <a:rPr lang="en-US" sz="4000" b="1" dirty="0">
                <a:solidFill>
                  <a:srgbClr val="FF0000"/>
                </a:solidFill>
              </a:rPr>
              <a:t>I </a:t>
            </a:r>
            <a:r>
              <a:rPr lang="ru-RU" sz="4000" b="1" dirty="0">
                <a:solidFill>
                  <a:srgbClr val="FF0000"/>
                </a:solidFill>
              </a:rPr>
              <a:t>поколение </a:t>
            </a:r>
            <a:r>
              <a:rPr lang="ru-RU" dirty="0"/>
              <a:t>- </a:t>
            </a:r>
            <a:r>
              <a:rPr lang="ru-RU" dirty="0" err="1"/>
              <a:t>дальтепарин</a:t>
            </a:r>
            <a:r>
              <a:rPr lang="ru-RU" dirty="0"/>
              <a:t> натрия </a:t>
            </a:r>
            <a:r>
              <a:rPr lang="ru-RU" dirty="0">
                <a:solidFill>
                  <a:srgbClr val="CC00CC"/>
                </a:solidFill>
              </a:rPr>
              <a:t>(</a:t>
            </a:r>
            <a:r>
              <a:rPr lang="ru-RU" dirty="0" err="1">
                <a:solidFill>
                  <a:srgbClr val="CC00CC"/>
                </a:solidFill>
              </a:rPr>
              <a:t>фрагмин</a:t>
            </a:r>
            <a:r>
              <a:rPr lang="ru-RU" dirty="0">
                <a:solidFill>
                  <a:srgbClr val="CC00CC"/>
                </a:solidFill>
              </a:rPr>
              <a:t>), </a:t>
            </a:r>
            <a:r>
              <a:rPr lang="ru-RU" dirty="0" err="1"/>
              <a:t>надропарин</a:t>
            </a:r>
            <a:r>
              <a:rPr lang="ru-RU" dirty="0"/>
              <a:t> кальция </a:t>
            </a:r>
            <a:r>
              <a:rPr lang="ru-RU" dirty="0">
                <a:solidFill>
                  <a:srgbClr val="CC00CC"/>
                </a:solidFill>
              </a:rPr>
              <a:t>(</a:t>
            </a:r>
            <a:r>
              <a:rPr lang="ru-RU" dirty="0" err="1">
                <a:solidFill>
                  <a:srgbClr val="CC00CC"/>
                </a:solidFill>
              </a:rPr>
              <a:t>фраксипарин</a:t>
            </a:r>
            <a:r>
              <a:rPr lang="ru-RU" dirty="0">
                <a:solidFill>
                  <a:srgbClr val="CC00CC"/>
                </a:solidFill>
              </a:rPr>
              <a:t>), </a:t>
            </a:r>
            <a:r>
              <a:rPr lang="ru-RU" dirty="0" err="1"/>
              <a:t>эноксапарин</a:t>
            </a:r>
            <a:r>
              <a:rPr lang="ru-RU" dirty="0"/>
              <a:t> натрия (</a:t>
            </a:r>
            <a:r>
              <a:rPr lang="ru-RU" dirty="0" err="1"/>
              <a:t>клексан</a:t>
            </a:r>
            <a:r>
              <a:rPr lang="ru-RU" dirty="0"/>
              <a:t>) и </a:t>
            </a:r>
          </a:p>
          <a:p>
            <a:r>
              <a:rPr lang="en-US" sz="4000" b="1" dirty="0">
                <a:solidFill>
                  <a:srgbClr val="FF0000"/>
                </a:solidFill>
              </a:rPr>
              <a:t>II </a:t>
            </a:r>
            <a:r>
              <a:rPr lang="ru-RU" sz="4000" b="1" dirty="0">
                <a:solidFill>
                  <a:srgbClr val="FF0000"/>
                </a:solidFill>
              </a:rPr>
              <a:t>поколение </a:t>
            </a:r>
            <a:r>
              <a:rPr lang="ru-RU" dirty="0"/>
              <a:t>- </a:t>
            </a:r>
            <a:r>
              <a:rPr lang="ru-RU" dirty="0" err="1"/>
              <a:t>бемипарин</a:t>
            </a:r>
            <a:r>
              <a:rPr lang="ru-RU" dirty="0"/>
              <a:t> </a:t>
            </a:r>
            <a:r>
              <a:rPr lang="ru-RU" dirty="0">
                <a:solidFill>
                  <a:srgbClr val="CC00CC"/>
                </a:solidFill>
              </a:rPr>
              <a:t>(</a:t>
            </a:r>
            <a:r>
              <a:rPr lang="ru-RU" dirty="0" err="1">
                <a:solidFill>
                  <a:srgbClr val="CC00CC"/>
                </a:solidFill>
              </a:rPr>
              <a:t>цибор</a:t>
            </a:r>
            <a:r>
              <a:rPr lang="ru-RU" dirty="0">
                <a:solidFill>
                  <a:srgbClr val="CC00CC"/>
                </a:solidFill>
              </a:rPr>
              <a:t>).</a:t>
            </a:r>
          </a:p>
          <a:p>
            <a:endParaRPr lang="ru-RU" dirty="0"/>
          </a:p>
          <a:p>
            <a:r>
              <a:rPr lang="ru-RU" sz="4000" b="1" dirty="0"/>
              <a:t>Преимущества НМГ перед НФГ: </a:t>
            </a:r>
          </a:p>
          <a:p>
            <a:r>
              <a:rPr lang="ru-RU" dirty="0"/>
              <a:t>высокая анти-Ха-факторная активность, </a:t>
            </a:r>
          </a:p>
          <a:p>
            <a:r>
              <a:rPr lang="ru-RU" dirty="0"/>
              <a:t>прогнозируемый </a:t>
            </a:r>
            <a:r>
              <a:rPr lang="ru-RU" dirty="0" err="1"/>
              <a:t>антикоагулянтный</a:t>
            </a:r>
            <a:r>
              <a:rPr lang="ru-RU" dirty="0"/>
              <a:t> эффект, </a:t>
            </a:r>
          </a:p>
          <a:p>
            <a:r>
              <a:rPr lang="ru-RU" dirty="0"/>
              <a:t>более длительный период полувыведения, </a:t>
            </a:r>
          </a:p>
          <a:p>
            <a:r>
              <a:rPr lang="ru-RU" dirty="0"/>
              <a:t>лучшая </a:t>
            </a:r>
            <a:r>
              <a:rPr lang="ru-RU" dirty="0" err="1"/>
              <a:t>биодоступность</a:t>
            </a:r>
            <a:r>
              <a:rPr lang="ru-RU" dirty="0"/>
              <a:t> и меньшая частота развития кровотечений. </a:t>
            </a:r>
          </a:p>
          <a:p>
            <a:endParaRPr lang="ru-RU" dirty="0"/>
          </a:p>
          <a:p>
            <a:r>
              <a:rPr lang="ru-RU" dirty="0"/>
              <a:t>Использование НМГ не приводит к существенному увеличению времени свертывания крови, не влияет на агрегацию тромбоцитов или на связывание фибриногена тромбоцитами, что позволяет использовать низкомолекулярные гепарины 1 раз в сутки. </a:t>
            </a:r>
          </a:p>
          <a:p>
            <a:r>
              <a:rPr lang="ru-RU" dirty="0"/>
              <a:t>Величина профилактической дозы НМГ определяется риском </a:t>
            </a:r>
            <a:r>
              <a:rPr lang="ru-RU" dirty="0" err="1"/>
              <a:t>тромбоопасности</a:t>
            </a:r>
            <a:r>
              <a:rPr lang="ru-RU" dirty="0"/>
              <a:t> </a:t>
            </a:r>
            <a:r>
              <a:rPr lang="ru-RU" b="1" dirty="0">
                <a:solidFill>
                  <a:srgbClr val="FF0000"/>
                </a:solidFill>
              </a:rPr>
              <a:t>(степень доказательности 1А)</a:t>
            </a:r>
          </a:p>
        </p:txBody>
      </p:sp>
    </p:spTree>
    <p:extLst>
      <p:ext uri="{BB962C8B-B14F-4D97-AF65-F5344CB8AC3E}">
        <p14:creationId xmlns:p14="http://schemas.microsoft.com/office/powerpoint/2010/main" val="183796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274638"/>
            <a:ext cx="8785225" cy="1143000"/>
          </a:xfrm>
        </p:spPr>
        <p:txBody>
          <a:bodyPr/>
          <a:lstStyle/>
          <a:p>
            <a:r>
              <a:rPr lang="ru-RU" sz="3200" b="1" dirty="0">
                <a:solidFill>
                  <a:srgbClr val="C00000"/>
                </a:solidFill>
              </a:rPr>
              <a:t>ПРОТИВОПОКАЗАНИЯ К НАЗНАЧЕНИЮ</a:t>
            </a:r>
            <a:r>
              <a:rPr lang="ru-RU" sz="3200" b="1" u="sng" dirty="0">
                <a:solidFill>
                  <a:srgbClr val="C00000"/>
                </a:solidFill>
              </a:rPr>
              <a:t> ЛЮБЫХ</a:t>
            </a:r>
            <a:r>
              <a:rPr lang="ru-RU" sz="3200" b="1" dirty="0">
                <a:solidFill>
                  <a:srgbClr val="C00000"/>
                </a:solidFill>
              </a:rPr>
              <a:t> ГЕПАРИНОВ</a:t>
            </a:r>
            <a:endParaRPr lang="ru-RU" sz="4000" dirty="0">
              <a:solidFill>
                <a:srgbClr val="C00000"/>
              </a:solidFill>
            </a:endParaRPr>
          </a:p>
        </p:txBody>
      </p:sp>
      <p:sp>
        <p:nvSpPr>
          <p:cNvPr id="25603" name="Rectangle 3"/>
          <p:cNvSpPr>
            <a:spLocks noGrp="1" noChangeArrowheads="1"/>
          </p:cNvSpPr>
          <p:nvPr>
            <p:ph type="body" idx="1"/>
          </p:nvPr>
        </p:nvSpPr>
        <p:spPr>
          <a:xfrm>
            <a:off x="250825" y="1600200"/>
            <a:ext cx="8464579" cy="4614882"/>
          </a:xfrm>
        </p:spPr>
        <p:txBody>
          <a:bodyPr/>
          <a:lstStyle/>
          <a:p>
            <a:pPr>
              <a:lnSpc>
                <a:spcPct val="80000"/>
              </a:lnSpc>
              <a:buFont typeface="Wingdings" pitchFamily="2" charset="2"/>
              <a:buChar char="N"/>
            </a:pPr>
            <a:r>
              <a:rPr lang="ru-RU" sz="2800" dirty="0"/>
              <a:t>геморрагический синдром любой этиологии</a:t>
            </a:r>
          </a:p>
          <a:p>
            <a:pPr>
              <a:lnSpc>
                <a:spcPct val="80000"/>
              </a:lnSpc>
              <a:buFont typeface="Wingdings" pitchFamily="2" charset="2"/>
              <a:buChar char="N"/>
            </a:pPr>
            <a:r>
              <a:rPr lang="ru-RU" sz="2800" dirty="0"/>
              <a:t>неконтролируемая тяжелая АГ</a:t>
            </a:r>
          </a:p>
          <a:p>
            <a:pPr>
              <a:lnSpc>
                <a:spcPct val="80000"/>
              </a:lnSpc>
              <a:buFont typeface="Wingdings" pitchFamily="2" charset="2"/>
              <a:buChar char="N"/>
            </a:pPr>
            <a:r>
              <a:rPr lang="ru-RU" sz="2800" dirty="0"/>
              <a:t>язвенная  болезнь или опухоль ЖКТ с высоким риском развития кровотечения</a:t>
            </a:r>
          </a:p>
          <a:p>
            <a:pPr>
              <a:lnSpc>
                <a:spcPct val="80000"/>
              </a:lnSpc>
              <a:buFont typeface="Wingdings" pitchFamily="2" charset="2"/>
              <a:buChar char="N"/>
            </a:pPr>
            <a:r>
              <a:rPr lang="ru-RU" sz="2800" dirty="0"/>
              <a:t>инфекционный эндокардит</a:t>
            </a:r>
          </a:p>
          <a:p>
            <a:pPr>
              <a:lnSpc>
                <a:spcPct val="80000"/>
              </a:lnSpc>
              <a:buFont typeface="Wingdings" pitchFamily="2" charset="2"/>
              <a:buChar char="N"/>
            </a:pPr>
            <a:r>
              <a:rPr lang="ru-RU" sz="2800" dirty="0" err="1"/>
              <a:t>ретиноангиопатия</a:t>
            </a:r>
            <a:endParaRPr lang="ru-RU" sz="2800" dirty="0"/>
          </a:p>
          <a:p>
            <a:pPr>
              <a:lnSpc>
                <a:spcPct val="80000"/>
              </a:lnSpc>
              <a:buFont typeface="Wingdings" pitchFamily="2" charset="2"/>
              <a:buChar char="N"/>
            </a:pPr>
            <a:r>
              <a:rPr lang="ru-RU" sz="2800" dirty="0"/>
              <a:t>тромбоцитопения (менее 100*10</a:t>
            </a:r>
            <a:r>
              <a:rPr lang="ru-RU" sz="2800" baseline="30000" dirty="0"/>
              <a:t>9</a:t>
            </a:r>
            <a:r>
              <a:rPr lang="ru-RU" sz="2800" dirty="0"/>
              <a:t>/л)</a:t>
            </a:r>
          </a:p>
          <a:p>
            <a:pPr>
              <a:lnSpc>
                <a:spcPct val="80000"/>
              </a:lnSpc>
              <a:buFont typeface="Wingdings" pitchFamily="2" charset="2"/>
              <a:buChar char="N"/>
            </a:pPr>
            <a:r>
              <a:rPr lang="ru-RU" sz="2800" dirty="0"/>
              <a:t>заболевания, сопровождающиеся нарушениями процессов свертывания крови</a:t>
            </a:r>
          </a:p>
          <a:p>
            <a:pPr>
              <a:lnSpc>
                <a:spcPct val="80000"/>
              </a:lnSpc>
              <a:buFont typeface="Wingdings" pitchFamily="2" charset="2"/>
              <a:buChar char="N"/>
            </a:pPr>
            <a:r>
              <a:rPr lang="ru-RU" sz="2800" dirty="0"/>
              <a:t>гиперчувствительность к гепарину </a:t>
            </a:r>
          </a:p>
        </p:txBody>
      </p:sp>
    </p:spTree>
    <p:extLst>
      <p:ext uri="{BB962C8B-B14F-4D97-AF65-F5344CB8AC3E}">
        <p14:creationId xmlns:p14="http://schemas.microsoft.com/office/powerpoint/2010/main" val="15037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9961" r="9766" b="31563"/>
          <a:stretch>
            <a:fillRect/>
          </a:stretch>
        </p:blipFill>
        <p:spPr bwMode="auto">
          <a:xfrm>
            <a:off x="0" y="0"/>
            <a:ext cx="9144000" cy="5214950"/>
          </a:xfrm>
          <a:prstGeom prst="rect">
            <a:avLst/>
          </a:prstGeom>
          <a:noFill/>
          <a:ln w="9525">
            <a:noFill/>
            <a:miter lim="800000"/>
            <a:headEnd/>
            <a:tailEnd/>
          </a:ln>
        </p:spPr>
      </p:pic>
    </p:spTree>
    <p:extLst>
      <p:ext uri="{BB962C8B-B14F-4D97-AF65-F5344CB8AC3E}">
        <p14:creationId xmlns:p14="http://schemas.microsoft.com/office/powerpoint/2010/main" val="254412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cstate="print"/>
          <a:srcRect l="10881" r="11399" b="6735"/>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5357818" y="6072206"/>
            <a:ext cx="3786182" cy="785794"/>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696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5888"/>
            <a:ext cx="8229600" cy="633412"/>
          </a:xfrm>
        </p:spPr>
        <p:txBody>
          <a:bodyPr>
            <a:normAutofit fontScale="90000"/>
          </a:bodyPr>
          <a:lstStyle/>
          <a:p>
            <a:r>
              <a:rPr lang="ru-RU" sz="3600" b="1" dirty="0">
                <a:solidFill>
                  <a:srgbClr val="C00000"/>
                </a:solidFill>
              </a:rPr>
              <a:t>ФОНДАПАРИНУКС натрия </a:t>
            </a:r>
            <a:r>
              <a:rPr lang="ru-RU" sz="3600" b="1" dirty="0">
                <a:solidFill>
                  <a:srgbClr val="CC00CC"/>
                </a:solidFill>
              </a:rPr>
              <a:t>(торг. </a:t>
            </a:r>
            <a:r>
              <a:rPr lang="ru-RU" sz="3600" b="1" dirty="0" err="1">
                <a:solidFill>
                  <a:srgbClr val="CC00CC"/>
                </a:solidFill>
              </a:rPr>
              <a:t>Арикстра</a:t>
            </a:r>
            <a:r>
              <a:rPr lang="ru-RU" sz="3600" b="1" dirty="0">
                <a:solidFill>
                  <a:srgbClr val="CC00CC"/>
                </a:solidFill>
              </a:rPr>
              <a:t>)</a:t>
            </a:r>
          </a:p>
        </p:txBody>
      </p:sp>
      <p:sp>
        <p:nvSpPr>
          <p:cNvPr id="169987" name="Rectangle 3"/>
          <p:cNvSpPr>
            <a:spLocks noGrp="1" noChangeArrowheads="1"/>
          </p:cNvSpPr>
          <p:nvPr>
            <p:ph type="body" idx="1"/>
          </p:nvPr>
        </p:nvSpPr>
        <p:spPr>
          <a:xfrm>
            <a:off x="428596" y="1096962"/>
            <a:ext cx="8715404" cy="5403872"/>
          </a:xfrm>
        </p:spPr>
        <p:txBody>
          <a:bodyPr/>
          <a:lstStyle/>
          <a:p>
            <a:pPr>
              <a:buFont typeface="Wingdings" pitchFamily="2" charset="2"/>
              <a:buChar char="§"/>
            </a:pPr>
            <a:r>
              <a:rPr lang="ru-RU" sz="2800" dirty="0"/>
              <a:t>Пентасахарид</a:t>
            </a:r>
          </a:p>
          <a:p>
            <a:pPr>
              <a:buFont typeface="Wingdings" pitchFamily="2" charset="2"/>
              <a:buChar char="§"/>
            </a:pPr>
            <a:r>
              <a:rPr lang="ru-RU" sz="2800" dirty="0"/>
              <a:t>Селективный ингибитор </a:t>
            </a:r>
            <a:r>
              <a:rPr lang="en-US" sz="2800" dirty="0" err="1"/>
              <a:t>Xa</a:t>
            </a:r>
            <a:r>
              <a:rPr lang="ru-RU" sz="2800" dirty="0"/>
              <a:t> фактора</a:t>
            </a:r>
          </a:p>
          <a:p>
            <a:pPr>
              <a:buFont typeface="Wingdings" pitchFamily="2" charset="2"/>
              <a:buChar char="§"/>
            </a:pPr>
            <a:r>
              <a:rPr lang="ru-RU" sz="2800" dirty="0"/>
              <a:t>Не является НМГ</a:t>
            </a:r>
          </a:p>
          <a:p>
            <a:pPr>
              <a:buFont typeface="Wingdings" pitchFamily="2" charset="2"/>
              <a:buChar char="§"/>
            </a:pPr>
            <a:r>
              <a:rPr lang="ru-RU" sz="2800" dirty="0"/>
              <a:t>Нет клинически  значимого риска развития гепарин-индуцированной тромбоцитопении</a:t>
            </a:r>
          </a:p>
          <a:p>
            <a:pPr>
              <a:buFont typeface="Wingdings" pitchFamily="2" charset="2"/>
              <a:buChar char="§"/>
            </a:pPr>
            <a:r>
              <a:rPr lang="ru-RU" sz="2800" dirty="0"/>
              <a:t>Производится путём химического синтеза</a:t>
            </a:r>
          </a:p>
          <a:p>
            <a:pPr>
              <a:buNone/>
            </a:pPr>
            <a:endParaRPr lang="ru-RU" sz="2800" dirty="0"/>
          </a:p>
          <a:p>
            <a:pPr>
              <a:buFont typeface="Wingdings" pitchFamily="2" charset="2"/>
              <a:buChar char="§"/>
            </a:pPr>
            <a:endParaRPr lang="ru-RU" sz="2800" dirty="0"/>
          </a:p>
          <a:p>
            <a:pPr>
              <a:buFont typeface="Wingdings" pitchFamily="2" charset="2"/>
              <a:buChar char="§"/>
            </a:pPr>
            <a:endParaRPr lang="ru-RU" sz="2800" dirty="0"/>
          </a:p>
          <a:p>
            <a:pPr>
              <a:buFont typeface="Wingdings" pitchFamily="2" charset="2"/>
              <a:buChar char="§"/>
            </a:pPr>
            <a:endParaRPr lang="ru-RU" sz="2800" dirty="0"/>
          </a:p>
        </p:txBody>
      </p:sp>
      <p:pic>
        <p:nvPicPr>
          <p:cNvPr id="4" name="Рисунок 3" descr="330px-Fondaparinux.svg.png"/>
          <p:cNvPicPr>
            <a:picLocks noChangeAspect="1"/>
          </p:cNvPicPr>
          <p:nvPr/>
        </p:nvPicPr>
        <p:blipFill>
          <a:blip r:embed="rId2" cstate="print"/>
          <a:stretch>
            <a:fillRect/>
          </a:stretch>
        </p:blipFill>
        <p:spPr>
          <a:xfrm>
            <a:off x="1500166" y="4330394"/>
            <a:ext cx="6000792" cy="2527606"/>
          </a:xfrm>
          <a:prstGeom prst="rect">
            <a:avLst/>
          </a:prstGeom>
        </p:spPr>
      </p:pic>
    </p:spTree>
    <p:extLst>
      <p:ext uri="{BB962C8B-B14F-4D97-AF65-F5344CB8AC3E}">
        <p14:creationId xmlns:p14="http://schemas.microsoft.com/office/powerpoint/2010/main" val="216365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l="10803" r="11265" b="6172"/>
          <a:stretch>
            <a:fillRect/>
          </a:stretch>
        </p:blipFill>
        <p:spPr bwMode="auto">
          <a:xfrm>
            <a:off x="0" y="-732"/>
            <a:ext cx="9144000" cy="6858732"/>
          </a:xfrm>
          <a:prstGeom prst="rect">
            <a:avLst/>
          </a:prstGeom>
          <a:noFill/>
          <a:ln w="9525">
            <a:noFill/>
            <a:miter lim="800000"/>
            <a:headEnd/>
            <a:tailEnd/>
          </a:ln>
          <a:effectLst/>
        </p:spPr>
      </p:pic>
      <p:sp>
        <p:nvSpPr>
          <p:cNvPr id="6" name="Прямоугольник 5"/>
          <p:cNvSpPr/>
          <p:nvPr/>
        </p:nvSpPr>
        <p:spPr>
          <a:xfrm>
            <a:off x="7215206" y="6000768"/>
            <a:ext cx="1928794" cy="857232"/>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0902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t>Лекарственные средства, применяемые для коррекции нарушений гемостаза</a:t>
            </a:r>
            <a:endParaRPr lang="ru-RU" sz="3200" dirty="0"/>
          </a:p>
        </p:txBody>
      </p:sp>
      <p:sp>
        <p:nvSpPr>
          <p:cNvPr id="3" name="Объект 2"/>
          <p:cNvSpPr>
            <a:spLocks noGrp="1"/>
          </p:cNvSpPr>
          <p:nvPr>
            <p:ph idx="1"/>
          </p:nvPr>
        </p:nvSpPr>
        <p:spPr/>
        <p:txBody>
          <a:bodyPr>
            <a:normAutofit/>
          </a:bodyPr>
          <a:lstStyle/>
          <a:p>
            <a:pPr marL="0" indent="0">
              <a:buNone/>
            </a:pPr>
            <a:endParaRPr lang="ru-RU" dirty="0"/>
          </a:p>
          <a:p>
            <a:r>
              <a:rPr lang="ru-RU" sz="4400" b="1" dirty="0">
                <a:solidFill>
                  <a:srgbClr val="FF0000"/>
                </a:solidFill>
              </a:rPr>
              <a:t>Кровь в норме находится в жидком состоянии, которое обеспечивается  вследствие равновесия свертывающей и </a:t>
            </a:r>
            <a:r>
              <a:rPr lang="ru-RU" sz="4400" b="1" dirty="0" err="1">
                <a:solidFill>
                  <a:srgbClr val="FF0000"/>
                </a:solidFill>
              </a:rPr>
              <a:t>противосвертывающей</a:t>
            </a:r>
            <a:r>
              <a:rPr lang="ru-RU" sz="4400" b="1" dirty="0">
                <a:solidFill>
                  <a:srgbClr val="FF0000"/>
                </a:solidFill>
              </a:rPr>
              <a:t> систем. </a:t>
            </a:r>
          </a:p>
          <a:p>
            <a:endParaRPr lang="ru-RU" dirty="0"/>
          </a:p>
        </p:txBody>
      </p:sp>
    </p:spTree>
    <p:extLst>
      <p:ext uri="{BB962C8B-B14F-4D97-AF65-F5344CB8AC3E}">
        <p14:creationId xmlns:p14="http://schemas.microsoft.com/office/powerpoint/2010/main" val="258425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untitled18"/>
          <p:cNvPicPr>
            <a:picLocks noChangeAspect="1" noChangeArrowheads="1"/>
          </p:cNvPicPr>
          <p:nvPr/>
        </p:nvPicPr>
        <p:blipFill>
          <a:blip r:embed="rId3" cstate="print"/>
          <a:srcRect/>
          <a:stretch>
            <a:fillRect/>
          </a:stretch>
        </p:blipFill>
        <p:spPr bwMode="auto">
          <a:xfrm>
            <a:off x="357158" y="2692400"/>
            <a:ext cx="8448705" cy="3022600"/>
          </a:xfrm>
          <a:prstGeom prst="rect">
            <a:avLst/>
          </a:prstGeom>
          <a:noFill/>
        </p:spPr>
      </p:pic>
      <p:sp>
        <p:nvSpPr>
          <p:cNvPr id="70660" name="Rectangle 4"/>
          <p:cNvSpPr>
            <a:spLocks noGrp="1" noChangeArrowheads="1"/>
          </p:cNvSpPr>
          <p:nvPr>
            <p:ph type="body" idx="1"/>
          </p:nvPr>
        </p:nvSpPr>
        <p:spPr>
          <a:xfrm>
            <a:off x="428596" y="1000108"/>
            <a:ext cx="8229600" cy="4383087"/>
          </a:xfrm>
          <a:noFill/>
          <a:ln/>
        </p:spPr>
        <p:txBody>
          <a:bodyPr lIns="90488" tIns="44450" rIns="90488" bIns="44450"/>
          <a:lstStyle/>
          <a:p>
            <a:pPr>
              <a:buFont typeface="Wingdings" pitchFamily="2" charset="2"/>
              <a:buNone/>
            </a:pPr>
            <a:r>
              <a:rPr lang="ru-RU" sz="2400" dirty="0"/>
              <a:t>Гирудин </a:t>
            </a:r>
            <a:r>
              <a:rPr lang="ru-RU" sz="2400" b="1" dirty="0"/>
              <a:t>(вещество, выделяемое пиявками) </a:t>
            </a:r>
            <a:r>
              <a:rPr lang="ru-RU" sz="2400" dirty="0"/>
              <a:t>и его синтетические аналоги (лепирудин, бивалирудин) оказывают прямое ингибирующее действие на тромбин (эффект не зависит от АТ </a:t>
            </a:r>
            <a:r>
              <a:rPr lang="en-US" sz="2400" dirty="0"/>
              <a:t>III)</a:t>
            </a:r>
            <a:r>
              <a:rPr lang="ru-RU" sz="2400" dirty="0"/>
              <a:t>.</a:t>
            </a:r>
            <a:endParaRPr lang="en-US" sz="2400" dirty="0"/>
          </a:p>
        </p:txBody>
      </p:sp>
      <p:sp>
        <p:nvSpPr>
          <p:cNvPr id="70661" name="Rectangle 5"/>
          <p:cNvSpPr>
            <a:spLocks noChangeArrowheads="1"/>
          </p:cNvSpPr>
          <p:nvPr/>
        </p:nvSpPr>
        <p:spPr bwMode="auto">
          <a:xfrm rot="20820000">
            <a:off x="6878638" y="2979738"/>
            <a:ext cx="958850" cy="363537"/>
          </a:xfrm>
          <a:prstGeom prst="rect">
            <a:avLst/>
          </a:prstGeom>
          <a:noFill/>
          <a:ln w="12700">
            <a:noFill/>
            <a:miter lim="800000"/>
            <a:headEnd/>
            <a:tailEnd/>
          </a:ln>
          <a:effectLst/>
        </p:spPr>
        <p:txBody>
          <a:bodyPr wrap="none" lIns="90488" tIns="44450" rIns="90488" bIns="44450">
            <a:spAutoFit/>
          </a:bodyPr>
          <a:lstStyle/>
          <a:p>
            <a:pPr eaLnBrk="0" hangingPunct="0"/>
            <a:r>
              <a:rPr lang="ru-RU" sz="1800">
                <a:effectLst>
                  <a:outerShdw blurRad="38100" dist="38100" dir="2700000" algn="tl">
                    <a:srgbClr val="000000"/>
                  </a:outerShdw>
                </a:effectLst>
                <a:latin typeface="Imago Medium" charset="0"/>
              </a:rPr>
              <a:t>Фибрин</a:t>
            </a:r>
            <a:endParaRPr lang="en-US" sz="1800">
              <a:effectLst>
                <a:outerShdw blurRad="38100" dist="38100" dir="2700000" algn="tl">
                  <a:srgbClr val="000000"/>
                </a:outerShdw>
              </a:effectLst>
              <a:latin typeface="Imago Medium" charset="0"/>
            </a:endParaRPr>
          </a:p>
        </p:txBody>
      </p:sp>
      <p:sp>
        <p:nvSpPr>
          <p:cNvPr id="70662" name="Rectangle 6"/>
          <p:cNvSpPr>
            <a:spLocks noChangeArrowheads="1"/>
          </p:cNvSpPr>
          <p:nvPr/>
        </p:nvSpPr>
        <p:spPr bwMode="auto">
          <a:xfrm>
            <a:off x="642910" y="4143380"/>
            <a:ext cx="1054100" cy="363538"/>
          </a:xfrm>
          <a:prstGeom prst="rect">
            <a:avLst/>
          </a:prstGeom>
          <a:noFill/>
          <a:ln w="12700">
            <a:noFill/>
            <a:miter lim="800000"/>
            <a:headEnd/>
            <a:tailEnd/>
          </a:ln>
          <a:effectLst/>
        </p:spPr>
        <p:txBody>
          <a:bodyPr wrap="none" lIns="90488" tIns="44450" rIns="90488" bIns="44450">
            <a:spAutoFit/>
          </a:bodyPr>
          <a:lstStyle/>
          <a:p>
            <a:pPr eaLnBrk="0" hangingPunct="0"/>
            <a:r>
              <a:rPr lang="ru-RU" sz="1800" dirty="0">
                <a:effectLst>
                  <a:outerShdw blurRad="38100" dist="38100" dir="2700000" algn="tl">
                    <a:srgbClr val="000000"/>
                  </a:outerShdw>
                </a:effectLst>
                <a:latin typeface="Imago Medium" charset="0"/>
              </a:rPr>
              <a:t>Тромбин</a:t>
            </a:r>
            <a:endParaRPr lang="en-US" sz="1800" dirty="0">
              <a:effectLst>
                <a:outerShdw blurRad="38100" dist="38100" dir="2700000" algn="tl">
                  <a:srgbClr val="000000"/>
                </a:outerShdw>
              </a:effectLst>
              <a:latin typeface="Imago Medium" charset="0"/>
            </a:endParaRPr>
          </a:p>
        </p:txBody>
      </p:sp>
      <p:sp>
        <p:nvSpPr>
          <p:cNvPr id="70663" name="Rectangle 7"/>
          <p:cNvSpPr>
            <a:spLocks noChangeArrowheads="1"/>
          </p:cNvSpPr>
          <p:nvPr/>
        </p:nvSpPr>
        <p:spPr bwMode="auto">
          <a:xfrm>
            <a:off x="3357554" y="4143380"/>
            <a:ext cx="1054100" cy="363538"/>
          </a:xfrm>
          <a:prstGeom prst="rect">
            <a:avLst/>
          </a:prstGeom>
          <a:noFill/>
          <a:ln w="12700">
            <a:noFill/>
            <a:miter lim="800000"/>
            <a:headEnd/>
            <a:tailEnd/>
          </a:ln>
          <a:effectLst/>
        </p:spPr>
        <p:txBody>
          <a:bodyPr wrap="none" lIns="90488" tIns="44450" rIns="90488" bIns="44450">
            <a:spAutoFit/>
          </a:bodyPr>
          <a:lstStyle/>
          <a:p>
            <a:pPr eaLnBrk="0" hangingPunct="0"/>
            <a:r>
              <a:rPr lang="ru-RU" sz="1800" dirty="0">
                <a:effectLst>
                  <a:outerShdw blurRad="38100" dist="38100" dir="2700000" algn="tl">
                    <a:srgbClr val="000000"/>
                  </a:outerShdw>
                </a:effectLst>
                <a:latin typeface="Imago Medium" charset="0"/>
              </a:rPr>
              <a:t>Тромбин</a:t>
            </a:r>
            <a:endParaRPr lang="en-US" sz="1800" dirty="0">
              <a:effectLst>
                <a:outerShdw blurRad="38100" dist="38100" dir="2700000" algn="tl">
                  <a:srgbClr val="000000"/>
                </a:outerShdw>
              </a:effectLst>
              <a:latin typeface="Imago Medium" charset="0"/>
            </a:endParaRPr>
          </a:p>
        </p:txBody>
      </p:sp>
      <p:sp>
        <p:nvSpPr>
          <p:cNvPr id="70664" name="Rectangle 8"/>
          <p:cNvSpPr>
            <a:spLocks noChangeArrowheads="1"/>
          </p:cNvSpPr>
          <p:nvPr/>
        </p:nvSpPr>
        <p:spPr bwMode="auto">
          <a:xfrm>
            <a:off x="6072198" y="4214818"/>
            <a:ext cx="1054100" cy="363538"/>
          </a:xfrm>
          <a:prstGeom prst="rect">
            <a:avLst/>
          </a:prstGeom>
          <a:noFill/>
          <a:ln w="12700">
            <a:noFill/>
            <a:miter lim="800000"/>
            <a:headEnd/>
            <a:tailEnd/>
          </a:ln>
          <a:effectLst/>
        </p:spPr>
        <p:txBody>
          <a:bodyPr wrap="none" lIns="90488" tIns="44450" rIns="90488" bIns="44450">
            <a:spAutoFit/>
          </a:bodyPr>
          <a:lstStyle/>
          <a:p>
            <a:pPr eaLnBrk="0" hangingPunct="0"/>
            <a:r>
              <a:rPr lang="ru-RU" sz="1800" dirty="0">
                <a:effectLst>
                  <a:outerShdw blurRad="38100" dist="38100" dir="2700000" algn="tl">
                    <a:srgbClr val="000000"/>
                  </a:outerShdw>
                </a:effectLst>
                <a:latin typeface="Imago Medium" charset="0"/>
              </a:rPr>
              <a:t>Тромбин</a:t>
            </a:r>
            <a:endParaRPr lang="en-US" sz="1800" dirty="0">
              <a:effectLst>
                <a:outerShdw blurRad="38100" dist="38100" dir="2700000" algn="tl">
                  <a:srgbClr val="000000"/>
                </a:outerShdw>
              </a:effectLst>
              <a:latin typeface="Imago Medium" charset="0"/>
            </a:endParaRPr>
          </a:p>
        </p:txBody>
      </p:sp>
      <p:sp>
        <p:nvSpPr>
          <p:cNvPr id="70666" name="Rectangle 10"/>
          <p:cNvSpPr>
            <a:spLocks noChangeArrowheads="1"/>
          </p:cNvSpPr>
          <p:nvPr/>
        </p:nvSpPr>
        <p:spPr bwMode="auto">
          <a:xfrm>
            <a:off x="285720" y="2928934"/>
            <a:ext cx="2924175" cy="363538"/>
          </a:xfrm>
          <a:prstGeom prst="rect">
            <a:avLst/>
          </a:prstGeom>
          <a:noFill/>
          <a:ln w="12700">
            <a:noFill/>
            <a:miter lim="800000"/>
            <a:headEnd/>
            <a:tailEnd/>
          </a:ln>
          <a:effectLst/>
        </p:spPr>
        <p:txBody>
          <a:bodyPr wrap="none" lIns="90488" tIns="44450" rIns="90488" bIns="44450">
            <a:spAutoFit/>
          </a:bodyPr>
          <a:lstStyle/>
          <a:p>
            <a:pPr algn="ctr" eaLnBrk="0" hangingPunct="0"/>
            <a:r>
              <a:rPr lang="ru-RU" sz="1800" dirty="0">
                <a:solidFill>
                  <a:schemeClr val="bg1"/>
                </a:solidFill>
                <a:effectLst>
                  <a:outerShdw blurRad="38100" dist="38100" dir="2700000" algn="tl">
                    <a:srgbClr val="000000"/>
                  </a:outerShdw>
                </a:effectLst>
                <a:latin typeface="Imago Medium" charset="0"/>
              </a:rPr>
              <a:t>Сайт связи с фибрином	</a:t>
            </a:r>
            <a:endParaRPr lang="en-US" sz="1800" dirty="0">
              <a:solidFill>
                <a:schemeClr val="bg1"/>
              </a:solidFill>
              <a:effectLst>
                <a:outerShdw blurRad="38100" dist="38100" dir="2700000" algn="tl">
                  <a:srgbClr val="000000"/>
                </a:outerShdw>
              </a:effectLst>
              <a:latin typeface="Imago Medium" charset="0"/>
            </a:endParaRPr>
          </a:p>
        </p:txBody>
      </p:sp>
      <p:sp>
        <p:nvSpPr>
          <p:cNvPr id="70667" name="Rectangle 11"/>
          <p:cNvSpPr>
            <a:spLocks noChangeArrowheads="1"/>
          </p:cNvSpPr>
          <p:nvPr/>
        </p:nvSpPr>
        <p:spPr bwMode="auto">
          <a:xfrm>
            <a:off x="2143108" y="4000504"/>
            <a:ext cx="949428" cy="639149"/>
          </a:xfrm>
          <a:prstGeom prst="rect">
            <a:avLst/>
          </a:prstGeom>
          <a:noFill/>
          <a:ln w="12700">
            <a:noFill/>
            <a:miter lim="800000"/>
            <a:headEnd/>
            <a:tailEnd/>
          </a:ln>
          <a:effectLst/>
        </p:spPr>
        <p:txBody>
          <a:bodyPr wrap="none" lIns="90488" tIns="44450" rIns="90488" bIns="44450">
            <a:spAutoFit/>
          </a:bodyPr>
          <a:lstStyle/>
          <a:p>
            <a:pPr eaLnBrk="0" hangingPunct="0">
              <a:lnSpc>
                <a:spcPct val="85000"/>
              </a:lnSpc>
            </a:pPr>
            <a:r>
              <a:rPr lang="ru-RU" sz="1400" dirty="0">
                <a:solidFill>
                  <a:schemeClr val="bg1"/>
                </a:solidFill>
                <a:effectLst>
                  <a:outerShdw blurRad="38100" dist="38100" dir="2700000" algn="tl">
                    <a:srgbClr val="000000"/>
                  </a:outerShdw>
                </a:effectLst>
                <a:latin typeface="Imago Medium" charset="0"/>
              </a:rPr>
              <a:t>Каталити</a:t>
            </a:r>
          </a:p>
          <a:p>
            <a:pPr eaLnBrk="0" hangingPunct="0">
              <a:lnSpc>
                <a:spcPct val="85000"/>
              </a:lnSpc>
            </a:pPr>
            <a:r>
              <a:rPr lang="ru-RU" sz="1400" dirty="0">
                <a:solidFill>
                  <a:schemeClr val="bg1"/>
                </a:solidFill>
                <a:effectLst>
                  <a:outerShdw blurRad="38100" dist="38100" dir="2700000" algn="tl">
                    <a:srgbClr val="000000"/>
                  </a:outerShdw>
                </a:effectLst>
                <a:latin typeface="Imago Medium" charset="0"/>
              </a:rPr>
              <a:t>ческий</a:t>
            </a:r>
          </a:p>
          <a:p>
            <a:pPr eaLnBrk="0" hangingPunct="0">
              <a:lnSpc>
                <a:spcPct val="85000"/>
              </a:lnSpc>
            </a:pPr>
            <a:r>
              <a:rPr lang="ru-RU" sz="1400" dirty="0">
                <a:solidFill>
                  <a:schemeClr val="bg1"/>
                </a:solidFill>
                <a:effectLst>
                  <a:outerShdw blurRad="38100" dist="38100" dir="2700000" algn="tl">
                    <a:srgbClr val="000000"/>
                  </a:outerShdw>
                </a:effectLst>
                <a:latin typeface="Imago Medium" charset="0"/>
              </a:rPr>
              <a:t>сайт</a:t>
            </a:r>
            <a:endParaRPr lang="en-US" sz="1400" dirty="0">
              <a:solidFill>
                <a:schemeClr val="bg1"/>
              </a:solidFill>
              <a:effectLst>
                <a:outerShdw blurRad="38100" dist="38100" dir="2700000" algn="tl">
                  <a:srgbClr val="000000"/>
                </a:outerShdw>
              </a:effectLst>
              <a:latin typeface="Imago Medium" charset="0"/>
            </a:endParaRPr>
          </a:p>
        </p:txBody>
      </p:sp>
      <p:sp>
        <p:nvSpPr>
          <p:cNvPr id="70668" name="Rectangle 12"/>
          <p:cNvSpPr>
            <a:spLocks noChangeArrowheads="1"/>
          </p:cNvSpPr>
          <p:nvPr/>
        </p:nvSpPr>
        <p:spPr bwMode="auto">
          <a:xfrm>
            <a:off x="4071934" y="5214950"/>
            <a:ext cx="1023937" cy="363538"/>
          </a:xfrm>
          <a:prstGeom prst="rect">
            <a:avLst/>
          </a:prstGeom>
          <a:noFill/>
          <a:ln w="12700">
            <a:noFill/>
            <a:miter lim="800000"/>
            <a:headEnd/>
            <a:tailEnd/>
          </a:ln>
          <a:effectLst/>
        </p:spPr>
        <p:txBody>
          <a:bodyPr wrap="none" lIns="90488" tIns="44450" rIns="90488" bIns="44450">
            <a:spAutoFit/>
          </a:bodyPr>
          <a:lstStyle/>
          <a:p>
            <a:pPr eaLnBrk="0" hangingPunct="0"/>
            <a:r>
              <a:rPr lang="ru-RU" sz="1800" dirty="0">
                <a:effectLst>
                  <a:outerShdw blurRad="38100" dist="38100" dir="2700000" algn="tl">
                    <a:srgbClr val="000000"/>
                  </a:outerShdw>
                </a:effectLst>
                <a:latin typeface="Imago Medium" charset="0"/>
              </a:rPr>
              <a:t>Гирудин</a:t>
            </a:r>
            <a:endParaRPr lang="en-US" sz="1800" dirty="0">
              <a:effectLst>
                <a:outerShdw blurRad="38100" dist="38100" dir="2700000" algn="tl">
                  <a:srgbClr val="000000"/>
                </a:outerShdw>
              </a:effectLst>
              <a:latin typeface="Imago Medium" charset="0"/>
            </a:endParaRPr>
          </a:p>
        </p:txBody>
      </p:sp>
      <p:sp>
        <p:nvSpPr>
          <p:cNvPr id="70669" name="Rectangle 13"/>
          <p:cNvSpPr>
            <a:spLocks noChangeArrowheads="1"/>
          </p:cNvSpPr>
          <p:nvPr/>
        </p:nvSpPr>
        <p:spPr bwMode="auto">
          <a:xfrm>
            <a:off x="7851775" y="3965575"/>
            <a:ext cx="996950" cy="638175"/>
          </a:xfrm>
          <a:prstGeom prst="rect">
            <a:avLst/>
          </a:prstGeom>
          <a:noFill/>
          <a:ln w="12700">
            <a:noFill/>
            <a:miter lim="800000"/>
            <a:headEnd/>
            <a:tailEnd/>
          </a:ln>
          <a:effectLst/>
        </p:spPr>
        <p:txBody>
          <a:bodyPr wrap="none" lIns="90488" tIns="44450" rIns="90488" bIns="44450">
            <a:spAutoFit/>
          </a:bodyPr>
          <a:lstStyle/>
          <a:p>
            <a:pPr algn="ctr" eaLnBrk="0" hangingPunct="0"/>
            <a:r>
              <a:rPr lang="en-US" sz="1800">
                <a:effectLst>
                  <a:outerShdw blurRad="38100" dist="38100" dir="2700000" algn="tl">
                    <a:srgbClr val="000000"/>
                  </a:outerShdw>
                </a:effectLst>
                <a:latin typeface="Imago Medium" charset="0"/>
              </a:rPr>
              <a:t>AT</a:t>
            </a:r>
            <a:r>
              <a:rPr lang="en-US" sz="1800" b="1">
                <a:effectLst>
                  <a:outerShdw blurRad="38100" dist="38100" dir="2700000" algn="tl">
                    <a:srgbClr val="000000"/>
                  </a:outerShdw>
                </a:effectLst>
              </a:rPr>
              <a:t>III</a:t>
            </a:r>
            <a:r>
              <a:rPr lang="en-US" sz="1800">
                <a:effectLst>
                  <a:outerShdw blurRad="38100" dist="38100" dir="2700000" algn="tl">
                    <a:srgbClr val="000000"/>
                  </a:outerShdw>
                </a:effectLst>
                <a:latin typeface="Imago Medium" charset="0"/>
              </a:rPr>
              <a:t>/</a:t>
            </a:r>
          </a:p>
          <a:p>
            <a:pPr algn="ctr" eaLnBrk="0" hangingPunct="0"/>
            <a:r>
              <a:rPr lang="ru-RU" sz="1800">
                <a:effectLst>
                  <a:outerShdw blurRad="38100" dist="38100" dir="2700000" algn="tl">
                    <a:srgbClr val="000000"/>
                  </a:outerShdw>
                </a:effectLst>
                <a:latin typeface="Imago Medium" charset="0"/>
              </a:rPr>
              <a:t>Гепарин</a:t>
            </a:r>
            <a:endParaRPr lang="en-US" sz="1800">
              <a:effectLst>
                <a:outerShdw blurRad="38100" dist="38100" dir="2700000" algn="tl">
                  <a:srgbClr val="000000"/>
                </a:outerShdw>
              </a:effectLst>
              <a:latin typeface="Imago Medium" charset="0"/>
            </a:endParaRPr>
          </a:p>
        </p:txBody>
      </p:sp>
      <p:sp>
        <p:nvSpPr>
          <p:cNvPr id="70670" name="Rectangle 14"/>
          <p:cNvSpPr>
            <a:spLocks noChangeArrowheads="1"/>
          </p:cNvSpPr>
          <p:nvPr/>
        </p:nvSpPr>
        <p:spPr bwMode="auto">
          <a:xfrm>
            <a:off x="1093788" y="6086475"/>
            <a:ext cx="3411537" cy="363538"/>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r>
              <a:rPr lang="en-US" sz="1800" i="1">
                <a:effectLst>
                  <a:outerShdw blurRad="38100" dist="38100" dir="2700000" algn="tl">
                    <a:srgbClr val="000000"/>
                  </a:outerShdw>
                </a:effectLst>
                <a:latin typeface="Imago Book" charset="0"/>
              </a:rPr>
              <a:t>Rihal, Flather, Hirsh, Yusuf, 1995	</a:t>
            </a:r>
          </a:p>
        </p:txBody>
      </p:sp>
      <p:sp>
        <p:nvSpPr>
          <p:cNvPr id="70671" name="Rectangle 15"/>
          <p:cNvSpPr>
            <a:spLocks noChangeArrowheads="1"/>
          </p:cNvSpPr>
          <p:nvPr/>
        </p:nvSpPr>
        <p:spPr bwMode="auto">
          <a:xfrm rot="20820000">
            <a:off x="4022725" y="3055938"/>
            <a:ext cx="958850" cy="363537"/>
          </a:xfrm>
          <a:prstGeom prst="rect">
            <a:avLst/>
          </a:prstGeom>
          <a:noFill/>
          <a:ln w="12700">
            <a:noFill/>
            <a:miter lim="800000"/>
            <a:headEnd/>
            <a:tailEnd/>
          </a:ln>
          <a:effectLst/>
        </p:spPr>
        <p:txBody>
          <a:bodyPr wrap="none" lIns="90488" tIns="44450" rIns="90488" bIns="44450">
            <a:spAutoFit/>
          </a:bodyPr>
          <a:lstStyle/>
          <a:p>
            <a:pPr eaLnBrk="0" hangingPunct="0"/>
            <a:r>
              <a:rPr lang="ru-RU" sz="1800">
                <a:effectLst>
                  <a:outerShdw blurRad="38100" dist="38100" dir="2700000" algn="tl">
                    <a:srgbClr val="000000"/>
                  </a:outerShdw>
                </a:effectLst>
                <a:latin typeface="Imago Medium" charset="0"/>
              </a:rPr>
              <a:t>Фибрин</a:t>
            </a:r>
            <a:endParaRPr lang="en-US" sz="1800">
              <a:effectLst>
                <a:outerShdw blurRad="38100" dist="38100" dir="2700000" algn="tl">
                  <a:srgbClr val="000000"/>
                </a:outerShdw>
              </a:effectLst>
              <a:latin typeface="Imago Medium" charset="0"/>
            </a:endParaRPr>
          </a:p>
        </p:txBody>
      </p:sp>
      <p:sp>
        <p:nvSpPr>
          <p:cNvPr id="16" name="Прямоугольник 15"/>
          <p:cNvSpPr/>
          <p:nvPr/>
        </p:nvSpPr>
        <p:spPr>
          <a:xfrm>
            <a:off x="928662" y="142852"/>
            <a:ext cx="6634445" cy="592022"/>
          </a:xfrm>
          <a:prstGeom prst="rect">
            <a:avLst/>
          </a:prstGeom>
        </p:spPr>
        <p:txBody>
          <a:bodyPr wrap="none">
            <a:spAutoFit/>
          </a:bodyPr>
          <a:lstStyle/>
          <a:p>
            <a:pPr marL="0" indent="0">
              <a:lnSpc>
                <a:spcPct val="110000"/>
              </a:lnSpc>
              <a:buFontTx/>
              <a:buNone/>
            </a:pPr>
            <a:r>
              <a:rPr lang="ru-RU" sz="3200" b="1" dirty="0">
                <a:solidFill>
                  <a:srgbClr val="C00000"/>
                </a:solidFill>
              </a:rPr>
              <a:t>Прямые ингибиторы тромбина </a:t>
            </a:r>
          </a:p>
        </p:txBody>
      </p:sp>
    </p:spTree>
    <p:extLst>
      <p:ext uri="{BB962C8B-B14F-4D97-AF65-F5344CB8AC3E}">
        <p14:creationId xmlns:p14="http://schemas.microsoft.com/office/powerpoint/2010/main" val="41217025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285876"/>
          </a:xfrm>
        </p:spPr>
        <p:txBody>
          <a:bodyPr>
            <a:noAutofit/>
          </a:bodyPr>
          <a:lstStyle/>
          <a:p>
            <a:r>
              <a:rPr lang="ru-RU" sz="3200" b="1" dirty="0">
                <a:solidFill>
                  <a:srgbClr val="C00000"/>
                </a:solidFill>
                <a:latin typeface="Arial" pitchFamily="34" charset="0"/>
                <a:cs typeface="Arial" pitchFamily="34" charset="0"/>
              </a:rPr>
              <a:t>Непрямые антикоагулянты – </a:t>
            </a:r>
            <a:r>
              <a:rPr lang="ru-RU" sz="2800" b="1" dirty="0" err="1">
                <a:solidFill>
                  <a:srgbClr val="C00000"/>
                </a:solidFill>
                <a:latin typeface="Arial" pitchFamily="34" charset="0"/>
                <a:cs typeface="Arial" pitchFamily="34" charset="0"/>
              </a:rPr>
              <a:t>стереоструктурные</a:t>
            </a:r>
            <a:r>
              <a:rPr lang="ru-RU" sz="2800" b="1" dirty="0">
                <a:solidFill>
                  <a:srgbClr val="C00000"/>
                </a:solidFill>
                <a:latin typeface="Arial" pitchFamily="34" charset="0"/>
                <a:cs typeface="Arial" pitchFamily="34" charset="0"/>
              </a:rPr>
              <a:t> аналоги витамина К</a:t>
            </a:r>
          </a:p>
        </p:txBody>
      </p:sp>
      <p:pic>
        <p:nvPicPr>
          <p:cNvPr id="13314" name="Picture 2" descr="http://images.myshared.ru/393237/slide_10.jpg"/>
          <p:cNvPicPr>
            <a:picLocks noChangeAspect="1" noChangeArrowheads="1"/>
          </p:cNvPicPr>
          <p:nvPr/>
        </p:nvPicPr>
        <p:blipFill>
          <a:blip r:embed="rId2" cstate="print"/>
          <a:srcRect l="17813" t="25000" r="5312" b="16249"/>
          <a:stretch>
            <a:fillRect/>
          </a:stretch>
        </p:blipFill>
        <p:spPr bwMode="auto">
          <a:xfrm>
            <a:off x="285720" y="1406085"/>
            <a:ext cx="8643998" cy="4954487"/>
          </a:xfrm>
          <a:prstGeom prst="rect">
            <a:avLst/>
          </a:prstGeom>
          <a:noFill/>
        </p:spPr>
      </p:pic>
    </p:spTree>
    <p:extLst>
      <p:ext uri="{BB962C8B-B14F-4D97-AF65-F5344CB8AC3E}">
        <p14:creationId xmlns:p14="http://schemas.microsoft.com/office/powerpoint/2010/main" val="97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4800600" y="1981200"/>
            <a:ext cx="3733800" cy="457200"/>
          </a:xfrm>
          <a:prstGeom prst="rect">
            <a:avLst/>
          </a:prstGeom>
          <a:noFill/>
          <a:ln w="9525">
            <a:noFill/>
            <a:miter lim="800000"/>
            <a:headEnd/>
            <a:tailEnd/>
          </a:ln>
        </p:spPr>
        <p:txBody>
          <a:bodyPr>
            <a:spAutoFit/>
          </a:bodyPr>
          <a:lstStyle/>
          <a:p>
            <a:pPr eaLnBrk="0" hangingPunct="0">
              <a:spcBef>
                <a:spcPct val="50000"/>
              </a:spcBef>
            </a:pPr>
            <a:endParaRPr lang="ru-RU" sz="2400"/>
          </a:p>
        </p:txBody>
      </p:sp>
      <p:graphicFrame>
        <p:nvGraphicFramePr>
          <p:cNvPr id="5122"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Слайд" r:id="rId4" imgW="865505" imgH="647663" progId="PowerPoint.Slide.8">
                  <p:embed/>
                </p:oleObj>
              </mc:Choice>
              <mc:Fallback>
                <p:oleObj name="Слайд" r:id="rId4" imgW="865505" imgH="6476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4"/>
          <p:cNvSpPr>
            <a:spLocks noChangeArrowheads="1"/>
          </p:cNvSpPr>
          <p:nvPr/>
        </p:nvSpPr>
        <p:spPr bwMode="auto">
          <a:xfrm>
            <a:off x="1331913" y="404813"/>
            <a:ext cx="6481762" cy="933450"/>
          </a:xfrm>
          <a:prstGeom prst="rect">
            <a:avLst/>
          </a:prstGeom>
          <a:noFill/>
          <a:ln w="9525">
            <a:noFill/>
            <a:miter lim="800000"/>
            <a:headEnd/>
            <a:tailEnd/>
          </a:ln>
        </p:spPr>
        <p:txBody>
          <a:bodyPr>
            <a:spAutoFit/>
          </a:bodyPr>
          <a:lstStyle/>
          <a:p>
            <a:pPr algn="ctr">
              <a:lnSpc>
                <a:spcPct val="50000"/>
              </a:lnSpc>
            </a:pPr>
            <a:r>
              <a:rPr lang="ru-RU" sz="2200" b="1">
                <a:solidFill>
                  <a:srgbClr val="FFFF00"/>
                </a:solidFill>
              </a:rPr>
              <a:t>НЕПРЯМЫЕ АНТИКОАГУЛЯНТЫ</a:t>
            </a:r>
            <a:br>
              <a:rPr lang="ru-RU" sz="2200" b="1">
                <a:solidFill>
                  <a:srgbClr val="FFFF00"/>
                </a:solidFill>
              </a:rPr>
            </a:br>
            <a:r>
              <a:rPr lang="ru-RU" sz="2200" b="1">
                <a:solidFill>
                  <a:srgbClr val="FFFF00"/>
                </a:solidFill>
              </a:rPr>
              <a:t/>
            </a:r>
            <a:br>
              <a:rPr lang="ru-RU" sz="2200" b="1">
                <a:solidFill>
                  <a:srgbClr val="FFFF00"/>
                </a:solidFill>
              </a:rPr>
            </a:br>
            <a:r>
              <a:rPr lang="ru-RU" sz="2200" b="1">
                <a:solidFill>
                  <a:srgbClr val="FF9999"/>
                </a:solidFill>
              </a:rPr>
              <a:t>АНТАГОНИСТЫ ВИТАМИНА К</a:t>
            </a:r>
            <a:br>
              <a:rPr lang="ru-RU" sz="2200" b="1">
                <a:solidFill>
                  <a:srgbClr val="FF9999"/>
                </a:solidFill>
              </a:rPr>
            </a:br>
            <a:r>
              <a:rPr lang="ru-RU" sz="2200" b="1">
                <a:solidFill>
                  <a:srgbClr val="FF9999"/>
                </a:solidFill>
              </a:rPr>
              <a:t/>
            </a:r>
            <a:br>
              <a:rPr lang="ru-RU" sz="2200" b="1">
                <a:solidFill>
                  <a:srgbClr val="FF9999"/>
                </a:solidFill>
              </a:rPr>
            </a:br>
            <a:r>
              <a:rPr lang="ru-RU" sz="2200" b="1">
                <a:solidFill>
                  <a:srgbClr val="66FF33"/>
                </a:solidFill>
              </a:rPr>
              <a:t>ОРАЛЬНЫЕ АНТИКОАГУЛЯНТЫ</a:t>
            </a:r>
          </a:p>
        </p:txBody>
      </p:sp>
      <p:sp>
        <p:nvSpPr>
          <p:cNvPr id="5125" name="Line 5"/>
          <p:cNvSpPr>
            <a:spLocks noChangeShapeType="1"/>
          </p:cNvSpPr>
          <p:nvPr/>
        </p:nvSpPr>
        <p:spPr bwMode="auto">
          <a:xfrm flipH="1">
            <a:off x="2484438" y="1341438"/>
            <a:ext cx="358775" cy="720725"/>
          </a:xfrm>
          <a:prstGeom prst="line">
            <a:avLst/>
          </a:prstGeom>
          <a:noFill/>
          <a:ln w="76200">
            <a:solidFill>
              <a:srgbClr val="CC0066"/>
            </a:solidFill>
            <a:round/>
            <a:headEnd/>
            <a:tailEnd type="stealth" w="lg" len="med"/>
          </a:ln>
        </p:spPr>
        <p:txBody>
          <a:bodyPr/>
          <a:lstStyle/>
          <a:p>
            <a:endParaRPr lang="ru-RU"/>
          </a:p>
        </p:txBody>
      </p:sp>
      <p:sp>
        <p:nvSpPr>
          <p:cNvPr id="5126" name="Line 6"/>
          <p:cNvSpPr>
            <a:spLocks noChangeShapeType="1"/>
          </p:cNvSpPr>
          <p:nvPr/>
        </p:nvSpPr>
        <p:spPr bwMode="auto">
          <a:xfrm flipH="1">
            <a:off x="2895600" y="1341438"/>
            <a:ext cx="595313" cy="1096962"/>
          </a:xfrm>
          <a:prstGeom prst="line">
            <a:avLst/>
          </a:prstGeom>
          <a:noFill/>
          <a:ln w="76200">
            <a:solidFill>
              <a:srgbClr val="CC0066"/>
            </a:solidFill>
            <a:round/>
            <a:headEnd/>
            <a:tailEnd type="stealth" w="lg" len="med"/>
          </a:ln>
        </p:spPr>
        <p:txBody>
          <a:bodyPr/>
          <a:lstStyle/>
          <a:p>
            <a:endParaRPr lang="ru-RU"/>
          </a:p>
        </p:txBody>
      </p:sp>
      <p:sp>
        <p:nvSpPr>
          <p:cNvPr id="5127" name="Line 7"/>
          <p:cNvSpPr>
            <a:spLocks noChangeShapeType="1"/>
          </p:cNvSpPr>
          <p:nvPr/>
        </p:nvSpPr>
        <p:spPr bwMode="auto">
          <a:xfrm flipH="1">
            <a:off x="3581400" y="1341438"/>
            <a:ext cx="487363" cy="1477962"/>
          </a:xfrm>
          <a:prstGeom prst="line">
            <a:avLst/>
          </a:prstGeom>
          <a:noFill/>
          <a:ln w="76200">
            <a:solidFill>
              <a:srgbClr val="CC0066"/>
            </a:solidFill>
            <a:round/>
            <a:headEnd/>
            <a:tailEnd type="stealth" w="lg" len="med"/>
          </a:ln>
        </p:spPr>
        <p:txBody>
          <a:bodyPr/>
          <a:lstStyle/>
          <a:p>
            <a:endParaRPr lang="ru-RU"/>
          </a:p>
        </p:txBody>
      </p:sp>
      <p:sp>
        <p:nvSpPr>
          <p:cNvPr id="5128" name="Line 8"/>
          <p:cNvSpPr>
            <a:spLocks noChangeShapeType="1"/>
          </p:cNvSpPr>
          <p:nvPr/>
        </p:nvSpPr>
        <p:spPr bwMode="auto">
          <a:xfrm>
            <a:off x="4932363" y="1341438"/>
            <a:ext cx="477837" cy="1249362"/>
          </a:xfrm>
          <a:prstGeom prst="line">
            <a:avLst/>
          </a:prstGeom>
          <a:noFill/>
          <a:ln w="76200">
            <a:solidFill>
              <a:srgbClr val="CC0066"/>
            </a:solidFill>
            <a:round/>
            <a:headEnd/>
            <a:tailEnd type="stealth" w="lg" len="med"/>
          </a:ln>
        </p:spPr>
        <p:txBody>
          <a:bodyPr/>
          <a:lstStyle/>
          <a:p>
            <a:endParaRPr lang="ru-RU"/>
          </a:p>
        </p:txBody>
      </p:sp>
      <p:sp>
        <p:nvSpPr>
          <p:cNvPr id="4105" name="Oval 9"/>
          <p:cNvSpPr>
            <a:spLocks noChangeArrowheads="1"/>
          </p:cNvSpPr>
          <p:nvPr/>
        </p:nvSpPr>
        <p:spPr bwMode="auto">
          <a:xfrm>
            <a:off x="827088" y="260350"/>
            <a:ext cx="7272337" cy="1125538"/>
          </a:xfrm>
          <a:prstGeom prst="ellipse">
            <a:avLst/>
          </a:prstGeom>
          <a:solidFill>
            <a:schemeClr val="accent2">
              <a:lumMod val="20000"/>
              <a:lumOff val="80000"/>
              <a:alpha val="30196"/>
            </a:schemeClr>
          </a:solidFill>
          <a:ln w="25400">
            <a:solidFill>
              <a:srgbClr val="FF0000"/>
            </a:solidFill>
            <a:round/>
            <a:headEnd/>
            <a:tailEnd/>
          </a:ln>
        </p:spPr>
        <p:txBody>
          <a:bodyPr wrap="none" anchor="ctr"/>
          <a:lstStyle/>
          <a:p>
            <a:pPr>
              <a:defRPr/>
            </a:pPr>
            <a:endParaRPr lang="ru-RU">
              <a:latin typeface="Arial" charset="0"/>
            </a:endParaRPr>
          </a:p>
        </p:txBody>
      </p:sp>
    </p:spTree>
    <p:extLst>
      <p:ext uri="{BB962C8B-B14F-4D97-AF65-F5344CB8AC3E}">
        <p14:creationId xmlns:p14="http://schemas.microsoft.com/office/powerpoint/2010/main" val="13674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507413" cy="706437"/>
          </a:xfrm>
        </p:spPr>
        <p:txBody>
          <a:bodyPr/>
          <a:lstStyle/>
          <a:p>
            <a:r>
              <a:rPr lang="ru-RU" sz="4000" b="1" dirty="0">
                <a:solidFill>
                  <a:srgbClr val="C00000"/>
                </a:solidFill>
              </a:rPr>
              <a:t>ВАРФАРИН</a:t>
            </a:r>
            <a:endParaRPr lang="ru-RU" sz="4000" dirty="0">
              <a:solidFill>
                <a:srgbClr val="C00000"/>
              </a:solidFill>
            </a:endParaRPr>
          </a:p>
        </p:txBody>
      </p:sp>
      <p:sp>
        <p:nvSpPr>
          <p:cNvPr id="107523" name="Rectangle 3"/>
          <p:cNvSpPr>
            <a:spLocks noGrp="1" noChangeArrowheads="1"/>
          </p:cNvSpPr>
          <p:nvPr>
            <p:ph type="body" idx="1"/>
          </p:nvPr>
        </p:nvSpPr>
        <p:spPr>
          <a:xfrm>
            <a:off x="3143208" y="1339828"/>
            <a:ext cx="6000792" cy="5518172"/>
          </a:xfrm>
        </p:spPr>
        <p:txBody>
          <a:bodyPr/>
          <a:lstStyle/>
          <a:p>
            <a:pPr marL="0" indent="0">
              <a:lnSpc>
                <a:spcPct val="80000"/>
              </a:lnSpc>
              <a:buFontTx/>
              <a:buNone/>
            </a:pPr>
            <a:r>
              <a:rPr lang="ru-RU" sz="2400" b="1" u="sng" dirty="0"/>
              <a:t>Форма выпуска:</a:t>
            </a:r>
            <a:r>
              <a:rPr lang="ru-RU" sz="2400" dirty="0"/>
              <a:t> в таблетках по 2,5 мг.</a:t>
            </a:r>
          </a:p>
          <a:p>
            <a:pPr marL="0" indent="0">
              <a:lnSpc>
                <a:spcPct val="80000"/>
              </a:lnSpc>
              <a:buFontTx/>
              <a:buNone/>
            </a:pPr>
            <a:r>
              <a:rPr lang="ru-RU" sz="2400" dirty="0"/>
              <a:t>Начало действия через 12-48 ч., пик эффекта на 3-5 день, продолжительность действия до 5 суток.</a:t>
            </a:r>
          </a:p>
          <a:p>
            <a:pPr marL="0" indent="0">
              <a:lnSpc>
                <a:spcPct val="80000"/>
              </a:lnSpc>
              <a:buFontTx/>
              <a:buNone/>
            </a:pPr>
            <a:endParaRPr lang="ru-RU" sz="2400" b="1" u="sng" dirty="0"/>
          </a:p>
          <a:p>
            <a:pPr marL="0" indent="0">
              <a:lnSpc>
                <a:spcPct val="80000"/>
              </a:lnSpc>
              <a:buFontTx/>
              <a:buNone/>
            </a:pPr>
            <a:r>
              <a:rPr lang="ru-RU" sz="2400" b="1" u="sng" dirty="0"/>
              <a:t>Фармакокинетика:</a:t>
            </a:r>
            <a:r>
              <a:rPr lang="ru-RU" sz="2400" dirty="0"/>
              <a:t> </a:t>
            </a:r>
          </a:p>
          <a:p>
            <a:pPr marL="0" indent="0">
              <a:lnSpc>
                <a:spcPct val="80000"/>
              </a:lnSpc>
              <a:buFontTx/>
              <a:buNone/>
            </a:pPr>
            <a:r>
              <a:rPr lang="ru-RU" sz="2400" dirty="0"/>
              <a:t>Биодоступность 100%, прием пищи на нее не влияет. На 99% связывается с белками плазмы. Метаболизм осуществляется в печени с участием системы ЦХ Р450 с образованием неактивных метаболитов. Период полувыведения 40 часов (от 1,5 до 2,5 суток). </a:t>
            </a:r>
          </a:p>
          <a:p>
            <a:pPr marL="0" indent="0">
              <a:lnSpc>
                <a:spcPct val="80000"/>
              </a:lnSpc>
              <a:buFontTx/>
              <a:buNone/>
            </a:pPr>
            <a:r>
              <a:rPr lang="ru-RU" sz="2400" dirty="0"/>
              <a:t>Элиминация метаболитов происходит через почки. </a:t>
            </a:r>
          </a:p>
        </p:txBody>
      </p:sp>
      <p:pic>
        <p:nvPicPr>
          <p:cNvPr id="6" name="Рисунок 5" descr="57733719.jpg"/>
          <p:cNvPicPr>
            <a:picLocks noChangeAspect="1"/>
          </p:cNvPicPr>
          <p:nvPr/>
        </p:nvPicPr>
        <p:blipFill>
          <a:blip r:embed="rId2" cstate="print"/>
          <a:srcRect b="7447"/>
          <a:stretch>
            <a:fillRect/>
          </a:stretch>
        </p:blipFill>
        <p:spPr>
          <a:xfrm>
            <a:off x="0" y="1428736"/>
            <a:ext cx="3071834" cy="3340631"/>
          </a:xfrm>
          <a:prstGeom prst="rect">
            <a:avLst/>
          </a:prstGeom>
        </p:spPr>
      </p:pic>
    </p:spTree>
    <p:extLst>
      <p:ext uri="{BB962C8B-B14F-4D97-AF65-F5344CB8AC3E}">
        <p14:creationId xmlns:p14="http://schemas.microsoft.com/office/powerpoint/2010/main" val="189180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idx="4294967295"/>
          </p:nvPr>
        </p:nvSpPr>
        <p:spPr>
          <a:xfrm>
            <a:off x="357158" y="285728"/>
            <a:ext cx="8482042" cy="987425"/>
          </a:xfrm>
        </p:spPr>
        <p:txBody>
          <a:bodyPr rtlCol="0">
            <a:noAutofit/>
          </a:bodyPr>
          <a:lstStyle/>
          <a:p>
            <a:pPr fontAlgn="auto">
              <a:spcAft>
                <a:spcPts val="0"/>
              </a:spcAft>
              <a:defRPr/>
            </a:pPr>
            <a:r>
              <a:rPr lang="ru-RU" sz="3600" b="1" dirty="0">
                <a:solidFill>
                  <a:srgbClr val="C00000"/>
                </a:solidFill>
                <a:latin typeface="Arial" pitchFamily="34" charset="0"/>
                <a:cs typeface="Arial" pitchFamily="34" charset="0"/>
              </a:rPr>
              <a:t>Показания к длительной терапии АВК </a:t>
            </a:r>
            <a:r>
              <a:rPr lang="ru-RU" sz="3600" dirty="0">
                <a:solidFill>
                  <a:srgbClr val="C00000"/>
                </a:solidFill>
                <a:latin typeface="Arial" pitchFamily="34" charset="0"/>
                <a:cs typeface="Arial" pitchFamily="34" charset="0"/>
              </a:rPr>
              <a:t>(антагонисты витамина К)</a:t>
            </a:r>
            <a:endParaRPr lang="it-IT" sz="3600" dirty="0">
              <a:solidFill>
                <a:srgbClr val="C00000"/>
              </a:solidFill>
              <a:latin typeface="Arial" pitchFamily="34" charset="0"/>
              <a:cs typeface="Arial" pitchFamily="34" charset="0"/>
            </a:endParaRPr>
          </a:p>
        </p:txBody>
      </p:sp>
      <p:sp>
        <p:nvSpPr>
          <p:cNvPr id="173058" name="Rectangle 4"/>
          <p:cNvSpPr>
            <a:spLocks noChangeArrowheads="1"/>
          </p:cNvSpPr>
          <p:nvPr/>
        </p:nvSpPr>
        <p:spPr bwMode="auto">
          <a:xfrm>
            <a:off x="539552" y="1500174"/>
            <a:ext cx="8604448" cy="4929222"/>
          </a:xfrm>
          <a:prstGeom prst="rect">
            <a:avLst/>
          </a:prstGeom>
          <a:noFill/>
          <a:ln w="9525">
            <a:noFill/>
            <a:miter lim="800000"/>
            <a:headEnd/>
            <a:tailEnd/>
          </a:ln>
        </p:spPr>
        <p:txBody>
          <a:bodyPr/>
          <a:lstStyle/>
          <a:p>
            <a:pPr marL="342900" indent="-342900">
              <a:buFont typeface="Wingdings" pitchFamily="2" charset="2"/>
              <a:buChar char="§"/>
            </a:pPr>
            <a:r>
              <a:rPr lang="ru-RU" sz="2800" dirty="0">
                <a:latin typeface="Arial" pitchFamily="34" charset="0"/>
                <a:cs typeface="Arial" pitchFamily="34" charset="0"/>
              </a:rPr>
              <a:t>Протезирование клапанов сердца (механика)</a:t>
            </a:r>
          </a:p>
          <a:p>
            <a:pPr marL="342900" indent="-342900">
              <a:buFont typeface="Wingdings" pitchFamily="2" charset="2"/>
              <a:buChar char="§"/>
            </a:pPr>
            <a:r>
              <a:rPr lang="ru-RU" sz="2800" dirty="0">
                <a:latin typeface="Arial" pitchFamily="34" charset="0"/>
                <a:cs typeface="Arial" pitchFamily="34" charset="0"/>
              </a:rPr>
              <a:t>Нарушения ритма сердца – фибрилляция предсердий</a:t>
            </a:r>
          </a:p>
          <a:p>
            <a:pPr marL="342900" indent="-342900">
              <a:buFont typeface="Wingdings" pitchFamily="2" charset="2"/>
              <a:buChar char="§"/>
            </a:pPr>
            <a:r>
              <a:rPr lang="ru-RU" sz="2800" dirty="0">
                <a:latin typeface="Arial" pitchFamily="34" charset="0"/>
                <a:cs typeface="Arial" pitchFamily="34" charset="0"/>
              </a:rPr>
              <a:t>Постинфарктный кардиосклероз с формированием тромбированной аневризмы ЛЖ</a:t>
            </a:r>
          </a:p>
          <a:p>
            <a:pPr marL="342900" indent="-342900">
              <a:buFont typeface="Wingdings" pitchFamily="2" charset="2"/>
              <a:buChar char="§"/>
            </a:pPr>
            <a:r>
              <a:rPr lang="ru-RU" sz="2800" dirty="0">
                <a:latin typeface="Arial" pitchFamily="34" charset="0"/>
                <a:cs typeface="Arial" pitchFamily="34" charset="0"/>
              </a:rPr>
              <a:t>Рецидивирующие тромбоэмболии легочной артерии</a:t>
            </a:r>
          </a:p>
          <a:p>
            <a:pPr marL="342900" indent="-342900">
              <a:buFont typeface="Wingdings" pitchFamily="2" charset="2"/>
              <a:buChar char="§"/>
            </a:pPr>
            <a:r>
              <a:rPr lang="ru-RU" sz="2800" dirty="0">
                <a:latin typeface="Arial" pitchFamily="34" charset="0"/>
                <a:cs typeface="Arial" pitchFamily="34" charset="0"/>
              </a:rPr>
              <a:t>Профилактика инсультов</a:t>
            </a:r>
          </a:p>
          <a:p>
            <a:pPr marL="342900" indent="-342900">
              <a:buFont typeface="Wingdings" pitchFamily="2" charset="2"/>
              <a:buChar char="§"/>
            </a:pPr>
            <a:r>
              <a:rPr lang="ru-RU" sz="2800" dirty="0">
                <a:latin typeface="Arial" pitchFamily="34" charset="0"/>
                <a:cs typeface="Arial" pitchFamily="34" charset="0"/>
              </a:rPr>
              <a:t>Рецидивирующие тромбозы глубоких вен</a:t>
            </a:r>
          </a:p>
          <a:p>
            <a:pPr marL="342900" indent="-342900">
              <a:buFont typeface="Wingdings" pitchFamily="2" charset="2"/>
              <a:buChar char="§"/>
            </a:pPr>
            <a:r>
              <a:rPr lang="ru-RU" sz="2800" dirty="0">
                <a:latin typeface="Arial" pitchFamily="34" charset="0"/>
                <a:cs typeface="Arial" pitchFamily="34" charset="0"/>
              </a:rPr>
              <a:t>Тромбозы другой локализации</a:t>
            </a:r>
          </a:p>
        </p:txBody>
      </p:sp>
    </p:spTree>
    <p:extLst>
      <p:ext uri="{BB962C8B-B14F-4D97-AF65-F5344CB8AC3E}">
        <p14:creationId xmlns:p14="http://schemas.microsoft.com/office/powerpoint/2010/main" val="53297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686800" cy="714380"/>
          </a:xfrm>
        </p:spPr>
        <p:txBody>
          <a:bodyPr/>
          <a:lstStyle/>
          <a:p>
            <a:r>
              <a:rPr lang="ru-RU" sz="3200" b="1" dirty="0">
                <a:solidFill>
                  <a:srgbClr val="C00000"/>
                </a:solidFill>
              </a:rPr>
              <a:t>Побочные эффекты НАК и их коррекция</a:t>
            </a:r>
          </a:p>
        </p:txBody>
      </p:sp>
      <p:sp>
        <p:nvSpPr>
          <p:cNvPr id="3" name="Содержимое 2"/>
          <p:cNvSpPr>
            <a:spLocks noGrp="1"/>
          </p:cNvSpPr>
          <p:nvPr>
            <p:ph idx="1"/>
          </p:nvPr>
        </p:nvSpPr>
        <p:spPr>
          <a:xfrm>
            <a:off x="3214678" y="1071546"/>
            <a:ext cx="5929322" cy="4525963"/>
          </a:xfrm>
        </p:spPr>
        <p:txBody>
          <a:bodyPr>
            <a:normAutofit lnSpcReduction="10000"/>
          </a:bodyPr>
          <a:lstStyle/>
          <a:p>
            <a:r>
              <a:rPr lang="ru-RU" b="1" dirty="0">
                <a:solidFill>
                  <a:srgbClr val="C00000"/>
                </a:solidFill>
              </a:rPr>
              <a:t>Кровотечения </a:t>
            </a:r>
          </a:p>
          <a:p>
            <a:r>
              <a:rPr lang="ru-RU" b="1" dirty="0" err="1">
                <a:solidFill>
                  <a:srgbClr val="C00000"/>
                </a:solidFill>
              </a:rPr>
              <a:t>Кумариновый</a:t>
            </a:r>
            <a:r>
              <a:rPr lang="ru-RU" b="1" dirty="0">
                <a:solidFill>
                  <a:srgbClr val="C00000"/>
                </a:solidFill>
              </a:rPr>
              <a:t> некроз мягких тканей </a:t>
            </a:r>
            <a:r>
              <a:rPr lang="ru-RU" dirty="0"/>
              <a:t>(на 4-10 день терапии)</a:t>
            </a:r>
            <a:r>
              <a:rPr lang="ru-RU" dirty="0">
                <a:latin typeface="Arial"/>
                <a:cs typeface="Arial"/>
              </a:rPr>
              <a:t>→</a:t>
            </a:r>
            <a:endParaRPr lang="ru-RU" dirty="0"/>
          </a:p>
          <a:p>
            <a:pPr>
              <a:buFont typeface="Wingdings" pitchFamily="2" charset="2"/>
              <a:buChar char="§"/>
            </a:pPr>
            <a:r>
              <a:rPr lang="ru-RU" sz="2400" dirty="0"/>
              <a:t>О</a:t>
            </a:r>
            <a:r>
              <a:rPr lang="ru-RU" sz="2400" dirty="0">
                <a:latin typeface="Arial" pitchFamily="34" charset="0"/>
                <a:cs typeface="Arial" pitchFamily="34" charset="0"/>
              </a:rPr>
              <a:t>тмена АВК</a:t>
            </a:r>
          </a:p>
          <a:p>
            <a:pPr>
              <a:buFont typeface="Wingdings" pitchFamily="2" charset="2"/>
              <a:buChar char="§"/>
            </a:pPr>
            <a:r>
              <a:rPr lang="ru-RU" sz="2400" dirty="0">
                <a:latin typeface="Arial" pitchFamily="34" charset="0"/>
                <a:cs typeface="Arial" pitchFamily="34" charset="0"/>
              </a:rPr>
              <a:t>Назначение препаратов  витамина К (антагонист варфарина) и   гепарина (антикоагулянт). </a:t>
            </a:r>
          </a:p>
          <a:p>
            <a:pPr>
              <a:buFont typeface="Wingdings" pitchFamily="2" charset="2"/>
              <a:buChar char="§"/>
            </a:pPr>
            <a:r>
              <a:rPr lang="ru-RU" sz="2400" dirty="0">
                <a:latin typeface="Arial" pitchFamily="34" charset="0"/>
                <a:cs typeface="Arial" pitchFamily="34" charset="0"/>
              </a:rPr>
              <a:t>Больным с дефицитом протеина С помогает введение концентрата протеина С. </a:t>
            </a:r>
            <a:endParaRPr lang="ru-RU" sz="2400" dirty="0"/>
          </a:p>
          <a:p>
            <a:endParaRPr lang="ru-RU" dirty="0"/>
          </a:p>
        </p:txBody>
      </p:sp>
      <p:pic>
        <p:nvPicPr>
          <p:cNvPr id="4" name="Picture 2" descr="C:\Users\Dmitriy\Desktop\Мои документы\ФОТОГРАФИИ\НЛР\IMG_0576.JPG"/>
          <p:cNvPicPr>
            <a:picLocks noChangeAspect="1" noChangeArrowheads="1"/>
          </p:cNvPicPr>
          <p:nvPr/>
        </p:nvPicPr>
        <p:blipFill>
          <a:blip r:embed="rId2" cstate="print"/>
          <a:srcRect/>
          <a:stretch>
            <a:fillRect/>
          </a:stretch>
        </p:blipFill>
        <p:spPr bwMode="auto">
          <a:xfrm>
            <a:off x="0" y="1142984"/>
            <a:ext cx="3238176" cy="2428892"/>
          </a:xfrm>
          <a:prstGeom prst="rect">
            <a:avLst/>
          </a:prstGeom>
          <a:noFill/>
          <a:ln w="9525">
            <a:noFill/>
            <a:miter lim="800000"/>
            <a:headEnd/>
            <a:tailEnd/>
          </a:ln>
        </p:spPr>
      </p:pic>
      <p:sp>
        <p:nvSpPr>
          <p:cNvPr id="5" name="TextBox 4"/>
          <p:cNvSpPr txBox="1"/>
          <p:nvPr/>
        </p:nvSpPr>
        <p:spPr>
          <a:xfrm>
            <a:off x="357158" y="5715016"/>
            <a:ext cx="8572560" cy="1077218"/>
          </a:xfrm>
          <a:prstGeom prst="rect">
            <a:avLst/>
          </a:prstGeom>
          <a:noFill/>
        </p:spPr>
        <p:txBody>
          <a:bodyPr wrap="square" rtlCol="0">
            <a:spAutoFit/>
          </a:bodyPr>
          <a:lstStyle/>
          <a:p>
            <a:r>
              <a:rPr lang="ru-RU" sz="3200" b="1" dirty="0">
                <a:solidFill>
                  <a:srgbClr val="FF0000"/>
                </a:solidFill>
              </a:rPr>
              <a:t>!!!Тератогенный эффект – НАК абсолютно противопоказаны при беременности!</a:t>
            </a:r>
          </a:p>
        </p:txBody>
      </p:sp>
    </p:spTree>
    <p:extLst>
      <p:ext uri="{BB962C8B-B14F-4D97-AF65-F5344CB8AC3E}">
        <p14:creationId xmlns:p14="http://schemas.microsoft.com/office/powerpoint/2010/main" val="111765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err="1">
                <a:solidFill>
                  <a:srgbClr val="FF0000"/>
                </a:solidFill>
              </a:rPr>
              <a:t>Ривароксабан</a:t>
            </a:r>
            <a:r>
              <a:rPr lang="ru-RU" b="1" dirty="0">
                <a:solidFill>
                  <a:srgbClr val="FF0000"/>
                </a:solidFill>
              </a:rPr>
              <a:t> </a:t>
            </a:r>
            <a:r>
              <a:rPr lang="ru-RU" b="1" dirty="0">
                <a:solidFill>
                  <a:srgbClr val="CC00CC"/>
                </a:solidFill>
              </a:rPr>
              <a:t>(</a:t>
            </a:r>
            <a:r>
              <a:rPr lang="ru-RU" b="1" dirty="0" err="1">
                <a:solidFill>
                  <a:srgbClr val="CC00CC"/>
                </a:solidFill>
              </a:rPr>
              <a:t>ксарелто</a:t>
            </a:r>
            <a:r>
              <a:rPr lang="ru-RU" b="1" dirty="0">
                <a:solidFill>
                  <a:srgbClr val="CC00CC"/>
                </a:solidFill>
              </a:rPr>
              <a:t>)</a:t>
            </a:r>
          </a:p>
        </p:txBody>
      </p:sp>
      <p:sp>
        <p:nvSpPr>
          <p:cNvPr id="3" name="Объект 2"/>
          <p:cNvSpPr>
            <a:spLocks noGrp="1"/>
          </p:cNvSpPr>
          <p:nvPr>
            <p:ph idx="1"/>
          </p:nvPr>
        </p:nvSpPr>
        <p:spPr>
          <a:xfrm>
            <a:off x="323528" y="1052736"/>
            <a:ext cx="8568952" cy="5616624"/>
          </a:xfrm>
        </p:spPr>
        <p:txBody>
          <a:bodyPr>
            <a:normAutofit fontScale="77500" lnSpcReduction="20000"/>
          </a:bodyPr>
          <a:lstStyle/>
          <a:p>
            <a:pPr marL="0" indent="0">
              <a:buNone/>
            </a:pPr>
            <a:r>
              <a:rPr lang="ru-RU" b="1" dirty="0"/>
              <a:t>Антикоагулянт прямого действия – </a:t>
            </a:r>
            <a:r>
              <a:rPr lang="ru-RU" sz="3600" b="1" u="sng" dirty="0">
                <a:solidFill>
                  <a:srgbClr val="FF0000"/>
                </a:solidFill>
                <a:effectLst>
                  <a:outerShdw blurRad="38100" dist="38100" dir="2700000" algn="tl">
                    <a:srgbClr val="000000">
                      <a:alpha val="43137"/>
                    </a:srgbClr>
                  </a:outerShdw>
                </a:effectLst>
              </a:rPr>
              <a:t>пероральный </a:t>
            </a:r>
            <a:r>
              <a:rPr lang="ru-RU" dirty="0"/>
              <a:t>высокоселективный прямой ингибитор фактора Ха, обладающий высокой биодоступностью (80–100%). </a:t>
            </a:r>
          </a:p>
          <a:p>
            <a:pPr marL="0" indent="0">
              <a:buNone/>
            </a:pPr>
            <a:r>
              <a:rPr lang="ru-RU" b="1" dirty="0"/>
              <a:t>Показания: </a:t>
            </a:r>
          </a:p>
          <a:p>
            <a:pPr marL="0" indent="0">
              <a:buNone/>
            </a:pPr>
            <a:r>
              <a:rPr lang="ru-RU" dirty="0"/>
              <a:t>профилактика острой коронарной смерти, ИМ, инсульта, системных ТЭ и тромбоза </a:t>
            </a:r>
            <a:r>
              <a:rPr lang="ru-RU" dirty="0" err="1"/>
              <a:t>стентов</a:t>
            </a:r>
            <a:r>
              <a:rPr lang="ru-RU" dirty="0"/>
              <a:t> в комбинации с </a:t>
            </a:r>
            <a:r>
              <a:rPr lang="ru-RU" b="1" dirty="0">
                <a:solidFill>
                  <a:srgbClr val="CC00CC"/>
                </a:solidFill>
              </a:rPr>
              <a:t>АСК</a:t>
            </a:r>
            <a:r>
              <a:rPr lang="ru-RU" dirty="0"/>
              <a:t> или АСК в сочетании с </a:t>
            </a:r>
            <a:r>
              <a:rPr lang="ru-RU" dirty="0" err="1"/>
              <a:t>тиенопиридинами</a:t>
            </a:r>
            <a:r>
              <a:rPr lang="ru-RU" dirty="0"/>
              <a:t> </a:t>
            </a:r>
            <a:r>
              <a:rPr lang="ru-RU" dirty="0">
                <a:solidFill>
                  <a:srgbClr val="A50021"/>
                </a:solidFill>
              </a:rPr>
              <a:t>(</a:t>
            </a:r>
            <a:r>
              <a:rPr lang="ru-RU" b="1" dirty="0" err="1">
                <a:solidFill>
                  <a:srgbClr val="CC00CC"/>
                </a:solidFill>
              </a:rPr>
              <a:t>клопидогрелем</a:t>
            </a:r>
            <a:r>
              <a:rPr lang="ru-RU" dirty="0">
                <a:solidFill>
                  <a:srgbClr val="A50021"/>
                </a:solidFill>
              </a:rPr>
              <a:t> или </a:t>
            </a:r>
            <a:r>
              <a:rPr lang="ru-RU" dirty="0" err="1">
                <a:solidFill>
                  <a:srgbClr val="A50021"/>
                </a:solidFill>
              </a:rPr>
              <a:t>тиклопидином</a:t>
            </a:r>
            <a:r>
              <a:rPr lang="ru-RU" dirty="0">
                <a:solidFill>
                  <a:srgbClr val="A50021"/>
                </a:solidFill>
              </a:rPr>
              <a:t>); </a:t>
            </a:r>
          </a:p>
          <a:p>
            <a:pPr marL="0" indent="0">
              <a:buNone/>
            </a:pPr>
            <a:r>
              <a:rPr lang="ru-RU" dirty="0"/>
              <a:t>профилактики ТЭ легочной артерии и венозных ТЭ при больших оперативных вмешательствах.</a:t>
            </a:r>
          </a:p>
          <a:p>
            <a:pPr marL="0" indent="0">
              <a:buNone/>
            </a:pPr>
            <a:r>
              <a:rPr lang="ru-RU" b="1" dirty="0"/>
              <a:t>Побочные эффекты</a:t>
            </a:r>
            <a:r>
              <a:rPr lang="ru-RU" dirty="0"/>
              <a:t> </a:t>
            </a:r>
          </a:p>
          <a:p>
            <a:r>
              <a:rPr lang="ru-RU" dirty="0"/>
              <a:t>анемия, тромбоцитемия; кровотечения, печеночная и почечная недостаточность, аллергические реакции.</a:t>
            </a:r>
          </a:p>
          <a:p>
            <a:pPr marL="0" indent="0">
              <a:buNone/>
            </a:pPr>
            <a:r>
              <a:rPr lang="ru-RU" dirty="0"/>
              <a:t>Доза ЛС подбирается индивидуально (2,5-10 мг 1-2 раза\сутки </a:t>
            </a:r>
            <a:r>
              <a:rPr lang="ru-RU" b="1" dirty="0">
                <a:solidFill>
                  <a:srgbClr val="FF0000"/>
                </a:solidFill>
              </a:rPr>
              <a:t>перорально</a:t>
            </a:r>
            <a:r>
              <a:rPr lang="ru-RU" dirty="0"/>
              <a:t>).</a:t>
            </a:r>
          </a:p>
          <a:p>
            <a:pPr marL="0" indent="0">
              <a:buNone/>
            </a:pPr>
            <a:r>
              <a:rPr lang="ru-RU" b="1" dirty="0"/>
              <a:t>Форма выпуска: </a:t>
            </a:r>
            <a:r>
              <a:rPr lang="ru-RU" dirty="0"/>
              <a:t>таблетки по 10, 15 и 20мг</a:t>
            </a:r>
          </a:p>
          <a:p>
            <a:endParaRPr lang="ru-RU" dirty="0"/>
          </a:p>
        </p:txBody>
      </p:sp>
    </p:spTree>
    <p:extLst>
      <p:ext uri="{BB962C8B-B14F-4D97-AF65-F5344CB8AC3E}">
        <p14:creationId xmlns:p14="http://schemas.microsoft.com/office/powerpoint/2010/main" val="413940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778098"/>
          </a:xfrm>
        </p:spPr>
        <p:txBody>
          <a:bodyPr>
            <a:normAutofit fontScale="90000"/>
          </a:bodyPr>
          <a:lstStyle/>
          <a:p>
            <a:r>
              <a:rPr lang="ru-RU" b="1" dirty="0" err="1">
                <a:solidFill>
                  <a:srgbClr val="FF0000"/>
                </a:solidFill>
              </a:rPr>
              <a:t>Дабигатрана</a:t>
            </a:r>
            <a:r>
              <a:rPr lang="ru-RU" b="1" dirty="0">
                <a:solidFill>
                  <a:srgbClr val="FF0000"/>
                </a:solidFill>
              </a:rPr>
              <a:t> </a:t>
            </a:r>
            <a:r>
              <a:rPr lang="ru-RU" b="1" dirty="0" err="1">
                <a:solidFill>
                  <a:srgbClr val="FF0000"/>
                </a:solidFill>
              </a:rPr>
              <a:t>этексилат</a:t>
            </a:r>
            <a:r>
              <a:rPr lang="ru-RU" b="1" dirty="0">
                <a:solidFill>
                  <a:srgbClr val="FF0000"/>
                </a:solidFill>
              </a:rPr>
              <a:t> </a:t>
            </a:r>
            <a:r>
              <a:rPr lang="ru-RU" dirty="0">
                <a:solidFill>
                  <a:srgbClr val="CC00CC"/>
                </a:solidFill>
              </a:rPr>
              <a:t>(</a:t>
            </a:r>
            <a:r>
              <a:rPr lang="ru-RU" dirty="0" err="1">
                <a:solidFill>
                  <a:srgbClr val="CC00CC"/>
                </a:solidFill>
              </a:rPr>
              <a:t>прадакса</a:t>
            </a:r>
            <a:r>
              <a:rPr lang="ru-RU" dirty="0">
                <a:solidFill>
                  <a:srgbClr val="CC00CC"/>
                </a:solidFill>
              </a:rPr>
              <a:t>)</a:t>
            </a:r>
          </a:p>
        </p:txBody>
      </p:sp>
      <p:sp>
        <p:nvSpPr>
          <p:cNvPr id="3" name="Объект 2"/>
          <p:cNvSpPr>
            <a:spLocks noGrp="1"/>
          </p:cNvSpPr>
          <p:nvPr>
            <p:ph idx="1"/>
          </p:nvPr>
        </p:nvSpPr>
        <p:spPr>
          <a:xfrm>
            <a:off x="457200" y="1268760"/>
            <a:ext cx="8229600" cy="5589240"/>
          </a:xfrm>
        </p:spPr>
        <p:txBody>
          <a:bodyPr>
            <a:normAutofit fontScale="85000" lnSpcReduction="20000"/>
          </a:bodyPr>
          <a:lstStyle/>
          <a:p>
            <a:pPr marL="0" indent="0">
              <a:buNone/>
            </a:pPr>
            <a:r>
              <a:rPr lang="ru-RU" dirty="0"/>
              <a:t>– </a:t>
            </a:r>
            <a:r>
              <a:rPr lang="ru-RU" b="1" dirty="0">
                <a:solidFill>
                  <a:srgbClr val="CC00CC"/>
                </a:solidFill>
                <a:effectLst>
                  <a:outerShdw blurRad="38100" dist="38100" dir="2700000" algn="tl">
                    <a:srgbClr val="000000">
                      <a:alpha val="43137"/>
                    </a:srgbClr>
                  </a:outerShdw>
                </a:effectLst>
              </a:rPr>
              <a:t>пероральный</a:t>
            </a:r>
            <a:r>
              <a:rPr lang="ru-RU" dirty="0"/>
              <a:t> антикоагулянт, активный, конкурентный, обратимый, прямой ингибитор тромбина. </a:t>
            </a:r>
            <a:r>
              <a:rPr lang="ru-RU" dirty="0" err="1"/>
              <a:t>Дабигатрана</a:t>
            </a:r>
            <a:r>
              <a:rPr lang="ru-RU" dirty="0"/>
              <a:t> </a:t>
            </a:r>
            <a:r>
              <a:rPr lang="ru-RU" dirty="0" err="1"/>
              <a:t>этексилат</a:t>
            </a:r>
            <a:r>
              <a:rPr lang="ru-RU" dirty="0"/>
              <a:t> </a:t>
            </a:r>
            <a:r>
              <a:rPr lang="ru-RU" dirty="0">
                <a:solidFill>
                  <a:srgbClr val="FF0000"/>
                </a:solidFill>
              </a:rPr>
              <a:t>является </a:t>
            </a:r>
            <a:r>
              <a:rPr lang="ru-RU" dirty="0" err="1">
                <a:solidFill>
                  <a:srgbClr val="FF0000"/>
                </a:solidFill>
              </a:rPr>
              <a:t>пролекарством</a:t>
            </a:r>
            <a:r>
              <a:rPr lang="ru-RU" dirty="0">
                <a:solidFill>
                  <a:srgbClr val="FF0000"/>
                </a:solidFill>
              </a:rPr>
              <a:t>. </a:t>
            </a:r>
          </a:p>
          <a:p>
            <a:r>
              <a:rPr lang="ru-RU" dirty="0"/>
              <a:t>После </a:t>
            </a:r>
            <a:r>
              <a:rPr lang="ru-RU" b="1" dirty="0">
                <a:solidFill>
                  <a:srgbClr val="FF0000"/>
                </a:solidFill>
              </a:rPr>
              <a:t>приема внутрь ЛС </a:t>
            </a:r>
            <a:r>
              <a:rPr lang="ru-RU" dirty="0"/>
              <a:t>быстро всасывается и путем гидролиза превращается в </a:t>
            </a:r>
            <a:r>
              <a:rPr lang="ru-RU" dirty="0" err="1"/>
              <a:t>дабигатран</a:t>
            </a:r>
            <a:r>
              <a:rPr lang="ru-RU" dirty="0"/>
              <a:t>. </a:t>
            </a:r>
            <a:r>
              <a:rPr lang="ru-RU" dirty="0" err="1"/>
              <a:t>Дабигатран</a:t>
            </a:r>
            <a:r>
              <a:rPr lang="ru-RU" dirty="0"/>
              <a:t> ингибирует свободный тромбин, </a:t>
            </a:r>
            <a:r>
              <a:rPr lang="ru-RU" dirty="0" err="1"/>
              <a:t>фибринсвязывающий</a:t>
            </a:r>
            <a:r>
              <a:rPr lang="ru-RU" dirty="0"/>
              <a:t> тромбин и вызнанную тромбином агрегацию тромбоцитов. Т1/2 в среднем составляет около 14-17 часов у молодых людей и 12-14 часов у пожилых и не зависит от дозы. </a:t>
            </a:r>
          </a:p>
          <a:p>
            <a:pPr marL="0" indent="0">
              <a:buNone/>
            </a:pPr>
            <a:r>
              <a:rPr lang="ru-RU" b="1" dirty="0"/>
              <a:t>Показание-</a:t>
            </a:r>
            <a:r>
              <a:rPr lang="ru-RU" dirty="0"/>
              <a:t> профилактика венозных ТЭ. </a:t>
            </a:r>
          </a:p>
          <a:p>
            <a:pPr marL="0" indent="0">
              <a:buNone/>
            </a:pPr>
            <a:r>
              <a:rPr lang="ru-RU" b="1" dirty="0"/>
              <a:t>Форма выпуска: </a:t>
            </a:r>
            <a:r>
              <a:rPr lang="ru-RU" dirty="0"/>
              <a:t>капсулы: 75 мг, 100 мг и 150 мг. </a:t>
            </a:r>
          </a:p>
          <a:p>
            <a:pPr marL="0" indent="0">
              <a:buNone/>
            </a:pPr>
            <a:r>
              <a:rPr lang="ru-RU" b="1" dirty="0">
                <a:solidFill>
                  <a:srgbClr val="FF0000"/>
                </a:solidFill>
              </a:rPr>
              <a:t>Принимается ЛС 2 раза\сутки</a:t>
            </a:r>
            <a:r>
              <a:rPr lang="ru-RU" dirty="0"/>
              <a:t> </a:t>
            </a:r>
            <a:r>
              <a:rPr lang="ru-RU" b="1" dirty="0">
                <a:solidFill>
                  <a:srgbClr val="FF0000"/>
                </a:solidFill>
              </a:rPr>
              <a:t>внутрь </a:t>
            </a:r>
          </a:p>
          <a:p>
            <a:endParaRPr lang="ru-RU" dirty="0"/>
          </a:p>
        </p:txBody>
      </p:sp>
    </p:spTree>
    <p:extLst>
      <p:ext uri="{BB962C8B-B14F-4D97-AF65-F5344CB8AC3E}">
        <p14:creationId xmlns:p14="http://schemas.microsoft.com/office/powerpoint/2010/main" val="410849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err="1">
                <a:solidFill>
                  <a:srgbClr val="CC00CC"/>
                </a:solidFill>
              </a:rPr>
              <a:t>Дабигатрана</a:t>
            </a:r>
            <a:r>
              <a:rPr lang="ru-RU" b="1" dirty="0">
                <a:solidFill>
                  <a:srgbClr val="CC00CC"/>
                </a:solidFill>
              </a:rPr>
              <a:t> </a:t>
            </a:r>
            <a:r>
              <a:rPr lang="ru-RU" b="1" dirty="0" err="1">
                <a:solidFill>
                  <a:srgbClr val="CC00CC"/>
                </a:solidFill>
              </a:rPr>
              <a:t>этексилат</a:t>
            </a:r>
            <a:r>
              <a:rPr lang="ru-RU" b="1" dirty="0">
                <a:solidFill>
                  <a:srgbClr val="CC00CC"/>
                </a:solidFill>
              </a:rPr>
              <a:t> (</a:t>
            </a:r>
            <a:r>
              <a:rPr lang="ru-RU" b="1" dirty="0" err="1">
                <a:solidFill>
                  <a:srgbClr val="CC00CC"/>
                </a:solidFill>
              </a:rPr>
              <a:t>прадакса</a:t>
            </a:r>
            <a:r>
              <a:rPr lang="ru-RU" b="1" dirty="0">
                <a:solidFill>
                  <a:srgbClr val="CC00CC"/>
                </a:solidFill>
              </a:rPr>
              <a:t>)</a:t>
            </a:r>
          </a:p>
        </p:txBody>
      </p:sp>
      <p:sp>
        <p:nvSpPr>
          <p:cNvPr id="3" name="Объект 2"/>
          <p:cNvSpPr>
            <a:spLocks noGrp="1"/>
          </p:cNvSpPr>
          <p:nvPr>
            <p:ph idx="1"/>
          </p:nvPr>
        </p:nvSpPr>
        <p:spPr>
          <a:xfrm>
            <a:off x="457200" y="1052736"/>
            <a:ext cx="8229600" cy="5688632"/>
          </a:xfrm>
        </p:spPr>
        <p:txBody>
          <a:bodyPr>
            <a:normAutofit/>
          </a:bodyPr>
          <a:lstStyle/>
          <a:p>
            <a:r>
              <a:rPr lang="ru-RU" b="1" dirty="0"/>
              <a:t>Побочное действие: </a:t>
            </a:r>
            <a:r>
              <a:rPr lang="ru-RU" dirty="0"/>
              <a:t>кровотечения, анемия, тромбоцитопения, нарушения функции печени.</a:t>
            </a:r>
          </a:p>
          <a:p>
            <a:r>
              <a:rPr lang="ru-RU" b="1" dirty="0"/>
              <a:t>Клинических данных </a:t>
            </a:r>
            <a:r>
              <a:rPr lang="ru-RU" dirty="0"/>
              <a:t>о применении </a:t>
            </a:r>
            <a:r>
              <a:rPr lang="ru-RU" dirty="0" err="1"/>
              <a:t>дабигатрана</a:t>
            </a:r>
            <a:r>
              <a:rPr lang="ru-RU" dirty="0"/>
              <a:t> </a:t>
            </a:r>
            <a:r>
              <a:rPr lang="ru-RU" dirty="0" err="1"/>
              <a:t>этексилата</a:t>
            </a:r>
            <a:r>
              <a:rPr lang="ru-RU" dirty="0"/>
              <a:t> </a:t>
            </a:r>
            <a:r>
              <a:rPr lang="ru-RU" b="1" dirty="0"/>
              <a:t>при беременности нет</a:t>
            </a:r>
            <a:r>
              <a:rPr lang="ru-RU" dirty="0"/>
              <a:t>, </a:t>
            </a:r>
            <a:r>
              <a:rPr lang="ru-RU" b="1" dirty="0"/>
              <a:t>кормление грудью должно быть прекращено. </a:t>
            </a:r>
          </a:p>
          <a:p>
            <a:endParaRPr lang="ru-RU" dirty="0"/>
          </a:p>
        </p:txBody>
      </p:sp>
    </p:spTree>
    <p:extLst>
      <p:ext uri="{BB962C8B-B14F-4D97-AF65-F5344CB8AC3E}">
        <p14:creationId xmlns:p14="http://schemas.microsoft.com/office/powerpoint/2010/main" val="12737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C00000"/>
                </a:solidFill>
                <a:latin typeface="Arial" pitchFamily="34" charset="0"/>
                <a:cs typeface="Arial" pitchFamily="34" charset="0"/>
              </a:rPr>
              <a:t>Преимущества пероральных антикоагулянтов</a:t>
            </a:r>
            <a:endParaRPr lang="ru-RU" sz="3600"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p:txBody>
          <a:bodyPr>
            <a:normAutofit fontScale="92500" lnSpcReduction="10000"/>
          </a:bodyPr>
          <a:lstStyle/>
          <a:p>
            <a:pPr>
              <a:defRPr/>
            </a:pPr>
            <a:r>
              <a:rPr lang="ru-RU" dirty="0">
                <a:latin typeface="Arial" pitchFamily="34" charset="0"/>
                <a:cs typeface="Arial" pitchFamily="34" charset="0"/>
              </a:rPr>
              <a:t>Сопоставимая с </a:t>
            </a:r>
            <a:r>
              <a:rPr lang="ru-RU" dirty="0" err="1">
                <a:latin typeface="Arial" pitchFamily="34" charset="0"/>
                <a:cs typeface="Arial" pitchFamily="34" charset="0"/>
              </a:rPr>
              <a:t>варфарином</a:t>
            </a:r>
            <a:r>
              <a:rPr lang="ru-RU" dirty="0">
                <a:latin typeface="Arial" pitchFamily="34" charset="0"/>
                <a:cs typeface="Arial" pitchFamily="34" charset="0"/>
              </a:rPr>
              <a:t> эффективность профилактики инсульта и системных эмболий</a:t>
            </a:r>
          </a:p>
          <a:p>
            <a:pPr>
              <a:defRPr/>
            </a:pPr>
            <a:r>
              <a:rPr lang="ru-RU" dirty="0">
                <a:latin typeface="Arial" pitchFamily="34" charset="0"/>
                <a:cs typeface="Arial" pitchFamily="34" charset="0"/>
              </a:rPr>
              <a:t>Более низкий, чем у </a:t>
            </a:r>
            <a:r>
              <a:rPr lang="ru-RU" dirty="0" err="1">
                <a:latin typeface="Arial" pitchFamily="34" charset="0"/>
                <a:cs typeface="Arial" pitchFamily="34" charset="0"/>
              </a:rPr>
              <a:t>варфарина</a:t>
            </a:r>
            <a:r>
              <a:rPr lang="ru-RU" dirty="0">
                <a:latin typeface="Arial" pitchFamily="34" charset="0"/>
                <a:cs typeface="Arial" pitchFamily="34" charset="0"/>
              </a:rPr>
              <a:t>, риск развития кровотечений, особенно внутричерепных</a:t>
            </a:r>
          </a:p>
          <a:p>
            <a:pPr>
              <a:defRPr/>
            </a:pPr>
            <a:r>
              <a:rPr lang="ru-RU" dirty="0">
                <a:latin typeface="Arial" pitchFamily="34" charset="0"/>
                <a:cs typeface="Arial" pitchFamily="34" charset="0"/>
              </a:rPr>
              <a:t>Отсутствие необходимости регулярного лабораторного контроля</a:t>
            </a:r>
          </a:p>
          <a:p>
            <a:pPr>
              <a:defRPr/>
            </a:pPr>
            <a:r>
              <a:rPr lang="ru-RU" dirty="0">
                <a:latin typeface="Arial" pitchFamily="34" charset="0"/>
                <a:cs typeface="Arial" pitchFamily="34" charset="0"/>
              </a:rPr>
              <a:t>Отсутствие взаимодействия с пищевыми продуктами и лекарственными средствами</a:t>
            </a:r>
          </a:p>
          <a:p>
            <a:pPr>
              <a:buFont typeface="Wingdings" pitchFamily="2" charset="2"/>
              <a:buChar char="§"/>
            </a:pPr>
            <a:endParaRPr lang="ru-RU" dirty="0">
              <a:latin typeface="Arial" pitchFamily="34" charset="0"/>
              <a:cs typeface="Arial" pitchFamily="34" charset="0"/>
            </a:endParaRPr>
          </a:p>
        </p:txBody>
      </p:sp>
    </p:spTree>
    <p:extLst>
      <p:ext uri="{BB962C8B-B14F-4D97-AF65-F5344CB8AC3E}">
        <p14:creationId xmlns:p14="http://schemas.microsoft.com/office/powerpoint/2010/main" val="250113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8203" t="3751" r="17969" b="12811"/>
          <a:stretch>
            <a:fillRect/>
          </a:stretch>
        </p:blipFill>
        <p:spPr bwMode="auto">
          <a:xfrm>
            <a:off x="0" y="-28988"/>
            <a:ext cx="9144000" cy="6858000"/>
          </a:xfrm>
          <a:prstGeom prst="rect">
            <a:avLst/>
          </a:prstGeom>
          <a:noFill/>
          <a:ln w="9525">
            <a:noFill/>
            <a:miter lim="800000"/>
            <a:headEnd/>
            <a:tailEnd/>
          </a:ln>
        </p:spPr>
      </p:pic>
      <p:sp useBgFill="1">
        <p:nvSpPr>
          <p:cNvPr id="3" name="TextBox 2"/>
          <p:cNvSpPr txBox="1"/>
          <p:nvPr/>
        </p:nvSpPr>
        <p:spPr>
          <a:xfrm>
            <a:off x="4929190" y="3571876"/>
            <a:ext cx="3286148" cy="369332"/>
          </a:xfrm>
          <a:prstGeom prst="rect">
            <a:avLst/>
          </a:prstGeom>
        </p:spPr>
        <p:txBody>
          <a:bodyPr wrap="square" rtlCol="0">
            <a:spAutoFit/>
          </a:bodyPr>
          <a:lstStyle/>
          <a:p>
            <a:r>
              <a:rPr lang="ru-RU" b="1" dirty="0"/>
              <a:t>ПРОКОАГУЛЯНТЫ</a:t>
            </a:r>
          </a:p>
        </p:txBody>
      </p:sp>
      <p:sp useBgFill="1">
        <p:nvSpPr>
          <p:cNvPr id="4" name="TextBox 3"/>
          <p:cNvSpPr txBox="1"/>
          <p:nvPr/>
        </p:nvSpPr>
        <p:spPr>
          <a:xfrm>
            <a:off x="4929190" y="5143512"/>
            <a:ext cx="3286148" cy="369332"/>
          </a:xfrm>
          <a:prstGeom prst="rect">
            <a:avLst/>
          </a:prstGeom>
        </p:spPr>
        <p:txBody>
          <a:bodyPr wrap="square" rtlCol="0">
            <a:spAutoFit/>
          </a:bodyPr>
          <a:lstStyle/>
          <a:p>
            <a:r>
              <a:rPr lang="ru-RU" b="1" dirty="0"/>
              <a:t>ПРОАГРЕГАНТЫ</a:t>
            </a:r>
          </a:p>
        </p:txBody>
      </p:sp>
      <p:sp useBgFill="1">
        <p:nvSpPr>
          <p:cNvPr id="5" name="TextBox 4"/>
          <p:cNvSpPr txBox="1"/>
          <p:nvPr/>
        </p:nvSpPr>
        <p:spPr>
          <a:xfrm>
            <a:off x="285720" y="2000240"/>
            <a:ext cx="3286148" cy="461665"/>
          </a:xfrm>
          <a:prstGeom prst="rect">
            <a:avLst/>
          </a:prstGeom>
        </p:spPr>
        <p:txBody>
          <a:bodyPr wrap="square" rtlCol="0">
            <a:spAutoFit/>
          </a:bodyPr>
          <a:lstStyle/>
          <a:p>
            <a:r>
              <a:rPr lang="ru-RU" sz="2400" b="1" dirty="0">
                <a:solidFill>
                  <a:srgbClr val="C00000"/>
                </a:solidFill>
              </a:rPr>
              <a:t>ПРИ ТРОМБОЗАХ</a:t>
            </a:r>
          </a:p>
        </p:txBody>
      </p:sp>
      <p:sp useBgFill="1">
        <p:nvSpPr>
          <p:cNvPr id="6" name="TextBox 5"/>
          <p:cNvSpPr txBox="1"/>
          <p:nvPr/>
        </p:nvSpPr>
        <p:spPr>
          <a:xfrm>
            <a:off x="5000628" y="2000240"/>
            <a:ext cx="3929090" cy="461665"/>
          </a:xfrm>
          <a:prstGeom prst="rect">
            <a:avLst/>
          </a:prstGeom>
        </p:spPr>
        <p:txBody>
          <a:bodyPr wrap="square" rtlCol="0">
            <a:spAutoFit/>
          </a:bodyPr>
          <a:lstStyle/>
          <a:p>
            <a:r>
              <a:rPr lang="ru-RU" sz="2400" b="1" dirty="0">
                <a:solidFill>
                  <a:srgbClr val="C00000"/>
                </a:solidFill>
              </a:rPr>
              <a:t>ПРИ КРОВОТЕЧЕНИЯХ</a:t>
            </a:r>
          </a:p>
        </p:txBody>
      </p:sp>
    </p:spTree>
    <p:extLst>
      <p:ext uri="{BB962C8B-B14F-4D97-AF65-F5344CB8AC3E}">
        <p14:creationId xmlns:p14="http://schemas.microsoft.com/office/powerpoint/2010/main" val="30857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372D7D6-B729-41A1-F4AE-5CD54A73ACFC}"/>
              </a:ext>
            </a:extLst>
          </p:cNvPr>
          <p:cNvSpPr>
            <a:spLocks noGrp="1"/>
          </p:cNvSpPr>
          <p:nvPr>
            <p:ph type="title"/>
          </p:nvPr>
        </p:nvSpPr>
        <p:spPr/>
        <p:txBody>
          <a:bodyPr>
            <a:normAutofit fontScale="90000"/>
          </a:bodyPr>
          <a:lstStyle/>
          <a:p>
            <a:r>
              <a:rPr lang="ru-RU" b="1" dirty="0">
                <a:solidFill>
                  <a:srgbClr val="FF0000"/>
                </a:solidFill>
                <a:effectLst>
                  <a:outerShdw blurRad="38100" dist="38100" dir="2700000" algn="tl">
                    <a:srgbClr val="000000">
                      <a:alpha val="43137"/>
                    </a:srgbClr>
                  </a:outerShdw>
                </a:effectLst>
              </a:rPr>
              <a:t>Отличия </a:t>
            </a:r>
            <a:r>
              <a:rPr lang="ru-RU" b="1" dirty="0" err="1">
                <a:solidFill>
                  <a:srgbClr val="FF0000"/>
                </a:solidFill>
                <a:effectLst>
                  <a:outerShdw blurRad="38100" dist="38100" dir="2700000" algn="tl">
                    <a:srgbClr val="000000">
                      <a:alpha val="43137"/>
                    </a:srgbClr>
                  </a:outerShdw>
                </a:effectLst>
              </a:rPr>
              <a:t>ривароксабана</a:t>
            </a:r>
            <a:r>
              <a:rPr lang="ru-RU" b="1" dirty="0">
                <a:solidFill>
                  <a:srgbClr val="FF0000"/>
                </a:solidFill>
                <a:effectLst>
                  <a:outerShdw blurRad="38100" dist="38100" dir="2700000" algn="tl">
                    <a:srgbClr val="000000">
                      <a:alpha val="43137"/>
                    </a:srgbClr>
                  </a:outerShdw>
                </a:effectLst>
              </a:rPr>
              <a:t> и дабигатрана</a:t>
            </a:r>
          </a:p>
        </p:txBody>
      </p:sp>
      <p:sp>
        <p:nvSpPr>
          <p:cNvPr id="5" name="Объект 4">
            <a:extLst>
              <a:ext uri="{FF2B5EF4-FFF2-40B4-BE49-F238E27FC236}">
                <a16:creationId xmlns:a16="http://schemas.microsoft.com/office/drawing/2014/main" id="{518E9BCF-E0D4-4179-4A22-C9947433E9D4}"/>
              </a:ext>
            </a:extLst>
          </p:cNvPr>
          <p:cNvSpPr>
            <a:spLocks noGrp="1"/>
          </p:cNvSpPr>
          <p:nvPr>
            <p:ph idx="1"/>
          </p:nvPr>
        </p:nvSpPr>
        <p:spPr>
          <a:xfrm>
            <a:off x="457200" y="1417638"/>
            <a:ext cx="8229600" cy="4708525"/>
          </a:xfrm>
        </p:spPr>
        <p:txBody>
          <a:bodyPr>
            <a:noAutofit/>
          </a:bodyPr>
          <a:lstStyle/>
          <a:p>
            <a:r>
              <a:rPr lang="ru-RU" sz="2800" b="1"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Выводятся по разному: </a:t>
            </a:r>
            <a:r>
              <a:rPr lang="ru-RU" sz="2800"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дабигатран – 80% почками</a:t>
            </a:r>
            <a:r>
              <a:rPr lang="ru-RU" sz="2800" b="0" i="0" dirty="0">
                <a:solidFill>
                  <a:srgbClr val="CC00CC"/>
                </a:solidFill>
                <a:effectLst/>
                <a:latin typeface="Tahoma" panose="020B0604030504040204" pitchFamily="34" charset="0"/>
                <a:ea typeface="Tahoma" panose="020B0604030504040204" pitchFamily="34" charset="0"/>
                <a:cs typeface="Tahoma" panose="020B0604030504040204" pitchFamily="34" charset="0"/>
              </a:rPr>
              <a:t>, </a:t>
            </a:r>
            <a:r>
              <a:rPr lang="ru-RU" sz="2800" b="1" i="0" dirty="0" err="1">
                <a:solidFill>
                  <a:srgbClr val="CC00CC"/>
                </a:solidFill>
                <a:effectLst/>
                <a:latin typeface="Tahoma" panose="020B0604030504040204" pitchFamily="34" charset="0"/>
                <a:ea typeface="Tahoma" panose="020B0604030504040204" pitchFamily="34" charset="0"/>
                <a:cs typeface="Tahoma" panose="020B0604030504040204" pitchFamily="34" charset="0"/>
              </a:rPr>
              <a:t>Ривароксабан</a:t>
            </a:r>
            <a:r>
              <a:rPr lang="ru-RU" sz="2800" b="0" i="0" dirty="0">
                <a:solidFill>
                  <a:srgbClr val="CC00CC"/>
                </a:solidFill>
                <a:effectLst/>
                <a:latin typeface="Tahoma" panose="020B0604030504040204" pitchFamily="34" charset="0"/>
                <a:ea typeface="Tahoma" panose="020B0604030504040204" pitchFamily="34" charset="0"/>
                <a:cs typeface="Tahoma" panose="020B0604030504040204" pitchFamily="34" charset="0"/>
              </a:rPr>
              <a:t> </a:t>
            </a:r>
            <a:r>
              <a:rPr lang="ru-RU" sz="2800"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30% почками и 70% фекалиями</a:t>
            </a:r>
            <a:r>
              <a:rPr lang="ru-RU" sz="28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Поэтому </a:t>
            </a:r>
            <a:r>
              <a:rPr lang="ru-RU" sz="2800" b="0" i="0" dirty="0" err="1">
                <a:solidFill>
                  <a:srgbClr val="202124"/>
                </a:solidFill>
                <a:effectLst/>
                <a:latin typeface="Tahoma" panose="020B0604030504040204" pitchFamily="34" charset="0"/>
                <a:ea typeface="Tahoma" panose="020B0604030504040204" pitchFamily="34" charset="0"/>
                <a:cs typeface="Tahoma" panose="020B0604030504040204" pitchFamily="34" charset="0"/>
              </a:rPr>
              <a:t>Ривароксабан</a:t>
            </a:r>
            <a:r>
              <a:rPr lang="ru-RU" sz="28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возможно использовать при снижении скорости клубочковой фильтрации. </a:t>
            </a:r>
          </a:p>
          <a:p>
            <a:r>
              <a:rPr lang="ru-RU" sz="2800" b="0" i="0" dirty="0">
                <a:solidFill>
                  <a:srgbClr val="4D5156"/>
                </a:solidFill>
                <a:effectLst/>
                <a:latin typeface="Tahoma" panose="020B0604030504040204" pitchFamily="34" charset="0"/>
                <a:ea typeface="Tahoma" panose="020B0604030504040204" pitchFamily="34" charset="0"/>
                <a:cs typeface="Tahoma" panose="020B0604030504040204" pitchFamily="34" charset="0"/>
              </a:rPr>
              <a:t>на </a:t>
            </a:r>
            <a:r>
              <a:rPr lang="ru-RU" sz="2800" b="1" i="0" dirty="0">
                <a:solidFill>
                  <a:srgbClr val="CC00CC"/>
                </a:solidFill>
                <a:effectLst/>
                <a:latin typeface="Tahoma" panose="020B0604030504040204" pitchFamily="34" charset="0"/>
                <a:ea typeface="Tahoma" panose="020B0604030504040204" pitchFamily="34" charset="0"/>
                <a:cs typeface="Tahoma" panose="020B0604030504040204" pitchFamily="34" charset="0"/>
              </a:rPr>
              <a:t>дабигатране</a:t>
            </a:r>
            <a:r>
              <a:rPr lang="ru-RU" sz="2800" b="0" i="0" dirty="0">
                <a:solidFill>
                  <a:srgbClr val="CC00CC"/>
                </a:solidFill>
                <a:effectLst/>
                <a:latin typeface="Tahoma" panose="020B0604030504040204" pitchFamily="34" charset="0"/>
                <a:ea typeface="Tahoma" panose="020B0604030504040204" pitchFamily="34" charset="0"/>
                <a:cs typeface="Tahoma" panose="020B0604030504040204" pitchFamily="34" charset="0"/>
              </a:rPr>
              <a:t> </a:t>
            </a:r>
            <a:r>
              <a:rPr lang="ru-RU" sz="2800" b="0" i="0" dirty="0">
                <a:solidFill>
                  <a:srgbClr val="4D5156"/>
                </a:solidFill>
                <a:effectLst/>
                <a:latin typeface="Tahoma" panose="020B0604030504040204" pitchFamily="34" charset="0"/>
                <a:ea typeface="Tahoma" panose="020B0604030504040204" pitchFamily="34" charset="0"/>
                <a:cs typeface="Tahoma" panose="020B0604030504040204" pitchFamily="34" charset="0"/>
              </a:rPr>
              <a:t>150 мг 2 раз/</a:t>
            </a:r>
            <a:r>
              <a:rPr lang="ru-RU" sz="2800" b="0" i="0" dirty="0" err="1">
                <a:solidFill>
                  <a:srgbClr val="4D5156"/>
                </a:solidFill>
                <a:effectLst/>
                <a:latin typeface="Tahoma" panose="020B0604030504040204" pitchFamily="34" charset="0"/>
                <a:ea typeface="Tahoma" panose="020B0604030504040204" pitchFamily="34" charset="0"/>
                <a:cs typeface="Tahoma" panose="020B0604030504040204" pitchFamily="34" charset="0"/>
              </a:rPr>
              <a:t>сут</a:t>
            </a:r>
            <a:r>
              <a:rPr lang="ru-RU" sz="2800" b="0" i="0" dirty="0">
                <a:solidFill>
                  <a:srgbClr val="4D5156"/>
                </a:solidFill>
                <a:effectLst/>
                <a:latin typeface="Tahoma" panose="020B0604030504040204" pitchFamily="34" charset="0"/>
                <a:ea typeface="Tahoma" panose="020B0604030504040204" pitchFamily="34" charset="0"/>
                <a:cs typeface="Tahoma" panose="020B0604030504040204" pitchFamily="34" charset="0"/>
              </a:rPr>
              <a:t> достоверно реже, чем на </a:t>
            </a:r>
            <a:r>
              <a:rPr lang="ru-RU" sz="2800" b="1" i="0" dirty="0" err="1">
                <a:solidFill>
                  <a:srgbClr val="5F6368"/>
                </a:solidFill>
                <a:effectLst/>
                <a:latin typeface="Tahoma" panose="020B0604030504040204" pitchFamily="34" charset="0"/>
                <a:ea typeface="Tahoma" panose="020B0604030504040204" pitchFamily="34" charset="0"/>
                <a:cs typeface="Tahoma" panose="020B0604030504040204" pitchFamily="34" charset="0"/>
              </a:rPr>
              <a:t>ривароксабане</a:t>
            </a:r>
            <a:r>
              <a:rPr lang="ru-RU" sz="2800" b="0" i="0" dirty="0">
                <a:solidFill>
                  <a:srgbClr val="4D5156"/>
                </a:solidFill>
                <a:effectLst/>
                <a:latin typeface="Tahoma" panose="020B0604030504040204" pitchFamily="34" charset="0"/>
                <a:ea typeface="Tahoma" panose="020B0604030504040204" pitchFamily="34" charset="0"/>
                <a:cs typeface="Tahoma" panose="020B0604030504040204" pitchFamily="34" charset="0"/>
              </a:rPr>
              <a:t>, возникали геморрагические осложнения. </a:t>
            </a:r>
            <a:r>
              <a:rPr lang="ru-RU" sz="2800" dirty="0" smtClean="0">
                <a:solidFill>
                  <a:srgbClr val="4D5156"/>
                </a:solidFill>
                <a:latin typeface="Tahoma" panose="020B0604030504040204" pitchFamily="34" charset="0"/>
                <a:ea typeface="Tahoma" panose="020B0604030504040204" pitchFamily="34" charset="0"/>
                <a:cs typeface="Tahoma" panose="020B0604030504040204" pitchFamily="34" charset="0"/>
              </a:rPr>
              <a:t>Еще л</a:t>
            </a:r>
            <a:r>
              <a:rPr lang="ru-RU" sz="2800" b="0" i="0" dirty="0" smtClean="0">
                <a:solidFill>
                  <a:srgbClr val="4D5156"/>
                </a:solidFill>
                <a:effectLst/>
                <a:latin typeface="Tahoma" panose="020B0604030504040204" pitchFamily="34" charset="0"/>
                <a:ea typeface="Tahoma" panose="020B0604030504040204" pitchFamily="34" charset="0"/>
                <a:cs typeface="Tahoma" panose="020B0604030504040204" pitchFamily="34" charset="0"/>
              </a:rPr>
              <a:t>учше профиль бе</a:t>
            </a:r>
            <a:r>
              <a:rPr lang="ru-RU" sz="2800" dirty="0" smtClean="0">
                <a:solidFill>
                  <a:srgbClr val="4D5156"/>
                </a:solidFill>
                <a:latin typeface="Tahoma" panose="020B0604030504040204" pitchFamily="34" charset="0"/>
                <a:ea typeface="Tahoma" panose="020B0604030504040204" pitchFamily="34" charset="0"/>
                <a:cs typeface="Tahoma" panose="020B0604030504040204" pitchFamily="34" charset="0"/>
              </a:rPr>
              <a:t>зопасности у</a:t>
            </a:r>
            <a:r>
              <a:rPr lang="ru-RU" sz="2800" b="0" i="0" dirty="0" smtClean="0">
                <a:solidFill>
                  <a:srgbClr val="4D5156"/>
                </a:solidFill>
                <a:effectLst/>
                <a:latin typeface="Tahoma" panose="020B0604030504040204" pitchFamily="34" charset="0"/>
                <a:ea typeface="Tahoma" panose="020B0604030504040204" pitchFamily="34" charset="0"/>
                <a:cs typeface="Tahoma" panose="020B0604030504040204" pitchFamily="34" charset="0"/>
              </a:rPr>
              <a:t> </a:t>
            </a:r>
            <a:r>
              <a:rPr lang="ru-RU" sz="2800" b="1" i="0" dirty="0" err="1" smtClean="0">
                <a:solidFill>
                  <a:srgbClr val="CC00CC"/>
                </a:solidFill>
                <a:effectLst/>
                <a:latin typeface="Tahoma" panose="020B0604030504040204" pitchFamily="34" charset="0"/>
                <a:ea typeface="Tahoma" panose="020B0604030504040204" pitchFamily="34" charset="0"/>
                <a:cs typeface="Tahoma" panose="020B0604030504040204" pitchFamily="34" charset="0"/>
              </a:rPr>
              <a:t>Апиксабана</a:t>
            </a:r>
            <a:r>
              <a:rPr lang="ru-RU" sz="2800" b="1" i="0" dirty="0" smtClean="0">
                <a:solidFill>
                  <a:srgbClr val="CC00CC"/>
                </a:solidFill>
                <a:effectLst/>
                <a:latin typeface="Tahoma" panose="020B0604030504040204" pitchFamily="34" charset="0"/>
                <a:ea typeface="Tahoma" panose="020B0604030504040204" pitchFamily="34" charset="0"/>
                <a:cs typeface="Tahoma" panose="020B0604030504040204" pitchFamily="34" charset="0"/>
              </a:rPr>
              <a:t>.</a:t>
            </a:r>
            <a:endParaRPr lang="ru-RU" sz="2800" b="1" dirty="0">
              <a:solidFill>
                <a:srgbClr val="CC00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471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Фибринолитические</a:t>
            </a:r>
            <a:r>
              <a:rPr lang="ru-RU" b="1" dirty="0"/>
              <a:t> ЛС</a:t>
            </a:r>
            <a:endParaRPr lang="ru-RU" dirty="0"/>
          </a:p>
        </p:txBody>
      </p:sp>
      <p:sp>
        <p:nvSpPr>
          <p:cNvPr id="3" name="Объект 2"/>
          <p:cNvSpPr>
            <a:spLocks noGrp="1"/>
          </p:cNvSpPr>
          <p:nvPr>
            <p:ph idx="1"/>
          </p:nvPr>
        </p:nvSpPr>
        <p:spPr/>
        <p:txBody>
          <a:bodyPr>
            <a:normAutofit fontScale="92500" lnSpcReduction="10000"/>
          </a:bodyPr>
          <a:lstStyle/>
          <a:p>
            <a:r>
              <a:rPr lang="ru-RU" dirty="0"/>
              <a:t>разрушают образовавшиеся нити фибрина и способствуют растворению свежих тромбов. </a:t>
            </a:r>
          </a:p>
          <a:p>
            <a:r>
              <a:rPr lang="ru-RU" b="1" i="1" u="sng" dirty="0">
                <a:solidFill>
                  <a:srgbClr val="FF0000"/>
                </a:solidFill>
              </a:rPr>
              <a:t>Две группы: </a:t>
            </a:r>
          </a:p>
          <a:p>
            <a:r>
              <a:rPr lang="ru-RU" b="1" dirty="0"/>
              <a:t>ЛС прямого действия</a:t>
            </a:r>
            <a:r>
              <a:rPr lang="ru-RU" dirty="0"/>
              <a:t> (</a:t>
            </a:r>
            <a:r>
              <a:rPr lang="ru-RU" b="1" dirty="0">
                <a:solidFill>
                  <a:srgbClr val="CC00CC"/>
                </a:solidFill>
              </a:rPr>
              <a:t>фибринолизин</a:t>
            </a:r>
            <a:r>
              <a:rPr lang="ru-RU" dirty="0"/>
              <a:t>)  </a:t>
            </a:r>
          </a:p>
          <a:p>
            <a:r>
              <a:rPr lang="ru-RU" b="1" dirty="0"/>
              <a:t>ЛС непрямого действия </a:t>
            </a:r>
            <a:r>
              <a:rPr lang="ru-RU" dirty="0"/>
              <a:t>(</a:t>
            </a:r>
            <a:r>
              <a:rPr lang="ru-RU" b="1" dirty="0" err="1">
                <a:solidFill>
                  <a:srgbClr val="CC00CC"/>
                </a:solidFill>
              </a:rPr>
              <a:t>стрептокиназа</a:t>
            </a:r>
            <a:r>
              <a:rPr lang="ru-RU" dirty="0"/>
              <a:t> - белок из b-гемолитического стрептококка А и </a:t>
            </a:r>
            <a:r>
              <a:rPr lang="ru-RU" b="1" dirty="0" err="1">
                <a:solidFill>
                  <a:srgbClr val="FF0000"/>
                </a:solidFill>
              </a:rPr>
              <a:t>урокиназа</a:t>
            </a:r>
            <a:r>
              <a:rPr lang="ru-RU" dirty="0"/>
              <a:t> - протеолитический фермент)</a:t>
            </a:r>
          </a:p>
          <a:p>
            <a:endParaRPr lang="ru-RU" dirty="0"/>
          </a:p>
          <a:p>
            <a:pPr marL="0" indent="0">
              <a:buNone/>
            </a:pPr>
            <a:r>
              <a:rPr lang="ru-RU" dirty="0"/>
              <a:t>    Чаще используется </a:t>
            </a:r>
            <a:r>
              <a:rPr lang="ru-RU" dirty="0" err="1">
                <a:solidFill>
                  <a:srgbClr val="CC00CC"/>
                </a:solidFill>
              </a:rPr>
              <a:t>стрептокиназа</a:t>
            </a:r>
            <a:r>
              <a:rPr lang="ru-RU" dirty="0"/>
              <a:t>. </a:t>
            </a:r>
          </a:p>
          <a:p>
            <a:endParaRPr lang="ru-RU" dirty="0"/>
          </a:p>
        </p:txBody>
      </p:sp>
    </p:spTree>
    <p:extLst>
      <p:ext uri="{BB962C8B-B14F-4D97-AF65-F5344CB8AC3E}">
        <p14:creationId xmlns:p14="http://schemas.microsoft.com/office/powerpoint/2010/main" val="84762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755576" y="571480"/>
            <a:ext cx="7891507" cy="5314950"/>
          </a:xfrm>
        </p:spPr>
        <p:txBody>
          <a:bodyPr>
            <a:normAutofit fontScale="90000"/>
          </a:bodyPr>
          <a:lstStyle/>
          <a:p>
            <a:pPr algn="l"/>
            <a:r>
              <a:rPr lang="ru-RU" b="1" dirty="0" err="1">
                <a:solidFill>
                  <a:srgbClr val="C00000"/>
                </a:solidFill>
                <a:latin typeface="Tahoma" panose="020B0604030504040204" pitchFamily="34" charset="0"/>
                <a:ea typeface="Tahoma" panose="020B0604030504040204" pitchFamily="34" charset="0"/>
                <a:cs typeface="Tahoma" panose="020B0604030504040204" pitchFamily="34" charset="0"/>
              </a:rPr>
              <a:t>Тромболитики</a:t>
            </a:r>
            <a:r>
              <a:rPr lang="ru-RU"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ru-RU" sz="31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ru-RU" sz="3100" b="1" dirty="0" err="1">
                <a:solidFill>
                  <a:srgbClr val="C00000"/>
                </a:solidFill>
                <a:latin typeface="Tahoma" panose="020B0604030504040204" pitchFamily="34" charset="0"/>
                <a:ea typeface="Tahoma" panose="020B0604030504040204" pitchFamily="34" charset="0"/>
                <a:cs typeface="Tahoma" panose="020B0604030504040204" pitchFamily="34" charset="0"/>
              </a:rPr>
              <a:t>фибринолитики</a:t>
            </a:r>
            <a:r>
              <a:rPr lang="ru-RU" sz="31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ru-RU" sz="2800" dirty="0"/>
              <a:t/>
            </a:r>
            <a:br>
              <a:rPr lang="ru-RU" sz="2800" dirty="0"/>
            </a:br>
            <a:r>
              <a:rPr lang="ru-RU" sz="2800" dirty="0"/>
              <a:t/>
            </a:r>
            <a:br>
              <a:rPr lang="ru-RU" sz="2800" dirty="0"/>
            </a:br>
            <a:r>
              <a:rPr lang="en-US" sz="2800" b="1" dirty="0"/>
              <a:t>I</a:t>
            </a:r>
            <a:r>
              <a:rPr lang="ru-RU" sz="2800" b="1" dirty="0"/>
              <a:t> поколение </a:t>
            </a:r>
            <a:r>
              <a:rPr lang="ru-RU" sz="2800" dirty="0"/>
              <a:t>- приблизительно в одинаковой мере активируют и связанный с фибрином, и циркулирующий в крови </a:t>
            </a:r>
            <a:r>
              <a:rPr lang="ru-RU" sz="2800" dirty="0" err="1"/>
              <a:t>плазминоген</a:t>
            </a:r>
            <a:r>
              <a:rPr lang="ru-RU" sz="2800" dirty="0"/>
              <a:t> </a:t>
            </a:r>
            <a:r>
              <a:rPr lang="ru-RU" sz="2800" b="1" dirty="0">
                <a:solidFill>
                  <a:srgbClr val="CC00CC"/>
                </a:solidFill>
              </a:rPr>
              <a:t>(</a:t>
            </a:r>
            <a:r>
              <a:rPr lang="ru-RU" sz="2800" b="1" dirty="0" err="1">
                <a:solidFill>
                  <a:srgbClr val="CC00CC"/>
                </a:solidFill>
              </a:rPr>
              <a:t>стрептокиназа</a:t>
            </a:r>
            <a:r>
              <a:rPr lang="ru-RU" sz="2800" b="1" dirty="0">
                <a:solidFill>
                  <a:srgbClr val="CC00CC"/>
                </a:solidFill>
              </a:rPr>
              <a:t>, </a:t>
            </a:r>
            <a:r>
              <a:rPr lang="ru-RU" sz="2800" dirty="0" err="1"/>
              <a:t>урокиназа</a:t>
            </a:r>
            <a:r>
              <a:rPr lang="ru-RU" sz="2800" b="1" dirty="0">
                <a:solidFill>
                  <a:srgbClr val="CC00CC"/>
                </a:solidFill>
              </a:rPr>
              <a:t>).</a:t>
            </a:r>
            <a:r>
              <a:rPr lang="ru-RU" sz="2800" dirty="0"/>
              <a:t/>
            </a:r>
            <a:br>
              <a:rPr lang="ru-RU" sz="2800" dirty="0"/>
            </a:br>
            <a:r>
              <a:rPr lang="en-US" sz="2800" b="1" dirty="0"/>
              <a:t>II </a:t>
            </a:r>
            <a:r>
              <a:rPr lang="ru-RU" sz="2800" b="1" dirty="0"/>
              <a:t>поколение </a:t>
            </a:r>
            <a:r>
              <a:rPr lang="ru-RU" sz="2800" dirty="0"/>
              <a:t>- обладают относительной специфичностью к связанному с фибрином </a:t>
            </a:r>
            <a:r>
              <a:rPr lang="ru-RU" sz="2800" dirty="0" err="1"/>
              <a:t>плазминогену</a:t>
            </a:r>
            <a:r>
              <a:rPr lang="ru-RU" sz="2800" dirty="0"/>
              <a:t> </a:t>
            </a:r>
            <a:r>
              <a:rPr lang="ru-RU" sz="2800" b="1" dirty="0">
                <a:solidFill>
                  <a:srgbClr val="CC00CC"/>
                </a:solidFill>
              </a:rPr>
              <a:t>(</a:t>
            </a:r>
            <a:r>
              <a:rPr lang="ru-RU" sz="2800" b="1" dirty="0" err="1">
                <a:solidFill>
                  <a:srgbClr val="CC00CC"/>
                </a:solidFill>
              </a:rPr>
              <a:t>проурокиназа</a:t>
            </a:r>
            <a:r>
              <a:rPr lang="ru-RU" sz="2800" b="1" dirty="0">
                <a:solidFill>
                  <a:srgbClr val="CC00CC"/>
                </a:solidFill>
              </a:rPr>
              <a:t>, </a:t>
            </a:r>
            <a:r>
              <a:rPr lang="ru-RU" sz="2800" b="1" dirty="0" err="1">
                <a:solidFill>
                  <a:srgbClr val="CC00CC"/>
                </a:solidFill>
              </a:rPr>
              <a:t>рекомбинантный</a:t>
            </a:r>
            <a:r>
              <a:rPr lang="ru-RU" sz="2800" b="1" dirty="0">
                <a:solidFill>
                  <a:srgbClr val="CC00CC"/>
                </a:solidFill>
              </a:rPr>
              <a:t> тканевый активатор </a:t>
            </a:r>
            <a:r>
              <a:rPr lang="ru-RU" sz="2800" b="1" dirty="0" err="1">
                <a:solidFill>
                  <a:srgbClr val="CC00CC"/>
                </a:solidFill>
              </a:rPr>
              <a:t>плазминогена</a:t>
            </a:r>
            <a:r>
              <a:rPr lang="ru-RU" sz="2800" b="1" dirty="0">
                <a:solidFill>
                  <a:srgbClr val="CC00CC"/>
                </a:solidFill>
              </a:rPr>
              <a:t> </a:t>
            </a:r>
            <a:r>
              <a:rPr lang="en-US" sz="2800" b="1" dirty="0">
                <a:solidFill>
                  <a:srgbClr val="CC00CC"/>
                </a:solidFill>
              </a:rPr>
              <a:t>-</a:t>
            </a:r>
            <a:r>
              <a:rPr lang="ru-RU" sz="2800" b="1" dirty="0">
                <a:solidFill>
                  <a:srgbClr val="CC00CC"/>
                </a:solidFill>
              </a:rPr>
              <a:t> ТАП).</a:t>
            </a:r>
            <a:br>
              <a:rPr lang="ru-RU" sz="2800" b="1" dirty="0">
                <a:solidFill>
                  <a:srgbClr val="CC00CC"/>
                </a:solidFill>
              </a:rPr>
            </a:br>
            <a:r>
              <a:rPr lang="en-US" sz="2800" b="1" dirty="0"/>
              <a:t>III</a:t>
            </a:r>
            <a:r>
              <a:rPr lang="ru-RU" sz="2800" b="1" dirty="0"/>
              <a:t> поколение </a:t>
            </a:r>
            <a:r>
              <a:rPr lang="ru-RU" sz="2800" dirty="0"/>
              <a:t>- тканевые активаторы </a:t>
            </a:r>
            <a:r>
              <a:rPr lang="ru-RU" sz="2800" dirty="0" err="1"/>
              <a:t>плазминогена</a:t>
            </a:r>
            <a:r>
              <a:rPr lang="ru-RU" sz="2800" dirty="0"/>
              <a:t>, обладающие более высокой </a:t>
            </a:r>
            <a:r>
              <a:rPr lang="ru-RU" sz="2800" dirty="0" err="1"/>
              <a:t>тромболитической</a:t>
            </a:r>
            <a:r>
              <a:rPr lang="ru-RU" sz="2800" dirty="0"/>
              <a:t> активностью </a:t>
            </a:r>
            <a:r>
              <a:rPr lang="ru-RU" sz="2800" b="1" dirty="0">
                <a:solidFill>
                  <a:srgbClr val="CC00CC"/>
                </a:solidFill>
              </a:rPr>
              <a:t>(</a:t>
            </a:r>
            <a:r>
              <a:rPr lang="ru-RU" sz="2800" b="1" dirty="0" err="1">
                <a:solidFill>
                  <a:srgbClr val="CC00CC"/>
                </a:solidFill>
              </a:rPr>
              <a:t>альтеплаза</a:t>
            </a:r>
            <a:r>
              <a:rPr lang="ru-RU" sz="2800" b="1" dirty="0">
                <a:solidFill>
                  <a:srgbClr val="CC00CC"/>
                </a:solidFill>
              </a:rPr>
              <a:t>, </a:t>
            </a:r>
            <a:r>
              <a:rPr lang="ru-RU" sz="2800" b="1" dirty="0" err="1">
                <a:solidFill>
                  <a:srgbClr val="CC00CC"/>
                </a:solidFill>
              </a:rPr>
              <a:t>тенектеплаза</a:t>
            </a:r>
            <a:r>
              <a:rPr lang="ru-RU" sz="2800" b="1" dirty="0">
                <a:solidFill>
                  <a:srgbClr val="CC00CC"/>
                </a:solidFill>
              </a:rPr>
              <a:t>).</a:t>
            </a:r>
          </a:p>
        </p:txBody>
      </p:sp>
    </p:spTree>
    <p:extLst>
      <p:ext uri="{BB962C8B-B14F-4D97-AF65-F5344CB8AC3E}">
        <p14:creationId xmlns:p14="http://schemas.microsoft.com/office/powerpoint/2010/main" val="401324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1438" y="274638"/>
            <a:ext cx="8964612" cy="993775"/>
          </a:xfrm>
        </p:spPr>
        <p:txBody>
          <a:bodyPr/>
          <a:lstStyle/>
          <a:p>
            <a:pPr>
              <a:lnSpc>
                <a:spcPct val="90000"/>
              </a:lnSpc>
            </a:pPr>
            <a:r>
              <a:rPr lang="ru-RU" sz="3200" b="1" dirty="0">
                <a:solidFill>
                  <a:srgbClr val="C00000"/>
                </a:solidFill>
              </a:rPr>
              <a:t>АБСОЛЮТНЫЕ ПРОТИВОПОКАЗАНИЯ К ТРОМБОЛИТИЧЕСКОЙ ТЕРАПИИ</a:t>
            </a:r>
            <a:endParaRPr lang="ru-RU" sz="4000" b="1" dirty="0">
              <a:solidFill>
                <a:srgbClr val="C00000"/>
              </a:solidFill>
            </a:endParaRPr>
          </a:p>
        </p:txBody>
      </p:sp>
      <p:sp>
        <p:nvSpPr>
          <p:cNvPr id="30723" name="Rectangle 3"/>
          <p:cNvSpPr>
            <a:spLocks noGrp="1" noChangeArrowheads="1"/>
          </p:cNvSpPr>
          <p:nvPr>
            <p:ph type="body" idx="1"/>
          </p:nvPr>
        </p:nvSpPr>
        <p:spPr>
          <a:xfrm>
            <a:off x="457200" y="1196752"/>
            <a:ext cx="8229600" cy="4929411"/>
          </a:xfrm>
        </p:spPr>
        <p:txBody>
          <a:bodyPr>
            <a:normAutofit fontScale="92500" lnSpcReduction="20000"/>
          </a:bodyPr>
          <a:lstStyle/>
          <a:p>
            <a:pPr marL="0" indent="0">
              <a:lnSpc>
                <a:spcPct val="120000"/>
              </a:lnSpc>
              <a:buClr>
                <a:schemeClr val="tx1"/>
              </a:buClr>
              <a:buNone/>
            </a:pPr>
            <a:r>
              <a:rPr lang="ru-RU" sz="3000" dirty="0">
                <a:latin typeface="Tahoma" panose="020B0604030504040204" pitchFamily="34" charset="0"/>
                <a:ea typeface="Tahoma" panose="020B0604030504040204" pitchFamily="34" charset="0"/>
                <a:cs typeface="Tahoma" panose="020B0604030504040204" pitchFamily="34" charset="0"/>
              </a:rPr>
              <a:t>Активное внутреннее кровотечение.</a:t>
            </a:r>
          </a:p>
          <a:p>
            <a:pPr marL="0" indent="0">
              <a:lnSpc>
                <a:spcPct val="120000"/>
              </a:lnSpc>
              <a:buClr>
                <a:schemeClr val="tx1"/>
              </a:buClr>
              <a:buNone/>
            </a:pPr>
            <a:r>
              <a:rPr lang="ru-RU" sz="3000" dirty="0">
                <a:latin typeface="Tahoma" panose="020B0604030504040204" pitchFamily="34" charset="0"/>
                <a:ea typeface="Tahoma" panose="020B0604030504040204" pitchFamily="34" charset="0"/>
                <a:cs typeface="Tahoma" panose="020B0604030504040204" pitchFamily="34" charset="0"/>
              </a:rPr>
              <a:t>Подозрение на расслоение аорты.</a:t>
            </a:r>
          </a:p>
          <a:p>
            <a:pPr marL="0" indent="0">
              <a:lnSpc>
                <a:spcPct val="120000"/>
              </a:lnSpc>
              <a:buClr>
                <a:schemeClr val="tx1"/>
              </a:buClr>
              <a:buNone/>
            </a:pPr>
            <a:r>
              <a:rPr lang="ru-RU" sz="3000" dirty="0">
                <a:latin typeface="Tahoma" panose="020B0604030504040204" pitchFamily="34" charset="0"/>
                <a:ea typeface="Tahoma" panose="020B0604030504040204" pitchFamily="34" charset="0"/>
                <a:cs typeface="Tahoma" panose="020B0604030504040204" pitchFamily="34" charset="0"/>
              </a:rPr>
              <a:t>Геморрагический инсульт любой давности.</a:t>
            </a:r>
          </a:p>
          <a:p>
            <a:pPr marL="0" indent="0">
              <a:lnSpc>
                <a:spcPct val="120000"/>
              </a:lnSpc>
              <a:buClr>
                <a:schemeClr val="tx1"/>
              </a:buClr>
              <a:buNone/>
            </a:pPr>
            <a:r>
              <a:rPr lang="ru-RU" sz="3000" dirty="0">
                <a:latin typeface="Tahoma" panose="020B0604030504040204" pitchFamily="34" charset="0"/>
                <a:ea typeface="Tahoma" panose="020B0604030504040204" pitchFamily="34" charset="0"/>
                <a:cs typeface="Tahoma" panose="020B0604030504040204" pitchFamily="34" charset="0"/>
              </a:rPr>
              <a:t>Инсульт или ТИА в течение последнего года.</a:t>
            </a:r>
          </a:p>
          <a:p>
            <a:pPr marL="0" indent="0">
              <a:lnSpc>
                <a:spcPct val="120000"/>
              </a:lnSpc>
              <a:buClr>
                <a:schemeClr val="tx1"/>
              </a:buClr>
              <a:buNone/>
            </a:pPr>
            <a:r>
              <a:rPr lang="ru-RU" b="1" dirty="0">
                <a:solidFill>
                  <a:srgbClr val="C00000"/>
                </a:solidFill>
              </a:rPr>
              <a:t>ОТНОСИТЕЛЬНЫЕ ПРОТИВОПОКАЗАНИЯ К ТРОМБОЛИТИЧЕСКОЙ ТЕРАПИИ</a:t>
            </a:r>
          </a:p>
          <a:p>
            <a:pPr marL="0" indent="0">
              <a:lnSpc>
                <a:spcPct val="80000"/>
              </a:lnSpc>
              <a:buClr>
                <a:srgbClr val="FF3300"/>
              </a:buClr>
              <a:buNone/>
            </a:pPr>
            <a:r>
              <a:rPr lang="ru-RU" sz="3300" dirty="0">
                <a:latin typeface="Tahoma" panose="020B0604030504040204" pitchFamily="34" charset="0"/>
                <a:ea typeface="Tahoma" panose="020B0604030504040204" pitchFamily="34" charset="0"/>
                <a:cs typeface="Tahoma" panose="020B0604030504040204" pitchFamily="34" charset="0"/>
              </a:rPr>
              <a:t>АД &gt; 180/110.</a:t>
            </a:r>
          </a:p>
          <a:p>
            <a:pPr marL="0" indent="0">
              <a:lnSpc>
                <a:spcPct val="80000"/>
              </a:lnSpc>
              <a:buClr>
                <a:srgbClr val="FF3300"/>
              </a:buClr>
              <a:buNone/>
            </a:pPr>
            <a:r>
              <a:rPr lang="ru-RU" sz="3300" dirty="0" err="1">
                <a:latin typeface="Tahoma" panose="020B0604030504040204" pitchFamily="34" charset="0"/>
                <a:ea typeface="Tahoma" panose="020B0604030504040204" pitchFamily="34" charset="0"/>
                <a:cs typeface="Tahoma" panose="020B0604030504040204" pitchFamily="34" charset="0"/>
              </a:rPr>
              <a:t>Черепномозговая</a:t>
            </a:r>
            <a:r>
              <a:rPr lang="ru-RU" sz="3300" dirty="0">
                <a:latin typeface="Tahoma" panose="020B0604030504040204" pitchFamily="34" charset="0"/>
                <a:ea typeface="Tahoma" panose="020B0604030504040204" pitchFamily="34" charset="0"/>
                <a:cs typeface="Tahoma" panose="020B0604030504040204" pitchFamily="34" charset="0"/>
              </a:rPr>
              <a:t> травма или другие внутримозговые заболевания.</a:t>
            </a:r>
          </a:p>
          <a:p>
            <a:pPr marL="0" indent="0">
              <a:lnSpc>
                <a:spcPct val="80000"/>
              </a:lnSpc>
              <a:buClr>
                <a:srgbClr val="FF3300"/>
              </a:buClr>
              <a:buNone/>
            </a:pPr>
            <a:r>
              <a:rPr lang="ru-RU" sz="3300" dirty="0">
                <a:latin typeface="Tahoma" panose="020B0604030504040204" pitchFamily="34" charset="0"/>
                <a:ea typeface="Tahoma" panose="020B0604030504040204" pitchFamily="34" charset="0"/>
                <a:cs typeface="Tahoma" panose="020B0604030504040204" pitchFamily="34" charset="0"/>
              </a:rPr>
              <a:t>Недавняя травма (2-4 недели) или хирургическая операция (&lt; 3 недели).</a:t>
            </a:r>
          </a:p>
          <a:p>
            <a:pPr marL="0" indent="0">
              <a:lnSpc>
                <a:spcPct val="120000"/>
              </a:lnSpc>
              <a:buClr>
                <a:schemeClr val="tx1"/>
              </a:buClr>
              <a:buNone/>
            </a:pPr>
            <a:endParaRPr lang="ru-RU" b="1" dirty="0"/>
          </a:p>
        </p:txBody>
      </p:sp>
    </p:spTree>
    <p:extLst>
      <p:ext uri="{BB962C8B-B14F-4D97-AF65-F5344CB8AC3E}">
        <p14:creationId xmlns:p14="http://schemas.microsoft.com/office/powerpoint/2010/main" val="1462738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err="1">
                <a:solidFill>
                  <a:srgbClr val="FF0000"/>
                </a:solidFill>
              </a:rPr>
              <a:t>Антигеморрагичесие</a:t>
            </a:r>
            <a:r>
              <a:rPr lang="ru-RU" sz="3600" b="1" dirty="0">
                <a:solidFill>
                  <a:srgbClr val="FF0000"/>
                </a:solidFill>
              </a:rPr>
              <a:t> и </a:t>
            </a:r>
            <a:r>
              <a:rPr lang="ru-RU" sz="3600" b="1" dirty="0" err="1">
                <a:solidFill>
                  <a:srgbClr val="FF0000"/>
                </a:solidFill>
              </a:rPr>
              <a:t>гемостатические</a:t>
            </a:r>
            <a:r>
              <a:rPr lang="ru-RU" sz="3600" b="1" dirty="0">
                <a:solidFill>
                  <a:srgbClr val="FF0000"/>
                </a:solidFill>
              </a:rPr>
              <a:t> ЛС</a:t>
            </a:r>
            <a:endParaRPr lang="ru-RU" sz="3600" dirty="0">
              <a:solidFill>
                <a:srgbClr val="FF0000"/>
              </a:solidFill>
            </a:endParaRPr>
          </a:p>
        </p:txBody>
      </p:sp>
      <p:sp>
        <p:nvSpPr>
          <p:cNvPr id="3" name="Объект 2"/>
          <p:cNvSpPr>
            <a:spLocks noGrp="1"/>
          </p:cNvSpPr>
          <p:nvPr>
            <p:ph idx="1"/>
          </p:nvPr>
        </p:nvSpPr>
        <p:spPr/>
        <p:txBody>
          <a:bodyPr/>
          <a:lstStyle/>
          <a:p>
            <a:r>
              <a:rPr lang="ru-RU" dirty="0" err="1"/>
              <a:t>Антитромботическая</a:t>
            </a:r>
            <a:r>
              <a:rPr lang="ru-RU" dirty="0"/>
              <a:t> терапия, несмотря на тщательный клинический и лабораторный контроль, сопровождается явлениями передозировки ЛС, особенно опасными у лиц пожилого возраста. </a:t>
            </a:r>
          </a:p>
        </p:txBody>
      </p:sp>
    </p:spTree>
    <p:extLst>
      <p:ext uri="{BB962C8B-B14F-4D97-AF65-F5344CB8AC3E}">
        <p14:creationId xmlns:p14="http://schemas.microsoft.com/office/powerpoint/2010/main" val="2756330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FF0000"/>
                </a:solidFill>
              </a:rPr>
              <a:t>Антигеморрагичесие</a:t>
            </a:r>
            <a:r>
              <a:rPr lang="ru-RU" b="1" dirty="0">
                <a:solidFill>
                  <a:srgbClr val="FF0000"/>
                </a:solidFill>
              </a:rPr>
              <a:t> и </a:t>
            </a:r>
            <a:r>
              <a:rPr lang="ru-RU" b="1" dirty="0" err="1">
                <a:solidFill>
                  <a:srgbClr val="FF0000"/>
                </a:solidFill>
              </a:rPr>
              <a:t>гемостатические</a:t>
            </a:r>
            <a:r>
              <a:rPr lang="ru-RU" b="1" dirty="0">
                <a:solidFill>
                  <a:srgbClr val="FF0000"/>
                </a:solidFill>
              </a:rPr>
              <a:t> ЛС</a:t>
            </a:r>
            <a:endParaRPr lang="ru-RU" dirty="0"/>
          </a:p>
        </p:txBody>
      </p:sp>
      <p:sp>
        <p:nvSpPr>
          <p:cNvPr id="3" name="Объект 2"/>
          <p:cNvSpPr>
            <a:spLocks noGrp="1"/>
          </p:cNvSpPr>
          <p:nvPr>
            <p:ph idx="1"/>
          </p:nvPr>
        </p:nvSpPr>
        <p:spPr/>
        <p:txBody>
          <a:bodyPr/>
          <a:lstStyle/>
          <a:p>
            <a:r>
              <a:rPr lang="ru-RU" b="1" dirty="0"/>
              <a:t>Классификация</a:t>
            </a:r>
            <a:r>
              <a:rPr lang="ru-RU" dirty="0"/>
              <a:t>: </a:t>
            </a:r>
          </a:p>
          <a:p>
            <a:r>
              <a:rPr lang="ru-RU" dirty="0"/>
              <a:t>- средства местного применения, </a:t>
            </a:r>
          </a:p>
          <a:p>
            <a:r>
              <a:rPr lang="ru-RU" dirty="0"/>
              <a:t>- средства заместительной терапии, </a:t>
            </a:r>
          </a:p>
          <a:p>
            <a:r>
              <a:rPr lang="ru-RU" dirty="0"/>
              <a:t>- витамины группы К, </a:t>
            </a:r>
          </a:p>
          <a:p>
            <a:r>
              <a:rPr lang="ru-RU" dirty="0"/>
              <a:t>- антидот гепарина, </a:t>
            </a:r>
          </a:p>
          <a:p>
            <a:r>
              <a:rPr lang="ru-RU" dirty="0"/>
              <a:t>- ингибиторы </a:t>
            </a:r>
            <a:r>
              <a:rPr lang="ru-RU" dirty="0" err="1"/>
              <a:t>фибринолиза</a:t>
            </a:r>
            <a:r>
              <a:rPr lang="ru-RU" dirty="0"/>
              <a:t>, </a:t>
            </a:r>
          </a:p>
          <a:p>
            <a:r>
              <a:rPr lang="ru-RU" dirty="0"/>
              <a:t>- </a:t>
            </a:r>
            <a:r>
              <a:rPr lang="ru-RU" dirty="0" err="1"/>
              <a:t>ангиопротекторы</a:t>
            </a:r>
            <a:r>
              <a:rPr lang="ru-RU" dirty="0"/>
              <a:t>.</a:t>
            </a:r>
          </a:p>
          <a:p>
            <a:endParaRPr lang="ru-RU" dirty="0"/>
          </a:p>
        </p:txBody>
      </p:sp>
    </p:spTree>
    <p:extLst>
      <p:ext uri="{BB962C8B-B14F-4D97-AF65-F5344CB8AC3E}">
        <p14:creationId xmlns:p14="http://schemas.microsoft.com/office/powerpoint/2010/main" val="3427987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E8081-9295-B2A5-3692-630F76F8D340}"/>
              </a:ext>
            </a:extLst>
          </p:cNvPr>
          <p:cNvSpPr>
            <a:spLocks noGrp="1"/>
          </p:cNvSpPr>
          <p:nvPr>
            <p:ph type="title"/>
          </p:nvPr>
        </p:nvSpPr>
        <p:spPr/>
        <p:txBody>
          <a:bodyPr>
            <a:normAutofit fontScale="90000"/>
          </a:bodyPr>
          <a:lstStyle/>
          <a:p>
            <a:r>
              <a:rPr lang="ru-RU" dirty="0">
                <a:solidFill>
                  <a:srgbClr val="FF0000"/>
                </a:solidFill>
              </a:rPr>
              <a:t>Классификация гемостатических ЛС</a:t>
            </a:r>
          </a:p>
        </p:txBody>
      </p:sp>
      <p:graphicFrame>
        <p:nvGraphicFramePr>
          <p:cNvPr id="4" name="Таблица 4">
            <a:extLst>
              <a:ext uri="{FF2B5EF4-FFF2-40B4-BE49-F238E27FC236}">
                <a16:creationId xmlns:a16="http://schemas.microsoft.com/office/drawing/2014/main" id="{F7927450-E724-6D11-05BE-46E282136034}"/>
              </a:ext>
            </a:extLst>
          </p:cNvPr>
          <p:cNvGraphicFramePr>
            <a:graphicFrameLocks noGrp="1"/>
          </p:cNvGraphicFramePr>
          <p:nvPr>
            <p:ph idx="1"/>
            <p:extLst>
              <p:ext uri="{D42A27DB-BD31-4B8C-83A1-F6EECF244321}">
                <p14:modId xmlns:p14="http://schemas.microsoft.com/office/powerpoint/2010/main" val="1589450527"/>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16530016"/>
                    </a:ext>
                  </a:extLst>
                </a:gridCol>
                <a:gridCol w="2743200">
                  <a:extLst>
                    <a:ext uri="{9D8B030D-6E8A-4147-A177-3AD203B41FA5}">
                      <a16:colId xmlns:a16="http://schemas.microsoft.com/office/drawing/2014/main" val="514045377"/>
                    </a:ext>
                  </a:extLst>
                </a:gridCol>
                <a:gridCol w="2743200">
                  <a:extLst>
                    <a:ext uri="{9D8B030D-6E8A-4147-A177-3AD203B41FA5}">
                      <a16:colId xmlns:a16="http://schemas.microsoft.com/office/drawing/2014/main" val="2803601362"/>
                    </a:ext>
                  </a:extLst>
                </a:gridCol>
              </a:tblGrid>
              <a:tr h="370840">
                <a:tc>
                  <a:txBody>
                    <a:bodyPr/>
                    <a:lstStyle/>
                    <a:p>
                      <a:r>
                        <a:rPr lang="ru-RU" sz="2800" dirty="0">
                          <a:latin typeface="Tahoma" panose="020B0604030504040204" pitchFamily="34" charset="0"/>
                          <a:ea typeface="Tahoma" panose="020B0604030504040204" pitchFamily="34" charset="0"/>
                          <a:cs typeface="Tahoma" panose="020B0604030504040204" pitchFamily="34" charset="0"/>
                        </a:rPr>
                        <a:t>Стимуляторы агрегации тромбоцитов</a:t>
                      </a:r>
                    </a:p>
                  </a:txBody>
                  <a:tcPr/>
                </a:tc>
                <a:tc>
                  <a:txBody>
                    <a:bodyPr/>
                    <a:lstStyle/>
                    <a:p>
                      <a:r>
                        <a:rPr lang="ru-RU" sz="2800" dirty="0">
                          <a:latin typeface="Tahoma" panose="020B0604030504040204" pitchFamily="34" charset="0"/>
                          <a:ea typeface="Tahoma" panose="020B0604030504040204" pitchFamily="34" charset="0"/>
                          <a:cs typeface="Tahoma" panose="020B0604030504040204" pitchFamily="34" charset="0"/>
                        </a:rPr>
                        <a:t>Коагулянты</a:t>
                      </a:r>
                    </a:p>
                  </a:txBody>
                  <a:tcPr/>
                </a:tc>
                <a:tc>
                  <a:txBody>
                    <a:bodyPr/>
                    <a:lstStyle/>
                    <a:p>
                      <a:r>
                        <a:rPr lang="ru-RU" sz="2800" dirty="0">
                          <a:latin typeface="Tahoma" panose="020B0604030504040204" pitchFamily="34" charset="0"/>
                          <a:ea typeface="Tahoma" panose="020B0604030504040204" pitchFamily="34" charset="0"/>
                          <a:cs typeface="Tahoma" panose="020B0604030504040204" pitchFamily="34" charset="0"/>
                        </a:rPr>
                        <a:t>Ингибиторы </a:t>
                      </a:r>
                      <a:r>
                        <a:rPr lang="ru-RU" sz="2800" dirty="0" err="1">
                          <a:latin typeface="Tahoma" panose="020B0604030504040204" pitchFamily="34" charset="0"/>
                          <a:ea typeface="Tahoma" panose="020B0604030504040204" pitchFamily="34" charset="0"/>
                          <a:cs typeface="Tahoma" panose="020B0604030504040204" pitchFamily="34" charset="0"/>
                        </a:rPr>
                        <a:t>фибринолиза</a:t>
                      </a:r>
                      <a:endParaRPr lang="ru-RU" sz="2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20909278"/>
                  </a:ext>
                </a:extLst>
              </a:tr>
              <a:tr h="370840">
                <a:tc>
                  <a:txBody>
                    <a:bodyPr/>
                    <a:lstStyle/>
                    <a:p>
                      <a:r>
                        <a:rPr lang="ru-RU" sz="2800" dirty="0" err="1">
                          <a:latin typeface="Tahoma" panose="020B0604030504040204" pitchFamily="34" charset="0"/>
                          <a:ea typeface="Tahoma" panose="020B0604030504040204" pitchFamily="34" charset="0"/>
                          <a:cs typeface="Tahoma" panose="020B0604030504040204" pitchFamily="34" charset="0"/>
                        </a:rPr>
                        <a:t>Этамзилат</a:t>
                      </a:r>
                      <a:endParaRPr lang="ru-RU"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ru-RU" sz="2800" dirty="0">
                          <a:latin typeface="Tahoma" panose="020B0604030504040204" pitchFamily="34" charset="0"/>
                          <a:ea typeface="Tahoma" panose="020B0604030504040204" pitchFamily="34" charset="0"/>
                          <a:cs typeface="Tahoma" panose="020B0604030504040204" pitchFamily="34" charset="0"/>
                        </a:rPr>
                        <a:t>Эпсилон -аминокапроновая кислота</a:t>
                      </a:r>
                    </a:p>
                    <a:p>
                      <a:r>
                        <a:rPr lang="ru-RU" sz="2800" dirty="0">
                          <a:latin typeface="Tahoma" panose="020B0604030504040204" pitchFamily="34" charset="0"/>
                          <a:ea typeface="Tahoma" panose="020B0604030504040204" pitchFamily="34" charset="0"/>
                          <a:cs typeface="Tahoma" panose="020B0604030504040204" pitchFamily="34" charset="0"/>
                        </a:rPr>
                        <a:t>Апротинин</a:t>
                      </a:r>
                    </a:p>
                  </a:txBody>
                  <a:tcPr/>
                </a:tc>
                <a:tc>
                  <a:txBody>
                    <a:bodyPr/>
                    <a:lstStyle/>
                    <a:p>
                      <a:r>
                        <a:rPr lang="ru-RU" sz="28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Прямые </a:t>
                      </a:r>
                    </a:p>
                    <a:p>
                      <a:r>
                        <a:rPr lang="ru-RU" sz="2800" dirty="0">
                          <a:latin typeface="Tahoma" panose="020B0604030504040204" pitchFamily="34" charset="0"/>
                          <a:ea typeface="Tahoma" panose="020B0604030504040204" pitchFamily="34" charset="0"/>
                          <a:cs typeface="Tahoma" panose="020B0604030504040204" pitchFamily="34" charset="0"/>
                        </a:rPr>
                        <a:t>Фибриноген</a:t>
                      </a:r>
                    </a:p>
                    <a:p>
                      <a:r>
                        <a:rPr lang="ru-RU" sz="2800" dirty="0">
                          <a:latin typeface="Tahoma" panose="020B0604030504040204" pitchFamily="34" charset="0"/>
                          <a:ea typeface="Tahoma" panose="020B0604030504040204" pitchFamily="34" charset="0"/>
                          <a:cs typeface="Tahoma" panose="020B0604030504040204" pitchFamily="34" charset="0"/>
                        </a:rPr>
                        <a:t>Тромбин</a:t>
                      </a:r>
                    </a:p>
                    <a:p>
                      <a:r>
                        <a:rPr lang="ru-RU" sz="28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Непрямые</a:t>
                      </a:r>
                    </a:p>
                    <a:p>
                      <a:r>
                        <a:rPr lang="ru-RU" sz="2800" dirty="0" err="1">
                          <a:latin typeface="Tahoma" panose="020B0604030504040204" pitchFamily="34" charset="0"/>
                          <a:ea typeface="Tahoma" panose="020B0604030504040204" pitchFamily="34" charset="0"/>
                          <a:cs typeface="Tahoma" panose="020B0604030504040204" pitchFamily="34" charset="0"/>
                        </a:rPr>
                        <a:t>Фитоменадион</a:t>
                      </a:r>
                      <a:endParaRPr lang="ru-RU" sz="2800" dirty="0">
                        <a:latin typeface="Tahoma" panose="020B0604030504040204" pitchFamily="34" charset="0"/>
                        <a:ea typeface="Tahoma" panose="020B0604030504040204" pitchFamily="34" charset="0"/>
                        <a:cs typeface="Tahoma" panose="020B0604030504040204" pitchFamily="34" charset="0"/>
                      </a:endParaRPr>
                    </a:p>
                    <a:p>
                      <a:endParaRPr lang="ru-RU" sz="2800" dirty="0">
                        <a:latin typeface="Tahoma" panose="020B0604030504040204" pitchFamily="34" charset="0"/>
                        <a:ea typeface="Tahoma" panose="020B0604030504040204" pitchFamily="34" charset="0"/>
                        <a:cs typeface="Tahoma" panose="020B0604030504040204" pitchFamily="34" charset="0"/>
                      </a:endParaRPr>
                    </a:p>
                    <a:p>
                      <a:endParaRPr lang="ru-RU" sz="2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44334336"/>
                  </a:ext>
                </a:extLst>
              </a:tr>
            </a:tbl>
          </a:graphicData>
        </a:graphic>
      </p:graphicFrame>
    </p:spTree>
    <p:extLst>
      <p:ext uri="{BB962C8B-B14F-4D97-AF65-F5344CB8AC3E}">
        <p14:creationId xmlns:p14="http://schemas.microsoft.com/office/powerpoint/2010/main" val="28919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10547" t="3751" r="11523" b="19376"/>
          <a:stretch>
            <a:fillRect/>
          </a:stretch>
        </p:blipFill>
        <p:spPr bwMode="auto">
          <a:xfrm>
            <a:off x="0" y="490124"/>
            <a:ext cx="9144000" cy="5857875"/>
          </a:xfrm>
          <a:prstGeom prst="rect">
            <a:avLst/>
          </a:prstGeom>
          <a:noFill/>
          <a:ln w="9525">
            <a:noFill/>
            <a:miter lim="800000"/>
            <a:headEnd/>
            <a:tailEnd/>
          </a:ln>
        </p:spPr>
      </p:pic>
      <p:sp>
        <p:nvSpPr>
          <p:cNvPr id="2" name="Прямоугольник 1">
            <a:extLst>
              <a:ext uri="{FF2B5EF4-FFF2-40B4-BE49-F238E27FC236}">
                <a16:creationId xmlns:a16="http://schemas.microsoft.com/office/drawing/2014/main" id="{18E6D4AA-DCA5-45A7-86E9-BFA3B12FDCBC}"/>
              </a:ext>
            </a:extLst>
          </p:cNvPr>
          <p:cNvSpPr/>
          <p:nvPr/>
        </p:nvSpPr>
        <p:spPr>
          <a:xfrm>
            <a:off x="0" y="6021288"/>
            <a:ext cx="5580112" cy="33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453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l="11133" r="16211" b="10001"/>
          <a:stretch>
            <a:fillRect/>
          </a:stretch>
        </p:blipFill>
        <p:spPr bwMode="auto">
          <a:xfrm>
            <a:off x="285750" y="0"/>
            <a:ext cx="8858250" cy="6858000"/>
          </a:xfrm>
          <a:prstGeom prst="rect">
            <a:avLst/>
          </a:prstGeom>
          <a:noFill/>
          <a:ln w="9525">
            <a:noFill/>
            <a:miter lim="800000"/>
            <a:headEnd/>
            <a:tailEnd/>
          </a:ln>
        </p:spPr>
      </p:pic>
    </p:spTree>
    <p:extLst>
      <p:ext uri="{BB962C8B-B14F-4D97-AF65-F5344CB8AC3E}">
        <p14:creationId xmlns:p14="http://schemas.microsoft.com/office/powerpoint/2010/main" val="30558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10547" r="9766" b="6250"/>
          <a:stretch>
            <a:fillRect/>
          </a:stretch>
        </p:blipFill>
        <p:spPr bwMode="auto">
          <a:xfrm>
            <a:off x="0" y="0"/>
            <a:ext cx="9144000" cy="6723063"/>
          </a:xfrm>
          <a:prstGeom prst="rect">
            <a:avLst/>
          </a:prstGeom>
          <a:noFill/>
          <a:ln w="9525">
            <a:noFill/>
            <a:miter lim="800000"/>
            <a:headEnd/>
            <a:tailEnd/>
          </a:ln>
        </p:spPr>
      </p:pic>
    </p:spTree>
    <p:extLst>
      <p:ext uri="{BB962C8B-B14F-4D97-AF65-F5344CB8AC3E}">
        <p14:creationId xmlns:p14="http://schemas.microsoft.com/office/powerpoint/2010/main" val="328928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t>Противосвертывающие</a:t>
            </a:r>
            <a:r>
              <a:rPr lang="ru-RU" b="1" dirty="0"/>
              <a:t> ЛС.</a:t>
            </a:r>
            <a:br>
              <a:rPr lang="ru-RU" b="1" dirty="0"/>
            </a:br>
            <a:r>
              <a:rPr lang="ru-RU" b="1" dirty="0"/>
              <a:t>Применение</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sz="4000" b="1" dirty="0"/>
              <a:t>для профилактики </a:t>
            </a:r>
            <a:r>
              <a:rPr lang="ru-RU" sz="4000" b="1" dirty="0" err="1"/>
              <a:t>тромбообразования</a:t>
            </a:r>
            <a:r>
              <a:rPr lang="ru-RU" sz="4000" b="1" dirty="0"/>
              <a:t> </a:t>
            </a:r>
            <a:r>
              <a:rPr lang="ru-RU" sz="4000" dirty="0"/>
              <a:t>с целью исключения тромбоэмболических осложнений, возникающих после оперативных вмешательств, а также при других заболеваниях </a:t>
            </a:r>
          </a:p>
          <a:p>
            <a:r>
              <a:rPr lang="ru-RU" sz="4000" b="1" dirty="0">
                <a:solidFill>
                  <a:srgbClr val="FF0000"/>
                </a:solidFill>
              </a:rPr>
              <a:t>- </a:t>
            </a:r>
            <a:r>
              <a:rPr lang="ru-RU" sz="3900" b="1" dirty="0" err="1">
                <a:solidFill>
                  <a:srgbClr val="FF0000"/>
                </a:solidFill>
              </a:rPr>
              <a:t>дезагреганты</a:t>
            </a:r>
            <a:r>
              <a:rPr lang="ru-RU" sz="3900" b="1" dirty="0">
                <a:solidFill>
                  <a:srgbClr val="FF0000"/>
                </a:solidFill>
              </a:rPr>
              <a:t> </a:t>
            </a:r>
          </a:p>
          <a:p>
            <a:r>
              <a:rPr lang="ru-RU" sz="3900" dirty="0">
                <a:solidFill>
                  <a:srgbClr val="FF0000"/>
                </a:solidFill>
              </a:rPr>
              <a:t>- </a:t>
            </a:r>
            <a:r>
              <a:rPr lang="ru-RU" sz="3900" b="1" dirty="0">
                <a:solidFill>
                  <a:srgbClr val="FF0000"/>
                </a:solidFill>
              </a:rPr>
              <a:t>антикоагулянты</a:t>
            </a:r>
          </a:p>
          <a:p>
            <a:endParaRPr lang="ru-RU" sz="3900" b="1" dirty="0">
              <a:solidFill>
                <a:srgbClr val="FF0000"/>
              </a:solidFill>
            </a:endParaRPr>
          </a:p>
          <a:p>
            <a:pPr marL="0" indent="0">
              <a:buNone/>
            </a:pPr>
            <a:r>
              <a:rPr lang="ru-RU" sz="4000" b="1" dirty="0"/>
              <a:t>для растворения свежих тромбов </a:t>
            </a:r>
            <a:endParaRPr lang="ru-RU" sz="3900" b="1" dirty="0">
              <a:solidFill>
                <a:srgbClr val="FF0000"/>
              </a:solidFill>
            </a:endParaRPr>
          </a:p>
          <a:p>
            <a:r>
              <a:rPr lang="ru-RU" sz="3900" b="1" dirty="0">
                <a:solidFill>
                  <a:srgbClr val="FF0000"/>
                </a:solidFill>
              </a:rPr>
              <a:t>- </a:t>
            </a:r>
            <a:r>
              <a:rPr lang="ru-RU" sz="3900" b="1" dirty="0" err="1">
                <a:solidFill>
                  <a:srgbClr val="FF0000"/>
                </a:solidFill>
              </a:rPr>
              <a:t>фибринолитические</a:t>
            </a:r>
            <a:r>
              <a:rPr lang="ru-RU" sz="3900" b="1" dirty="0">
                <a:solidFill>
                  <a:srgbClr val="FF0000"/>
                </a:solidFill>
              </a:rPr>
              <a:t> средства;  </a:t>
            </a:r>
          </a:p>
          <a:p>
            <a:endParaRPr lang="ru-RU" dirty="0"/>
          </a:p>
        </p:txBody>
      </p:sp>
    </p:spTree>
    <p:extLst>
      <p:ext uri="{BB962C8B-B14F-4D97-AF65-F5344CB8AC3E}">
        <p14:creationId xmlns:p14="http://schemas.microsoft.com/office/powerpoint/2010/main" val="3875606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l="9961" t="5624" r="10938" b="14687"/>
          <a:stretch>
            <a:fillRect/>
          </a:stretch>
        </p:blipFill>
        <p:spPr bwMode="auto">
          <a:xfrm>
            <a:off x="0" y="357188"/>
            <a:ext cx="9144000" cy="6072187"/>
          </a:xfrm>
          <a:prstGeom prst="rect">
            <a:avLst/>
          </a:prstGeom>
          <a:noFill/>
          <a:ln w="9525">
            <a:noFill/>
            <a:miter lim="800000"/>
            <a:headEnd/>
            <a:tailEnd/>
          </a:ln>
        </p:spPr>
      </p:pic>
    </p:spTree>
    <p:extLst>
      <p:ext uri="{BB962C8B-B14F-4D97-AF65-F5344CB8AC3E}">
        <p14:creationId xmlns:p14="http://schemas.microsoft.com/office/powerpoint/2010/main" val="153829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a:solidFill>
                  <a:srgbClr val="FF0000"/>
                </a:solidFill>
              </a:rPr>
              <a:t>Благодарю</a:t>
            </a:r>
            <a:endParaRPr lang="ru-RU" sz="7200" dirty="0"/>
          </a:p>
        </p:txBody>
      </p:sp>
      <p:sp>
        <p:nvSpPr>
          <p:cNvPr id="3" name="Объект 2"/>
          <p:cNvSpPr>
            <a:spLocks noGrp="1"/>
          </p:cNvSpPr>
          <p:nvPr>
            <p:ph idx="1"/>
          </p:nvPr>
        </p:nvSpPr>
        <p:spPr/>
        <p:txBody>
          <a:bodyPr>
            <a:normAutofit/>
          </a:bodyPr>
          <a:lstStyle/>
          <a:p>
            <a:pPr marL="0" indent="0" algn="ctr">
              <a:buNone/>
            </a:pPr>
            <a:r>
              <a:rPr lang="ru-RU" sz="7200" b="1" dirty="0">
                <a:solidFill>
                  <a:srgbClr val="FF0000"/>
                </a:solidFill>
              </a:rPr>
              <a:t>Вас за Ваше внимание!</a:t>
            </a:r>
          </a:p>
        </p:txBody>
      </p:sp>
    </p:spTree>
    <p:extLst>
      <p:ext uri="{BB962C8B-B14F-4D97-AF65-F5344CB8AC3E}">
        <p14:creationId xmlns:p14="http://schemas.microsoft.com/office/powerpoint/2010/main" val="46346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FF0000"/>
                </a:solidFill>
              </a:rPr>
              <a:t>Антиагреганты</a:t>
            </a:r>
            <a:endParaRPr lang="ru-RU" dirty="0">
              <a:solidFill>
                <a:srgbClr val="FF0000"/>
              </a:solidFill>
            </a:endParaRPr>
          </a:p>
        </p:txBody>
      </p:sp>
      <p:sp>
        <p:nvSpPr>
          <p:cNvPr id="3" name="Объект 2"/>
          <p:cNvSpPr>
            <a:spLocks noGrp="1"/>
          </p:cNvSpPr>
          <p:nvPr>
            <p:ph idx="1"/>
          </p:nvPr>
        </p:nvSpPr>
        <p:spPr/>
        <p:txBody>
          <a:bodyPr>
            <a:normAutofit/>
          </a:bodyPr>
          <a:lstStyle/>
          <a:p>
            <a:r>
              <a:rPr lang="ru-RU" dirty="0"/>
              <a:t>Уменьшают способность тромбоцитов и эритроцитов к склеиванию (агрегации) и их прилипанию (адгезии) к эндотелию кровеносных сосудов. </a:t>
            </a:r>
          </a:p>
          <a:p>
            <a:r>
              <a:rPr lang="ru-RU" dirty="0" err="1"/>
              <a:t>Антиагреганты</a:t>
            </a:r>
            <a:r>
              <a:rPr lang="ru-RU" dirty="0"/>
              <a:t> не только предупреждают склеивание, но и вызывают </a:t>
            </a:r>
            <a:r>
              <a:rPr lang="ru-RU" dirty="0" err="1"/>
              <a:t>дезагрегацию</a:t>
            </a:r>
            <a:r>
              <a:rPr lang="ru-RU" dirty="0"/>
              <a:t> уже агрегированных тромбоцитов. </a:t>
            </a:r>
          </a:p>
        </p:txBody>
      </p:sp>
    </p:spTree>
    <p:extLst>
      <p:ext uri="{BB962C8B-B14F-4D97-AF65-F5344CB8AC3E}">
        <p14:creationId xmlns:p14="http://schemas.microsoft.com/office/powerpoint/2010/main" val="321912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71438" y="188913"/>
            <a:ext cx="8893175" cy="1150937"/>
          </a:xfrm>
        </p:spPr>
        <p:txBody>
          <a:bodyPr/>
          <a:lstStyle/>
          <a:p>
            <a:r>
              <a:rPr lang="ru-RU" sz="3200" b="1" dirty="0">
                <a:solidFill>
                  <a:srgbClr val="C00000"/>
                </a:solidFill>
              </a:rPr>
              <a:t>АНТИТРОМБОЦИТАРНЫЕ СРЕДСТВА (</a:t>
            </a:r>
            <a:r>
              <a:rPr lang="ru-RU" sz="3200" b="1" dirty="0" err="1">
                <a:solidFill>
                  <a:srgbClr val="C00000"/>
                </a:solidFill>
              </a:rPr>
              <a:t>антиагреганты</a:t>
            </a:r>
            <a:r>
              <a:rPr lang="ru-RU" sz="3200" b="1" dirty="0">
                <a:solidFill>
                  <a:srgbClr val="C00000"/>
                </a:solidFill>
              </a:rPr>
              <a:t>, </a:t>
            </a:r>
            <a:r>
              <a:rPr lang="ru-RU" sz="3200" b="1" dirty="0" err="1">
                <a:solidFill>
                  <a:srgbClr val="C00000"/>
                </a:solidFill>
              </a:rPr>
              <a:t>дезагреганты</a:t>
            </a:r>
            <a:r>
              <a:rPr lang="ru-RU" sz="3200" b="1" dirty="0">
                <a:solidFill>
                  <a:srgbClr val="C00000"/>
                </a:solidFill>
              </a:rPr>
              <a:t>)</a:t>
            </a:r>
          </a:p>
        </p:txBody>
      </p:sp>
      <p:sp>
        <p:nvSpPr>
          <p:cNvPr id="80899" name="Rectangle 3"/>
          <p:cNvSpPr>
            <a:spLocks noGrp="1" noChangeArrowheads="1"/>
          </p:cNvSpPr>
          <p:nvPr>
            <p:ph type="subTitle" idx="1"/>
          </p:nvPr>
        </p:nvSpPr>
        <p:spPr>
          <a:xfrm>
            <a:off x="0" y="1412875"/>
            <a:ext cx="9144000" cy="5016521"/>
          </a:xfrm>
        </p:spPr>
        <p:txBody>
          <a:bodyPr>
            <a:normAutofit lnSpcReduction="10000"/>
          </a:bodyPr>
          <a:lstStyle/>
          <a:p>
            <a:pPr algn="l">
              <a:lnSpc>
                <a:spcPct val="80000"/>
              </a:lnSpc>
            </a:pP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Ингибиторы метаболизма </a:t>
            </a: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арахидоновой</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кислоты:</a:t>
            </a:r>
          </a:p>
          <a:p>
            <a:pPr algn="l">
              <a:lnSpc>
                <a:spcPct val="80000"/>
              </a:lnSpc>
            </a:pPr>
            <a:r>
              <a:rPr lang="ru-RU" sz="2400" dirty="0">
                <a:solidFill>
                  <a:schemeClr val="tx1"/>
                </a:solidFill>
              </a:rPr>
              <a:t>1) ингибиторы циклооксигеназы: </a:t>
            </a:r>
            <a:r>
              <a:rPr lang="ru-RU" sz="2400" b="1" dirty="0">
                <a:solidFill>
                  <a:srgbClr val="CC00CC"/>
                </a:solidFill>
              </a:rPr>
              <a:t>ацетилсалициловая кислота (АСК)</a:t>
            </a:r>
          </a:p>
          <a:p>
            <a:pPr algn="l">
              <a:lnSpc>
                <a:spcPct val="80000"/>
              </a:lnSpc>
            </a:pPr>
            <a:r>
              <a:rPr lang="ru-RU" sz="2400" dirty="0">
                <a:solidFill>
                  <a:schemeClr val="tx1"/>
                </a:solidFill>
              </a:rPr>
              <a:t>2) блокаторы </a:t>
            </a:r>
            <a:r>
              <a:rPr lang="ru-RU" sz="2400" dirty="0" err="1">
                <a:solidFill>
                  <a:schemeClr val="tx1"/>
                </a:solidFill>
              </a:rPr>
              <a:t>тромбоксана</a:t>
            </a:r>
            <a:r>
              <a:rPr lang="ru-RU" sz="2400" dirty="0">
                <a:solidFill>
                  <a:schemeClr val="tx1"/>
                </a:solidFill>
              </a:rPr>
              <a:t>: </a:t>
            </a:r>
            <a:r>
              <a:rPr lang="ru-RU" sz="2400" dirty="0" err="1">
                <a:solidFill>
                  <a:srgbClr val="FF0000"/>
                </a:solidFill>
              </a:rPr>
              <a:t>дазоксибен</a:t>
            </a:r>
            <a:r>
              <a:rPr lang="ru-RU" sz="2400" dirty="0">
                <a:solidFill>
                  <a:srgbClr val="FF0000"/>
                </a:solidFill>
              </a:rPr>
              <a:t>, </a:t>
            </a:r>
            <a:r>
              <a:rPr lang="ru-RU" sz="2400" dirty="0" err="1">
                <a:solidFill>
                  <a:srgbClr val="FF0000"/>
                </a:solidFill>
              </a:rPr>
              <a:t>дальтробан</a:t>
            </a:r>
            <a:r>
              <a:rPr lang="ru-RU" sz="2400" dirty="0">
                <a:solidFill>
                  <a:srgbClr val="FF0000"/>
                </a:solidFill>
              </a:rPr>
              <a:t>, </a:t>
            </a:r>
            <a:r>
              <a:rPr lang="ru-RU" sz="2400" dirty="0" err="1">
                <a:solidFill>
                  <a:srgbClr val="FF0000"/>
                </a:solidFill>
              </a:rPr>
              <a:t>ридогрел</a:t>
            </a:r>
            <a:endParaRPr lang="ru-RU" sz="2400" dirty="0">
              <a:solidFill>
                <a:srgbClr val="FF0000"/>
              </a:solidFill>
            </a:endParaRPr>
          </a:p>
          <a:p>
            <a:pPr algn="l">
              <a:lnSpc>
                <a:spcPct val="80000"/>
              </a:lnSpc>
            </a:pPr>
            <a:endParaRPr lang="ru-RU" sz="2400" dirty="0">
              <a:solidFill>
                <a:srgbClr val="FF0000"/>
              </a:solidFill>
            </a:endParaRPr>
          </a:p>
          <a:p>
            <a:pPr algn="l">
              <a:lnSpc>
                <a:spcPct val="80000"/>
              </a:lnSpc>
            </a:pP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ЛС, увеличивающие содержание </a:t>
            </a: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цАМФ</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в тромбоцитах:</a:t>
            </a:r>
          </a:p>
          <a:p>
            <a:pPr algn="l">
              <a:lnSpc>
                <a:spcPct val="80000"/>
              </a:lnSpc>
            </a:pPr>
            <a:r>
              <a:rPr lang="ru-RU" sz="2400" dirty="0">
                <a:solidFill>
                  <a:schemeClr val="tx1"/>
                </a:solidFill>
              </a:rPr>
              <a:t>1) ингибиторы ФДЭ тромбоцитов: </a:t>
            </a:r>
            <a:r>
              <a:rPr lang="ru-RU" sz="2400" b="1" dirty="0" err="1">
                <a:solidFill>
                  <a:srgbClr val="CC00CC"/>
                </a:solidFill>
              </a:rPr>
              <a:t>дипиридамол</a:t>
            </a:r>
            <a:r>
              <a:rPr lang="ru-RU" sz="2400" b="1" dirty="0">
                <a:solidFill>
                  <a:srgbClr val="CC00CC"/>
                </a:solidFill>
              </a:rPr>
              <a:t>, </a:t>
            </a:r>
            <a:r>
              <a:rPr lang="ru-RU" sz="2400" b="1" dirty="0" err="1">
                <a:solidFill>
                  <a:srgbClr val="CC00CC"/>
                </a:solidFill>
              </a:rPr>
              <a:t>пентоксифиллин</a:t>
            </a:r>
            <a:endParaRPr lang="ru-RU" sz="2400" b="1" dirty="0">
              <a:solidFill>
                <a:srgbClr val="CC00CC"/>
              </a:solidFill>
            </a:endParaRPr>
          </a:p>
          <a:p>
            <a:pPr algn="l">
              <a:lnSpc>
                <a:spcPct val="80000"/>
              </a:lnSpc>
            </a:pPr>
            <a:r>
              <a:rPr lang="ru-RU" sz="2400" dirty="0">
                <a:solidFill>
                  <a:schemeClr val="tx1"/>
                </a:solidFill>
              </a:rPr>
              <a:t>2) стимуляторы </a:t>
            </a:r>
            <a:r>
              <a:rPr lang="ru-RU" sz="2400" dirty="0" err="1">
                <a:solidFill>
                  <a:schemeClr val="tx1"/>
                </a:solidFill>
              </a:rPr>
              <a:t>аденилатциклазы</a:t>
            </a:r>
            <a:r>
              <a:rPr lang="ru-RU" sz="2400" dirty="0">
                <a:solidFill>
                  <a:schemeClr val="tx1"/>
                </a:solidFill>
              </a:rPr>
              <a:t>: </a:t>
            </a:r>
            <a:r>
              <a:rPr lang="ru-RU" sz="2400" dirty="0" err="1">
                <a:solidFill>
                  <a:srgbClr val="FF0000"/>
                </a:solidFill>
              </a:rPr>
              <a:t>илопрост</a:t>
            </a:r>
            <a:endParaRPr lang="ru-RU" sz="2400" dirty="0">
              <a:solidFill>
                <a:srgbClr val="FF0000"/>
              </a:solidFill>
            </a:endParaRPr>
          </a:p>
          <a:p>
            <a:pPr algn="l">
              <a:lnSpc>
                <a:spcPct val="80000"/>
              </a:lnSpc>
            </a:pPr>
            <a:endParaRPr lang="ru-RU" sz="2400" dirty="0">
              <a:solidFill>
                <a:srgbClr val="FF0000"/>
              </a:solidFill>
            </a:endParaRPr>
          </a:p>
          <a:p>
            <a:pPr algn="l">
              <a:lnSpc>
                <a:spcPct val="80000"/>
              </a:lnSpc>
            </a:pP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Блокаторы</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АДФ-рецепторов</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тиенопиридины</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l">
              <a:lnSpc>
                <a:spcPct val="80000"/>
              </a:lnSpc>
            </a:pPr>
            <a:r>
              <a:rPr lang="ru-RU" sz="2400" b="1" dirty="0" err="1">
                <a:solidFill>
                  <a:srgbClr val="CC00CC"/>
                </a:solidFill>
              </a:rPr>
              <a:t>клопидогрель</a:t>
            </a:r>
            <a:r>
              <a:rPr lang="ru-RU" sz="2400" dirty="0">
                <a:solidFill>
                  <a:srgbClr val="CC00CC"/>
                </a:solidFill>
              </a:rPr>
              <a:t>,</a:t>
            </a:r>
            <a:r>
              <a:rPr lang="ru-RU" sz="2400" dirty="0">
                <a:solidFill>
                  <a:schemeClr val="tx1"/>
                </a:solidFill>
              </a:rPr>
              <a:t> </a:t>
            </a:r>
            <a:r>
              <a:rPr lang="ru-RU" sz="2400" dirty="0" err="1">
                <a:solidFill>
                  <a:srgbClr val="FF0000"/>
                </a:solidFill>
              </a:rPr>
              <a:t>прасугрел</a:t>
            </a:r>
            <a:r>
              <a:rPr lang="ru-RU" sz="2400" dirty="0">
                <a:solidFill>
                  <a:srgbClr val="FF0000"/>
                </a:solidFill>
              </a:rPr>
              <a:t>, </a:t>
            </a:r>
            <a:r>
              <a:rPr lang="ru-RU" sz="2400" dirty="0" err="1">
                <a:solidFill>
                  <a:srgbClr val="FF0000"/>
                </a:solidFill>
              </a:rPr>
              <a:t>тикагрелор</a:t>
            </a:r>
            <a:endParaRPr lang="ru-RU" sz="2400" dirty="0">
              <a:solidFill>
                <a:srgbClr val="FF0000"/>
              </a:solidFill>
            </a:endParaRPr>
          </a:p>
          <a:p>
            <a:pPr algn="l">
              <a:lnSpc>
                <a:spcPct val="80000"/>
              </a:lnSpc>
            </a:pPr>
            <a:endParaRPr lang="ru-RU" sz="2400" dirty="0">
              <a:solidFill>
                <a:srgbClr val="FF0000"/>
              </a:solidFill>
            </a:endParaRPr>
          </a:p>
          <a:p>
            <a:pPr algn="l">
              <a:lnSpc>
                <a:spcPct val="80000"/>
              </a:lnSpc>
            </a:pP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Антагонисты II</a:t>
            </a:r>
            <a:r>
              <a:rPr lang="en-US"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/III</a:t>
            </a:r>
            <a:r>
              <a:rPr lang="en-US"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гликопротеиновых</a:t>
            </a:r>
            <a:r>
              <a:rPr lang="ru-RU"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 рецепторов тромбоцитов:</a:t>
            </a:r>
          </a:p>
          <a:p>
            <a:pPr algn="l">
              <a:lnSpc>
                <a:spcPct val="70000"/>
              </a:lnSpc>
            </a:pPr>
            <a:r>
              <a:rPr lang="ru-RU" sz="2400" dirty="0" err="1">
                <a:solidFill>
                  <a:srgbClr val="FF0000"/>
                </a:solidFill>
              </a:rPr>
              <a:t>абциксимаб</a:t>
            </a:r>
            <a:r>
              <a:rPr lang="ru-RU" sz="2400" dirty="0">
                <a:solidFill>
                  <a:srgbClr val="FF0000"/>
                </a:solidFill>
              </a:rPr>
              <a:t>; </a:t>
            </a:r>
            <a:r>
              <a:rPr lang="ru-RU" sz="2400" dirty="0" err="1">
                <a:solidFill>
                  <a:srgbClr val="FF0000"/>
                </a:solidFill>
              </a:rPr>
              <a:t>эптифибатид</a:t>
            </a:r>
            <a:r>
              <a:rPr lang="ru-RU" sz="2400" dirty="0">
                <a:solidFill>
                  <a:srgbClr val="FF0000"/>
                </a:solidFill>
              </a:rPr>
              <a:t>, </a:t>
            </a:r>
            <a:r>
              <a:rPr lang="ru-RU" sz="2400" dirty="0" err="1">
                <a:solidFill>
                  <a:srgbClr val="FF0000"/>
                </a:solidFill>
              </a:rPr>
              <a:t>тирофибан</a:t>
            </a:r>
            <a:endParaRPr lang="ru-RU" sz="2400" dirty="0">
              <a:solidFill>
                <a:srgbClr val="FF0000"/>
              </a:solidFill>
            </a:endParaRPr>
          </a:p>
        </p:txBody>
      </p:sp>
    </p:spTree>
    <p:extLst>
      <p:ext uri="{BB962C8B-B14F-4D97-AF65-F5344CB8AC3E}">
        <p14:creationId xmlns:p14="http://schemas.microsoft.com/office/powerpoint/2010/main" val="93539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b="1" dirty="0" err="1">
                <a:solidFill>
                  <a:srgbClr val="FF0000"/>
                </a:solidFill>
              </a:rPr>
              <a:t>Тикагрелор</a:t>
            </a:r>
            <a:r>
              <a:rPr lang="ru-RU" b="1" dirty="0">
                <a:solidFill>
                  <a:srgbClr val="FF0000"/>
                </a:solidFill>
              </a:rPr>
              <a:t> </a:t>
            </a:r>
            <a:endParaRPr lang="ru-RU" dirty="0">
              <a:solidFill>
                <a:srgbClr val="CC00CC"/>
              </a:solidFill>
            </a:endParaRPr>
          </a:p>
        </p:txBody>
      </p:sp>
      <p:sp>
        <p:nvSpPr>
          <p:cNvPr id="3" name="Объект 2"/>
          <p:cNvSpPr>
            <a:spLocks noGrp="1"/>
          </p:cNvSpPr>
          <p:nvPr>
            <p:ph idx="1"/>
          </p:nvPr>
        </p:nvSpPr>
        <p:spPr>
          <a:xfrm>
            <a:off x="539552" y="1340768"/>
            <a:ext cx="8363272" cy="5073427"/>
          </a:xfrm>
        </p:spPr>
        <p:txBody>
          <a:bodyPr>
            <a:normAutofit fontScale="85000" lnSpcReduction="10000"/>
          </a:bodyPr>
          <a:lstStyle/>
          <a:p>
            <a:r>
              <a:rPr lang="ru-RU" dirty="0" err="1"/>
              <a:t>антиагрегант</a:t>
            </a:r>
            <a:r>
              <a:rPr lang="ru-RU" dirty="0"/>
              <a:t>, является селективным и обратимым антагонистом Р2Y12 рецептора к </a:t>
            </a:r>
            <a:r>
              <a:rPr lang="ru-RU" dirty="0" err="1"/>
              <a:t>аденозиндифосфату</a:t>
            </a:r>
            <a:r>
              <a:rPr lang="ru-RU" dirty="0"/>
              <a:t> (АДФ) и может предотвращать АДФ-опосредованную активацию и агрегацию тромбоцитов.</a:t>
            </a:r>
          </a:p>
          <a:p>
            <a:r>
              <a:rPr lang="ru-RU" b="1" dirty="0"/>
              <a:t>Применение</a:t>
            </a:r>
            <a:r>
              <a:rPr lang="ru-RU" dirty="0"/>
              <a:t>: профилактика </a:t>
            </a:r>
            <a:r>
              <a:rPr lang="ru-RU" dirty="0" err="1"/>
              <a:t>атеротромботических</a:t>
            </a:r>
            <a:r>
              <a:rPr lang="ru-RU" dirty="0"/>
              <a:t> осложнений у пациентов с нестабильной стенокардией, ИМ и у лиц, перенесших </a:t>
            </a:r>
            <a:r>
              <a:rPr lang="ru-RU" dirty="0" err="1"/>
              <a:t>чрезкожное</a:t>
            </a:r>
            <a:r>
              <a:rPr lang="ru-RU" dirty="0"/>
              <a:t> коронарное вмешательство или аортокоронарное шунтирование.</a:t>
            </a:r>
          </a:p>
          <a:p>
            <a:r>
              <a:rPr lang="ru-RU" b="1" dirty="0"/>
              <a:t>Нежелательные реакции</a:t>
            </a:r>
            <a:r>
              <a:rPr lang="ru-RU" dirty="0"/>
              <a:t>: желудочковая экстрасистолия, кровотечения, </a:t>
            </a:r>
            <a:r>
              <a:rPr lang="ru-RU" dirty="0" err="1"/>
              <a:t>гиперурикемия</a:t>
            </a:r>
            <a:r>
              <a:rPr lang="ru-RU" dirty="0"/>
              <a:t>, аллергические реакции. </a:t>
            </a:r>
          </a:p>
          <a:p>
            <a:endParaRPr lang="ru-RU" dirty="0"/>
          </a:p>
        </p:txBody>
      </p:sp>
    </p:spTree>
    <p:extLst>
      <p:ext uri="{BB962C8B-B14F-4D97-AF65-F5344CB8AC3E}">
        <p14:creationId xmlns:p14="http://schemas.microsoft.com/office/powerpoint/2010/main" val="364480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562074"/>
          </a:xfrm>
        </p:spPr>
        <p:txBody>
          <a:bodyPr>
            <a:noAutofit/>
          </a:bodyPr>
          <a:lstStyle/>
          <a:p>
            <a:r>
              <a:rPr lang="ru-RU" sz="4800" b="1" dirty="0">
                <a:solidFill>
                  <a:srgbClr val="7030A0"/>
                </a:solidFill>
                <a:latin typeface="Tahoma" panose="020B0604030504040204" pitchFamily="34" charset="0"/>
                <a:ea typeface="Tahoma" panose="020B0604030504040204" pitchFamily="34" charset="0"/>
                <a:cs typeface="Tahoma" panose="020B0604030504040204" pitchFamily="34" charset="0"/>
              </a:rPr>
              <a:t>Антикоагулянты</a:t>
            </a:r>
            <a:endParaRPr lang="ru-RU" sz="48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251520" y="908720"/>
            <a:ext cx="8435280" cy="5949280"/>
          </a:xfrm>
        </p:spPr>
        <p:txBody>
          <a:bodyPr>
            <a:normAutofit fontScale="70000" lnSpcReduction="20000"/>
          </a:bodyPr>
          <a:lstStyle/>
          <a:p>
            <a:pPr marL="0" indent="0">
              <a:buNone/>
            </a:pPr>
            <a:r>
              <a:rPr lang="ru-RU" b="1" dirty="0"/>
              <a:t>Антикоагулянты блокируют </a:t>
            </a:r>
            <a:r>
              <a:rPr lang="ru-RU" sz="4600" b="1" u="sng" dirty="0">
                <a:effectLst>
                  <a:outerShdw blurRad="38100" dist="38100" dir="2700000" algn="tl">
                    <a:srgbClr val="000000">
                      <a:alpha val="43137"/>
                    </a:srgbClr>
                  </a:outerShdw>
                </a:effectLst>
              </a:rPr>
              <a:t>плазменные </a:t>
            </a:r>
            <a:r>
              <a:rPr lang="ru-RU" b="1" dirty="0"/>
              <a:t>факторы свертывания крови  и препятствуют</a:t>
            </a:r>
            <a:r>
              <a:rPr lang="ru-RU" dirty="0"/>
              <a:t> образованию нитей фибрина и последующему </a:t>
            </a:r>
            <a:r>
              <a:rPr lang="ru-RU" b="1" dirty="0"/>
              <a:t>тромбообразованию</a:t>
            </a:r>
            <a:r>
              <a:rPr lang="ru-RU" dirty="0"/>
              <a:t>, способствуют </a:t>
            </a:r>
            <a:r>
              <a:rPr lang="ru-RU" b="1" dirty="0"/>
              <a:t>прекращению роста уже возникших тромбов</a:t>
            </a:r>
            <a:r>
              <a:rPr lang="ru-RU" dirty="0"/>
              <a:t>. </a:t>
            </a:r>
          </a:p>
          <a:p>
            <a:pPr marL="0" indent="0">
              <a:buNone/>
            </a:pPr>
            <a:r>
              <a:rPr lang="ru-RU" b="1" dirty="0"/>
              <a:t>2 группы</a:t>
            </a:r>
            <a:r>
              <a:rPr lang="ru-RU" dirty="0"/>
              <a:t>: </a:t>
            </a:r>
            <a:r>
              <a:rPr lang="ru-RU" sz="4600" b="1" dirty="0">
                <a:solidFill>
                  <a:srgbClr val="FF0000"/>
                </a:solidFill>
              </a:rPr>
              <a:t>1) антикоагулянты прямого действия </a:t>
            </a:r>
            <a:r>
              <a:rPr lang="ru-RU" sz="4600" dirty="0"/>
              <a:t> </a:t>
            </a:r>
          </a:p>
          <a:p>
            <a:pPr marL="0" indent="0">
              <a:buNone/>
            </a:pPr>
            <a:r>
              <a:rPr lang="ru-RU" sz="4600" b="1" dirty="0">
                <a:solidFill>
                  <a:srgbClr val="FF0000"/>
                </a:solidFill>
              </a:rPr>
              <a:t>             2) антикоагулянты непрямого действия</a:t>
            </a:r>
            <a:endParaRPr lang="ru-RU" sz="4600" dirty="0"/>
          </a:p>
          <a:p>
            <a:pPr marL="0" indent="0">
              <a:buNone/>
            </a:pPr>
            <a:r>
              <a:rPr lang="ru-RU" b="1" dirty="0"/>
              <a:t>К антикоагулянтам прямого действия относятся средства естественных </a:t>
            </a:r>
            <a:r>
              <a:rPr lang="ru-RU" b="1" dirty="0" err="1"/>
              <a:t>противосвертывающих</a:t>
            </a:r>
            <a:r>
              <a:rPr lang="ru-RU" b="1" dirty="0"/>
              <a:t> факторов </a:t>
            </a:r>
          </a:p>
          <a:p>
            <a:r>
              <a:rPr lang="ru-RU" dirty="0"/>
              <a:t>- </a:t>
            </a:r>
            <a:r>
              <a:rPr lang="ru-RU" dirty="0" err="1"/>
              <a:t>нефракционированный</a:t>
            </a:r>
            <a:r>
              <a:rPr lang="ru-RU" dirty="0"/>
              <a:t> гепарин (НФГ), - -</a:t>
            </a:r>
          </a:p>
          <a:p>
            <a:r>
              <a:rPr lang="ru-RU" dirty="0"/>
              <a:t>- низкомолекулярные гепарины (НМГ), </a:t>
            </a:r>
          </a:p>
          <a:p>
            <a:r>
              <a:rPr lang="ru-RU" dirty="0"/>
              <a:t>– </a:t>
            </a:r>
            <a:r>
              <a:rPr lang="ru-RU" dirty="0" err="1"/>
              <a:t>фондапаринукс</a:t>
            </a:r>
            <a:r>
              <a:rPr lang="ru-RU" dirty="0"/>
              <a:t> натрия, </a:t>
            </a:r>
          </a:p>
          <a:p>
            <a:r>
              <a:rPr lang="ru-RU" dirty="0"/>
              <a:t>- антитромбин III, </a:t>
            </a:r>
          </a:p>
          <a:p>
            <a:r>
              <a:rPr lang="ru-RU" dirty="0"/>
              <a:t>- </a:t>
            </a:r>
            <a:r>
              <a:rPr lang="ru-RU" dirty="0" err="1"/>
              <a:t>ривароксабан</a:t>
            </a:r>
            <a:r>
              <a:rPr lang="ru-RU" dirty="0"/>
              <a:t>,</a:t>
            </a:r>
          </a:p>
          <a:p>
            <a:r>
              <a:rPr lang="ru-RU" dirty="0"/>
              <a:t>- дабигатрана </a:t>
            </a:r>
            <a:r>
              <a:rPr lang="ru-RU" dirty="0" err="1"/>
              <a:t>этексилат</a:t>
            </a:r>
            <a:r>
              <a:rPr lang="ru-RU" dirty="0"/>
              <a:t>, </a:t>
            </a:r>
          </a:p>
          <a:p>
            <a:r>
              <a:rPr lang="ru-RU" dirty="0"/>
              <a:t>- </a:t>
            </a:r>
            <a:r>
              <a:rPr lang="ru-RU" dirty="0" err="1"/>
              <a:t>бивалирудин</a:t>
            </a:r>
            <a:r>
              <a:rPr lang="ru-RU" dirty="0"/>
              <a:t>. </a:t>
            </a:r>
          </a:p>
          <a:p>
            <a:pPr marL="0" indent="0">
              <a:buNone/>
            </a:pPr>
            <a:r>
              <a:rPr lang="ru-RU" sz="4600" b="1" dirty="0">
                <a:solidFill>
                  <a:srgbClr val="FF0000"/>
                </a:solidFill>
              </a:rPr>
              <a:t>!!! ЛС действуют быстро и кратковременно</a:t>
            </a:r>
          </a:p>
          <a:p>
            <a:endParaRPr lang="ru-RU" dirty="0"/>
          </a:p>
        </p:txBody>
      </p:sp>
    </p:spTree>
    <p:extLst>
      <p:ext uri="{BB962C8B-B14F-4D97-AF65-F5344CB8AC3E}">
        <p14:creationId xmlns:p14="http://schemas.microsoft.com/office/powerpoint/2010/main" val="18566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l="10803" r="11265" b="6172"/>
          <a:stretch>
            <a:fillRect/>
          </a:stretch>
        </p:blipFill>
        <p:spPr bwMode="auto">
          <a:xfrm>
            <a:off x="0" y="-732"/>
            <a:ext cx="9144000" cy="6858732"/>
          </a:xfrm>
          <a:prstGeom prst="rect">
            <a:avLst/>
          </a:prstGeom>
          <a:noFill/>
          <a:ln w="9525">
            <a:noFill/>
            <a:miter lim="800000"/>
            <a:headEnd/>
            <a:tailEnd/>
          </a:ln>
          <a:effectLst/>
        </p:spPr>
      </p:pic>
      <p:sp>
        <p:nvSpPr>
          <p:cNvPr id="6" name="Прямоугольник 5"/>
          <p:cNvSpPr/>
          <p:nvPr/>
        </p:nvSpPr>
        <p:spPr>
          <a:xfrm>
            <a:off x="7215206" y="6000768"/>
            <a:ext cx="1928794" cy="857232"/>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885234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1771</Words>
  <Application>Microsoft Office PowerPoint</Application>
  <PresentationFormat>Экран (4:3)</PresentationFormat>
  <Paragraphs>217</Paragraphs>
  <Slides>41</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9" baseType="lpstr">
      <vt:lpstr>Arial</vt:lpstr>
      <vt:lpstr>Calibri</vt:lpstr>
      <vt:lpstr>Imago Book</vt:lpstr>
      <vt:lpstr>Imago Medium</vt:lpstr>
      <vt:lpstr>Tahoma</vt:lpstr>
      <vt:lpstr>Wingdings</vt:lpstr>
      <vt:lpstr>Тема Office</vt:lpstr>
      <vt:lpstr>Слайд</vt:lpstr>
      <vt:lpstr>Лекарственные средства, влияющие на систему крови</vt:lpstr>
      <vt:lpstr>Лекарственные средства, применяемые для коррекции нарушений гемостаза</vt:lpstr>
      <vt:lpstr>Презентация PowerPoint</vt:lpstr>
      <vt:lpstr>Противосвертывающие ЛС. Применение</vt:lpstr>
      <vt:lpstr>Антиагреганты</vt:lpstr>
      <vt:lpstr>АНТИТРОМБОЦИТАРНЫЕ СРЕДСТВА (антиагреганты, дезагреганты)</vt:lpstr>
      <vt:lpstr>Тикагрелор </vt:lpstr>
      <vt:lpstr>Антикоагулянты</vt:lpstr>
      <vt:lpstr>Презентация PowerPoint</vt:lpstr>
      <vt:lpstr>ФАРМАКОДИНАМИКА ГЕПАРИНА </vt:lpstr>
      <vt:lpstr>НФГ для профилактики тромбообразования</vt:lpstr>
      <vt:lpstr>Низкомолекулярные гепарины</vt:lpstr>
      <vt:lpstr>Презентация PowerPoint</vt:lpstr>
      <vt:lpstr>НМГ делят на 2 поколения:</vt:lpstr>
      <vt:lpstr>ПРОТИВОПОКАЗАНИЯ К НАЗНАЧЕНИЮ ЛЮБЫХ ГЕПАРИНОВ</vt:lpstr>
      <vt:lpstr>Презентация PowerPoint</vt:lpstr>
      <vt:lpstr>Презентация PowerPoint</vt:lpstr>
      <vt:lpstr>ФОНДАПАРИНУКС натрия (торг. Арикстра)</vt:lpstr>
      <vt:lpstr>Презентация PowerPoint</vt:lpstr>
      <vt:lpstr>Презентация PowerPoint</vt:lpstr>
      <vt:lpstr>Непрямые антикоагулянты – стереоструктурные аналоги витамина К</vt:lpstr>
      <vt:lpstr>Презентация PowerPoint</vt:lpstr>
      <vt:lpstr>ВАРФАРИН</vt:lpstr>
      <vt:lpstr>Показания к длительной терапии АВК (антагонисты витамина К)</vt:lpstr>
      <vt:lpstr>Побочные эффекты НАК и их коррекция</vt:lpstr>
      <vt:lpstr>Ривароксабан (ксарелто)</vt:lpstr>
      <vt:lpstr>Дабигатрана этексилат (прадакса)</vt:lpstr>
      <vt:lpstr>Дабигатрана этексилат (прадакса)</vt:lpstr>
      <vt:lpstr>Преимущества пероральных антикоагулянтов</vt:lpstr>
      <vt:lpstr>Отличия ривароксабана и дабигатрана</vt:lpstr>
      <vt:lpstr>Фибринолитические ЛС</vt:lpstr>
      <vt:lpstr>Тромболитики (фибринолитики):  I поколение - приблизительно в одинаковой мере активируют и связанный с фибрином, и циркулирующий в крови плазминоген (стрептокиназа, урокиназа). II поколение - обладают относительной специфичностью к связанному с фибрином плазминогену (проурокиназа, рекомбинантный тканевый активатор плазминогена - ТАП). III поколение - тканевые активаторы плазминогена, обладающие более высокой тромболитической активностью (альтеплаза, тенектеплаза).</vt:lpstr>
      <vt:lpstr>АБСОЛЮТНЫЕ ПРОТИВОПОКАЗАНИЯ К ТРОМБОЛИТИЧЕСКОЙ ТЕРАПИИ</vt:lpstr>
      <vt:lpstr>Антигеморрагичесие и гемостатические ЛС</vt:lpstr>
      <vt:lpstr>Антигеморрагичесие и гемостатические ЛС</vt:lpstr>
      <vt:lpstr>Классификация гемостатических ЛС</vt:lpstr>
      <vt:lpstr>Презентация PowerPoint</vt:lpstr>
      <vt:lpstr>Презентация PowerPoint</vt:lpstr>
      <vt:lpstr>Презентация PowerPoint</vt:lpstr>
      <vt:lpstr>Презентация PowerPoint</vt:lpstr>
      <vt:lpstr>Благодарю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КФ лекарственных средств, применяемых для коррекции нарушений гемостаза</dc:title>
  <dc:creator>USER</dc:creator>
  <cp:lastModifiedBy>VSMU</cp:lastModifiedBy>
  <cp:revision>80</cp:revision>
  <dcterms:created xsi:type="dcterms:W3CDTF">2016-02-03T20:33:01Z</dcterms:created>
  <dcterms:modified xsi:type="dcterms:W3CDTF">2023-04-14T07:54:42Z</dcterms:modified>
</cp:coreProperties>
</file>