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67" r:id="rId3"/>
    <p:sldId id="257" r:id="rId4"/>
    <p:sldId id="278" r:id="rId5"/>
    <p:sldId id="287" r:id="rId6"/>
    <p:sldId id="277" r:id="rId7"/>
    <p:sldId id="282" r:id="rId8"/>
    <p:sldId id="284" r:id="rId9"/>
    <p:sldId id="279" r:id="rId10"/>
    <p:sldId id="283" r:id="rId11"/>
    <p:sldId id="262" r:id="rId12"/>
    <p:sldId id="288" r:id="rId13"/>
    <p:sldId id="275" r:id="rId14"/>
    <p:sldId id="256" r:id="rId15"/>
    <p:sldId id="268" r:id="rId16"/>
    <p:sldId id="273" r:id="rId17"/>
    <p:sldId id="264" r:id="rId18"/>
    <p:sldId id="300" r:id="rId19"/>
    <p:sldId id="265" r:id="rId20"/>
    <p:sldId id="258" r:id="rId21"/>
    <p:sldId id="269" r:id="rId22"/>
    <p:sldId id="259" r:id="rId23"/>
    <p:sldId id="294" r:id="rId24"/>
    <p:sldId id="293" r:id="rId25"/>
    <p:sldId id="295" r:id="rId26"/>
    <p:sldId id="266" r:id="rId27"/>
    <p:sldId id="297" r:id="rId28"/>
    <p:sldId id="292" r:id="rId29"/>
    <p:sldId id="290" r:id="rId30"/>
    <p:sldId id="289" r:id="rId31"/>
    <p:sldId id="298" r:id="rId32"/>
    <p:sldId id="299" r:id="rId33"/>
    <p:sldId id="291" r:id="rId34"/>
    <p:sldId id="260" r:id="rId35"/>
    <p:sldId id="296" r:id="rId36"/>
    <p:sldId id="301"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6" autoAdjust="0"/>
    <p:restoredTop sz="94660"/>
  </p:normalViewPr>
  <p:slideViewPr>
    <p:cSldViewPr>
      <p:cViewPr varScale="1">
        <p:scale>
          <a:sx n="38" d="100"/>
          <a:sy n="38" d="100"/>
        </p:scale>
        <p:origin x="-139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38E551-355B-4FBB-B0EA-37FD2F21405C}"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38E551-355B-4FBB-B0EA-37FD2F21405C}"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38E551-355B-4FBB-B0EA-37FD2F21405C}"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51575"/>
            <a:ext cx="2133600" cy="476250"/>
          </a:xfrm>
        </p:spPr>
        <p:txBody>
          <a:bodyPr/>
          <a:lstStyle>
            <a:lvl1pPr>
              <a:defRPr/>
            </a:lvl1pPr>
          </a:lstStyle>
          <a:p>
            <a:endParaRPr lang="ru-RU"/>
          </a:p>
        </p:txBody>
      </p:sp>
      <p:sp>
        <p:nvSpPr>
          <p:cNvPr id="6" name="Номер слайда 5"/>
          <p:cNvSpPr>
            <a:spLocks noGrp="1"/>
          </p:cNvSpPr>
          <p:nvPr>
            <p:ph type="sldNum" sz="quarter" idx="11"/>
          </p:nvPr>
        </p:nvSpPr>
        <p:spPr>
          <a:xfrm>
            <a:off x="6553200" y="6248400"/>
            <a:ext cx="2133600" cy="476250"/>
          </a:xfrm>
        </p:spPr>
        <p:txBody>
          <a:bodyPr/>
          <a:lstStyle>
            <a:lvl1pPr>
              <a:defRPr/>
            </a:lvl1pPr>
          </a:lstStyle>
          <a:p>
            <a:fld id="{027B9E67-6575-45EA-917F-11CB95976C87}" type="slidenum">
              <a:rPr lang="ru-RU"/>
              <a:pPr/>
              <a:t>‹#›</a:t>
            </a:fld>
            <a:endParaRPr lang="ru-RU"/>
          </a:p>
        </p:txBody>
      </p:sp>
      <p:sp>
        <p:nvSpPr>
          <p:cNvPr id="7" name="Нижний колонтитул 6"/>
          <p:cNvSpPr>
            <a:spLocks noGrp="1"/>
          </p:cNvSpPr>
          <p:nvPr>
            <p:ph type="ftr" sz="quarter" idx="12"/>
          </p:nvPr>
        </p:nvSpPr>
        <p:spPr>
          <a:xfrm>
            <a:off x="3124200" y="6248400"/>
            <a:ext cx="2895600" cy="476250"/>
          </a:xfrm>
        </p:spPr>
        <p:txBody>
          <a:bodyPr/>
          <a:lstStyle>
            <a:lvl1pPr>
              <a:defRPr/>
            </a:lvl1pPr>
          </a:lstStyle>
          <a:p>
            <a:endParaRPr lang="ru-RU"/>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51575"/>
            <a:ext cx="2133600" cy="476250"/>
          </a:xfrm>
        </p:spPr>
        <p:txBody>
          <a:bodyPr/>
          <a:lstStyle>
            <a:lvl1pPr>
              <a:defRPr/>
            </a:lvl1pPr>
          </a:lstStyle>
          <a:p>
            <a:endParaRPr lang="ru-RU"/>
          </a:p>
        </p:txBody>
      </p:sp>
      <p:sp>
        <p:nvSpPr>
          <p:cNvPr id="4" name="Номер слайда 3"/>
          <p:cNvSpPr>
            <a:spLocks noGrp="1"/>
          </p:cNvSpPr>
          <p:nvPr>
            <p:ph type="sldNum" sz="quarter" idx="11"/>
          </p:nvPr>
        </p:nvSpPr>
        <p:spPr>
          <a:xfrm>
            <a:off x="6553200" y="6248400"/>
            <a:ext cx="2133600" cy="476250"/>
          </a:xfrm>
        </p:spPr>
        <p:txBody>
          <a:bodyPr/>
          <a:lstStyle>
            <a:lvl1pPr>
              <a:defRPr/>
            </a:lvl1pPr>
          </a:lstStyle>
          <a:p>
            <a:fld id="{5337B89F-407A-4948-9CEC-5C397F65B9A8}" type="slidenum">
              <a:rPr lang="ru-RU"/>
              <a:pPr/>
              <a:t>‹#›</a:t>
            </a:fld>
            <a:endParaRPr lang="ru-RU"/>
          </a:p>
        </p:txBody>
      </p:sp>
      <p:sp>
        <p:nvSpPr>
          <p:cNvPr id="5" name="Нижний колонтитул 4"/>
          <p:cNvSpPr>
            <a:spLocks noGrp="1"/>
          </p:cNvSpPr>
          <p:nvPr>
            <p:ph type="ftr" sz="quarter" idx="12"/>
          </p:nvPr>
        </p:nvSpPr>
        <p:spPr>
          <a:xfrm>
            <a:off x="3124200" y="6248400"/>
            <a:ext cx="2895600" cy="476250"/>
          </a:xfrm>
        </p:spPr>
        <p:txBody>
          <a:bodyPr/>
          <a:lstStyle>
            <a:lvl1pPr>
              <a:defRPr/>
            </a:lvl1pPr>
          </a:lstStyle>
          <a:p>
            <a:endParaRPr lang="ru-RU"/>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51575"/>
            <a:ext cx="2133600" cy="476250"/>
          </a:xfrm>
        </p:spPr>
        <p:txBody>
          <a:bodyPr/>
          <a:lstStyle>
            <a:lvl1pPr>
              <a:defRPr/>
            </a:lvl1pPr>
          </a:lstStyle>
          <a:p>
            <a:endParaRPr lang="ru-RU"/>
          </a:p>
        </p:txBody>
      </p:sp>
      <p:sp>
        <p:nvSpPr>
          <p:cNvPr id="6" name="Номер слайда 5"/>
          <p:cNvSpPr>
            <a:spLocks noGrp="1"/>
          </p:cNvSpPr>
          <p:nvPr>
            <p:ph type="sldNum" sz="quarter" idx="11"/>
          </p:nvPr>
        </p:nvSpPr>
        <p:spPr>
          <a:xfrm>
            <a:off x="6553200" y="6248400"/>
            <a:ext cx="2133600" cy="476250"/>
          </a:xfrm>
        </p:spPr>
        <p:txBody>
          <a:bodyPr/>
          <a:lstStyle>
            <a:lvl1pPr>
              <a:defRPr/>
            </a:lvl1pPr>
          </a:lstStyle>
          <a:p>
            <a:fld id="{F2637309-BE64-4E09-9352-FEDF20A765C0}" type="slidenum">
              <a:rPr lang="ru-RU"/>
              <a:pPr/>
              <a:t>‹#›</a:t>
            </a:fld>
            <a:endParaRPr lang="ru-RU"/>
          </a:p>
        </p:txBody>
      </p:sp>
      <p:sp>
        <p:nvSpPr>
          <p:cNvPr id="7" name="Нижний колонтитул 6"/>
          <p:cNvSpPr>
            <a:spLocks noGrp="1"/>
          </p:cNvSpPr>
          <p:nvPr>
            <p:ph type="ftr" sz="quarter" idx="12"/>
          </p:nvPr>
        </p:nvSpPr>
        <p:spPr>
          <a:xfrm>
            <a:off x="3124200" y="6248400"/>
            <a:ext cx="2895600" cy="476250"/>
          </a:xfrm>
        </p:spPr>
        <p:txBody>
          <a:bodyPr/>
          <a:lstStyle>
            <a:lvl1pPr>
              <a:defRPr/>
            </a:lvl1pPr>
          </a:lstStyle>
          <a:p>
            <a:endParaRPr lang="ru-RU"/>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38E551-355B-4FBB-B0EA-37FD2F21405C}"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38E551-355B-4FBB-B0EA-37FD2F21405C}"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38E551-355B-4FBB-B0EA-37FD2F21405C}" type="datetimeFigureOut">
              <a:rPr lang="ru-RU" smtClean="0"/>
              <a:pPr/>
              <a:t>17.03.2023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38E551-355B-4FBB-B0EA-37FD2F21405C}" type="datetimeFigureOut">
              <a:rPr lang="ru-RU" smtClean="0"/>
              <a:pPr/>
              <a:t>17.03.2023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38E551-355B-4FBB-B0EA-37FD2F21405C}" type="datetimeFigureOut">
              <a:rPr lang="ru-RU" smtClean="0"/>
              <a:pPr/>
              <a:t>17.03.2023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38E551-355B-4FBB-B0EA-37FD2F21405C}" type="datetimeFigureOut">
              <a:rPr lang="ru-RU" smtClean="0"/>
              <a:pPr/>
              <a:t>17.03.2023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C38E551-355B-4FBB-B0EA-37FD2F21405C}" type="datetimeFigureOut">
              <a:rPr lang="ru-RU" smtClean="0"/>
              <a:pPr/>
              <a:t>17.03.2023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C38E551-355B-4FBB-B0EA-37FD2F21405C}" type="datetimeFigureOut">
              <a:rPr lang="ru-RU" smtClean="0"/>
              <a:pPr/>
              <a:t>17.03.2023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8E551-355B-4FBB-B0EA-37FD2F21405C}" type="datetimeFigureOut">
              <a:rPr lang="ru-RU" smtClean="0"/>
              <a:pPr/>
              <a:t>17.03.2023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58C50-6758-4686-9751-4701880479C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Documents%20and%20Settings\&#1040;&#1076;&#1084;&#1080;&#1085;&#1080;&#1089;&#1090;&#1088;&#1072;&#1090;&#1086;&#1088;.COMP\&#1052;&#1086;&#1080;%20&#1076;&#1086;&#1082;&#1091;&#1084;&#1077;&#1085;&#1090;&#1099;\&#1088;&#1072;&#1079;&#1085;&#1086;&#1077;\&#1087;&#1088;&#1077;&#1079;&#1077;&#1085;&#1090;&#1072;&#1094;&#1080;&#1080;%20&#1084;&#1086;&#1080;\&#1058;%20&#1054;%20&#1085;&#1072;%20&#1076;&#1080;&#1089;&#1082;\&#1061;&#1072;&#1090;&#1099;&#1085;&#1100;\13.&#1057;&#1085;&#1086;&#1074;&#1072;%20&#1089;&#1085;&#1080;&#1090;&#1089;&#1103;%20&#1074;&#1086;&#1081;&#1085;&#1072;%20(+)%20&#1089;&#1083;.%20&#1042;.&#1040;&#1074;&#1077;&#1088;&#1082;&#1086;&#1074;&#1080;&#1095;.mp3" TargetMode="Externa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file:///C:\Documents%20and%20Settings\&#1040;&#1076;&#1084;&#1080;&#1085;&#1080;&#1089;&#1090;&#1088;&#1072;&#1090;&#1086;&#1088;.COMP\&#1052;&#1086;&#1080;%20&#1076;&#1086;&#1082;&#1091;&#1084;&#1077;&#1085;&#1090;&#1099;\&#1088;&#1072;&#1079;&#1085;&#1086;&#1077;\&#1087;&#1088;&#1077;&#1079;&#1077;&#1085;&#1090;&#1072;&#1094;&#1080;&#1080;%20&#1084;&#1086;&#1080;\&#1058;%20&#1054;%20&#1085;&#1072;%20&#1076;&#1080;&#1089;&#1082;\&#1061;&#1072;&#1090;&#1099;&#1085;&#1100;\2.&#1050;&#1086;&#1083;&#1086;&#1082;&#1086;&#1083;&#1072;%20&#1056;&#1086;&#1089;&#1089;&#1080;&#1080;%20(-)_.mp3" TargetMode="Externa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38.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file:///C:\Documents%20and%20Settings\&#1040;&#1076;&#1084;&#1080;&#1085;&#1080;&#1089;&#1090;&#1088;&#1072;&#1090;&#1086;&#1088;.COMP\&#1052;&#1086;&#1080;%20&#1076;&#1086;&#1082;&#1091;&#1084;&#1077;&#1085;&#1090;&#1099;\&#1088;&#1072;&#1079;&#1085;&#1086;&#1077;\&#1087;&#1088;&#1077;&#1079;&#1077;&#1085;&#1090;&#1072;&#1094;&#1080;&#1080;%20&#1084;&#1086;&#1080;\&#1058;%20&#1054;%20&#1085;&#1072;%20&#1076;&#1080;&#1089;&#1082;\&#1061;&#1072;&#1090;&#1099;&#1085;&#1100;\2.&#1050;&#1086;&#1083;&#1086;&#1082;&#1086;&#1083;&#1072;%20&#1056;&#1086;&#1089;&#1089;&#1080;&#1080;%20(-)_.mp3" TargetMode="External"/><Relationship Id="rId6" Type="http://schemas.openxmlformats.org/officeDocument/2006/relationships/image" Target="../media/image3.png"/><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49.gif"/><Relationship Id="rId5" Type="http://schemas.openxmlformats.org/officeDocument/2006/relationships/image" Target="../media/image48.gif"/><Relationship Id="rId4" Type="http://schemas.openxmlformats.org/officeDocument/2006/relationships/image" Target="../media/image47.gif"/></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aple\Рабочий стол\картинки\Узоры 1\21.jpg"/>
          <p:cNvPicPr>
            <a:picLocks noChangeAspect="1" noChangeArrowheads="1"/>
          </p:cNvPicPr>
          <p:nvPr/>
        </p:nvPicPr>
        <p:blipFill>
          <a:blip r:embed="rId4" cstate="email"/>
          <a:srcRect/>
          <a:stretch>
            <a:fillRect/>
          </a:stretch>
        </p:blipFill>
        <p:spPr bwMode="auto">
          <a:xfrm>
            <a:off x="-1057" y="0"/>
            <a:ext cx="9145057" cy="6858792"/>
          </a:xfrm>
          <a:prstGeom prst="rect">
            <a:avLst/>
          </a:prstGeom>
          <a:noFill/>
        </p:spPr>
      </p:pic>
      <p:pic>
        <p:nvPicPr>
          <p:cNvPr id="72708" name="Picture 4" descr="KHATYN"/>
          <p:cNvPicPr>
            <a:picLocks noChangeAspect="1" noChangeArrowheads="1"/>
          </p:cNvPicPr>
          <p:nvPr/>
        </p:nvPicPr>
        <p:blipFill>
          <a:blip r:embed="rId5" cstate="print"/>
          <a:srcRect/>
          <a:stretch>
            <a:fillRect/>
          </a:stretch>
        </p:blipFill>
        <p:spPr bwMode="auto">
          <a:xfrm>
            <a:off x="285719" y="214290"/>
            <a:ext cx="8572559" cy="6429420"/>
          </a:xfrm>
          <a:prstGeom prst="rect">
            <a:avLst/>
          </a:prstGeom>
          <a:noFill/>
          <a:ln w="9525">
            <a:noFill/>
            <a:miter lim="800000"/>
            <a:headEnd/>
            <a:tailEnd/>
          </a:ln>
        </p:spPr>
      </p:pic>
      <p:sp>
        <p:nvSpPr>
          <p:cNvPr id="30724" name="WordArt 4"/>
          <p:cNvSpPr>
            <a:spLocks noChangeArrowheads="1" noChangeShapeType="1" noTextEdit="1"/>
          </p:cNvSpPr>
          <p:nvPr/>
        </p:nvSpPr>
        <p:spPr bwMode="auto">
          <a:xfrm>
            <a:off x="1285852" y="214290"/>
            <a:ext cx="6762750" cy="1123950"/>
          </a:xfrm>
          <a:prstGeom prst="rect">
            <a:avLst/>
          </a:prstGeom>
        </p:spPr>
        <p:txBody>
          <a:bodyPr wrap="none" fromWordArt="1">
            <a:prstTxWarp prst="textPlain">
              <a:avLst>
                <a:gd name="adj" fmla="val 49859"/>
              </a:avLst>
            </a:prstTxWarp>
          </a:bodyPr>
          <a:lstStyle/>
          <a:p>
            <a:pPr algn="ctr" rtl="0"/>
            <a:r>
              <a:rPr lang="ru-RU" sz="3600" b="1" kern="10" dirty="0" smtClean="0">
                <a:ln w="6600">
                  <a:solidFill>
                    <a:schemeClr val="accent2"/>
                  </a:solidFill>
                  <a:prstDash val="solid"/>
                </a:ln>
                <a:solidFill>
                  <a:srgbClr val="FFFFFF"/>
                </a:solidFill>
                <a:effectLst>
                  <a:outerShdw dist="38100" dir="2700000" algn="tl" rotWithShape="0">
                    <a:schemeClr val="accent2"/>
                  </a:outerShdw>
                </a:effectLst>
                <a:latin typeface="Arial Black"/>
              </a:rPr>
              <a:t>...Хатыни звон - не прощальный звон,</a:t>
            </a:r>
          </a:p>
          <a:p>
            <a:pPr algn="ctr" rtl="0"/>
            <a:r>
              <a:rPr lang="ru-RU" sz="3600" b="1" kern="10" dirty="0" smtClean="0">
                <a:ln w="6600">
                  <a:solidFill>
                    <a:schemeClr val="accent2"/>
                  </a:solidFill>
                  <a:prstDash val="solid"/>
                </a:ln>
                <a:solidFill>
                  <a:srgbClr val="FFFFFF"/>
                </a:solidFill>
                <a:effectLst>
                  <a:outerShdw dist="38100" dir="2700000" algn="tl" rotWithShape="0">
                    <a:schemeClr val="accent2"/>
                  </a:outerShdw>
                </a:effectLst>
                <a:latin typeface="Arial Black"/>
              </a:rPr>
              <a:t>не смиренный звон, а набатный звон.</a:t>
            </a:r>
            <a:endParaRPr lang="ru-RU" sz="3600" b="1" kern="10" dirty="0">
              <a:ln w="6600">
                <a:solidFill>
                  <a:schemeClr val="accent2"/>
                </a:solidFill>
                <a:prstDash val="solid"/>
              </a:ln>
              <a:solidFill>
                <a:srgbClr val="FFFFFF"/>
              </a:solidFill>
              <a:effectLst>
                <a:outerShdw dist="38100" dir="2700000" algn="tl" rotWithShape="0">
                  <a:schemeClr val="accent2"/>
                </a:outerShdw>
              </a:effectLst>
              <a:latin typeface="Arial Black"/>
            </a:endParaRPr>
          </a:p>
        </p:txBody>
      </p:sp>
      <p:pic>
        <p:nvPicPr>
          <p:cNvPr id="7" name="13.Снова снится война (+) сл. В.Аверкович.mp3">
            <a:hlinkClick r:id="" action="ppaction://media"/>
          </p:cNvPr>
          <p:cNvPicPr>
            <a:picLocks noRot="1" noChangeAspect="1"/>
          </p:cNvPicPr>
          <p:nvPr>
            <a:audioFile r:link="rId2"/>
          </p:nvPr>
        </p:nvPicPr>
        <p:blipFill>
          <a:blip r:embed="rId6" cstate="email"/>
          <a:stretch>
            <a:fillRect/>
          </a:stretch>
        </p:blipFill>
        <p:spPr>
          <a:xfrm>
            <a:off x="4419600" y="3276600"/>
            <a:ext cx="304800" cy="304800"/>
          </a:xfrm>
          <a:prstGeom prst="rect">
            <a:avLst/>
          </a:prstGeom>
        </p:spPr>
      </p:pic>
    </p:spTree>
    <p:custDataLst>
      <p:tags r:id="rId1"/>
    </p:custDataLst>
  </p:cSld>
  <p:clrMapOvr>
    <a:masterClrMapping/>
  </p:clrMapOvr>
  <p:transition advTm="714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29698" name="Picture 2" descr="C:\Documents and Settings\All Users\Документы\Мои рисунки\Хатынь\img195.jpg"/>
          <p:cNvPicPr>
            <a:picLocks noChangeAspect="1" noChangeArrowheads="1"/>
          </p:cNvPicPr>
          <p:nvPr/>
        </p:nvPicPr>
        <p:blipFill>
          <a:blip r:embed="rId3" cstate="email"/>
          <a:srcRect/>
          <a:stretch>
            <a:fillRect/>
          </a:stretch>
        </p:blipFill>
        <p:spPr bwMode="auto">
          <a:xfrm>
            <a:off x="685251" y="2351291"/>
            <a:ext cx="7700982" cy="3544608"/>
          </a:xfrm>
          <a:prstGeom prst="rect">
            <a:avLst/>
          </a:prstGeom>
          <a:noFill/>
          <a:ln w="12700">
            <a:solidFill>
              <a:schemeClr val="tx1"/>
            </a:solidFill>
          </a:ln>
        </p:spPr>
      </p:pic>
      <p:sp>
        <p:nvSpPr>
          <p:cNvPr id="3" name="TextBox 2"/>
          <p:cNvSpPr txBox="1"/>
          <p:nvPr/>
        </p:nvSpPr>
        <p:spPr>
          <a:xfrm>
            <a:off x="719303" y="548680"/>
            <a:ext cx="7776864" cy="1200329"/>
          </a:xfrm>
          <a:prstGeom prst="rect">
            <a:avLst/>
          </a:prstGeom>
          <a:noFill/>
        </p:spPr>
        <p:txBody>
          <a:bodyPr wrap="square" rtlCol="0">
            <a:spAutoFit/>
          </a:bodyPr>
          <a:lstStyle/>
          <a:p>
            <a:pPr algn="ct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156 жителей Хатыни заживо сгорели в огне. </a:t>
            </a:r>
          </a:p>
          <a:p>
            <a:pPr algn="ct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Среди </a:t>
            </a:r>
            <a:r>
              <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их  - 75 детей.</a:t>
            </a:r>
          </a:p>
          <a:p>
            <a:pPr algn="ct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Деревню каратели разграбили и сожгли.</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55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3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3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3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3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7170" name="Picture 2" descr="C:\Documents and Settings\All Users\Документы\Мои рисунки\Хатынь\х7.jpg"/>
          <p:cNvPicPr>
            <a:picLocks noChangeAspect="1" noChangeArrowheads="1"/>
          </p:cNvPicPr>
          <p:nvPr/>
        </p:nvPicPr>
        <p:blipFill>
          <a:blip r:embed="rId3" cstate="print"/>
          <a:srcRect/>
          <a:stretch>
            <a:fillRect/>
          </a:stretch>
        </p:blipFill>
        <p:spPr bwMode="auto">
          <a:xfrm>
            <a:off x="2195736" y="620688"/>
            <a:ext cx="4658775" cy="3627189"/>
          </a:xfrm>
          <a:prstGeom prst="rect">
            <a:avLst/>
          </a:prstGeom>
          <a:noFill/>
          <a:ln w="19050">
            <a:solidFill>
              <a:schemeClr val="tx1"/>
            </a:solidFill>
          </a:ln>
        </p:spPr>
      </p:pic>
      <p:sp>
        <p:nvSpPr>
          <p:cNvPr id="3" name="TextBox 2"/>
          <p:cNvSpPr txBox="1"/>
          <p:nvPr/>
        </p:nvSpPr>
        <p:spPr>
          <a:xfrm>
            <a:off x="448371" y="4581128"/>
            <a:ext cx="8156077" cy="1569660"/>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Из девяти детей Анны и Иосифа Барановских в живых остался один – двенадцатилетний Антон. Выбежав из горящего сарая, он был ранен в обе ноги, упал, и гитлеровцы приняли его за мертвого.</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201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100359" name="Picture 7" descr="633e16e2777c"/>
          <p:cNvPicPr>
            <a:picLocks noGrp="1" noChangeAspect="1" noChangeArrowheads="1"/>
          </p:cNvPicPr>
          <p:nvPr>
            <p:ph sz="half" idx="2"/>
          </p:nvPr>
        </p:nvPicPr>
        <p:blipFill>
          <a:blip r:embed="rId3" cstate="print"/>
          <a:srcRect/>
          <a:stretch>
            <a:fillRect/>
          </a:stretch>
        </p:blipFill>
        <p:spPr>
          <a:xfrm>
            <a:off x="320443" y="215132"/>
            <a:ext cx="8537838" cy="6428577"/>
          </a:xfrm>
          <a:noFill/>
          <a:ln/>
        </p:spPr>
      </p:pic>
      <p:sp>
        <p:nvSpPr>
          <p:cNvPr id="6" name="Прямоугольник 5"/>
          <p:cNvSpPr/>
          <p:nvPr/>
        </p:nvSpPr>
        <p:spPr>
          <a:xfrm>
            <a:off x="1285852" y="285728"/>
            <a:ext cx="7000924" cy="1569660"/>
          </a:xfrm>
          <a:prstGeom prst="rect">
            <a:avLst/>
          </a:prstGeom>
        </p:spPr>
        <p:txBody>
          <a:bodyPr wrap="square">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ХАТЫНЬ… Деревня, в которой уже никогда не испекут душистый хлеб. Не запахнет здесь и парным молоком, и утреннюю зарю не потревожат голосистые петухи. </a:t>
            </a:r>
            <a:endParaRPr lang="ru-RU" sz="2400" b="1" dirty="0">
              <a:latin typeface="Times New Roman" panose="02020603050405020304" pitchFamily="18" charset="0"/>
              <a:cs typeface="Times New Roman" panose="02020603050405020304" pitchFamily="18" charset="0"/>
            </a:endParaRPr>
          </a:p>
        </p:txBody>
      </p:sp>
    </p:spTree>
  </p:cSld>
  <p:clrMapOvr>
    <a:masterClrMapping/>
  </p:clrMapOvr>
  <p:transition spd="slow" advTm="169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21506" name="Picture 2" descr="C:\Documents and Settings\All Users\Документы\Мои рисунки\Хатынь\65 лет памяти Х.jpg"/>
          <p:cNvPicPr>
            <a:picLocks noChangeAspect="1" noChangeArrowheads="1"/>
          </p:cNvPicPr>
          <p:nvPr/>
        </p:nvPicPr>
        <p:blipFill>
          <a:blip r:embed="rId3" cstate="print"/>
          <a:srcRect/>
          <a:stretch>
            <a:fillRect/>
          </a:stretch>
        </p:blipFill>
        <p:spPr bwMode="auto">
          <a:xfrm>
            <a:off x="1835696" y="2060848"/>
            <a:ext cx="5328592" cy="4007101"/>
          </a:xfrm>
          <a:prstGeom prst="rect">
            <a:avLst/>
          </a:prstGeom>
          <a:noFill/>
        </p:spPr>
      </p:pic>
      <p:sp>
        <p:nvSpPr>
          <p:cNvPr id="3" name="TextBox 2"/>
          <p:cNvSpPr txBox="1"/>
          <p:nvPr/>
        </p:nvSpPr>
        <p:spPr>
          <a:xfrm>
            <a:off x="539552" y="359142"/>
            <a:ext cx="8064896" cy="1569660"/>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 память сотен белорусских деревень, уничтоженных немецко-фашистскими оккупантами, в январе 1966 года было принято решение о создании</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мемориального комплекса «Хатынь».</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79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1026" name="Picture 2" descr="C:\Documents and Settings\All Users\Документы\Мои рисунки\Хатынь\памятник Иосифу Каминскому в Х 66 иет.jpg"/>
          <p:cNvPicPr>
            <a:picLocks noChangeAspect="1" noChangeArrowheads="1"/>
          </p:cNvPicPr>
          <p:nvPr/>
        </p:nvPicPr>
        <p:blipFill>
          <a:blip r:embed="rId3" cstate="print"/>
          <a:srcRect/>
          <a:stretch>
            <a:fillRect/>
          </a:stretch>
        </p:blipFill>
        <p:spPr bwMode="auto">
          <a:xfrm>
            <a:off x="539552" y="620688"/>
            <a:ext cx="4248472" cy="5664629"/>
          </a:xfrm>
          <a:prstGeom prst="rect">
            <a:avLst/>
          </a:prstGeom>
          <a:noFill/>
          <a:ln w="12700">
            <a:solidFill>
              <a:schemeClr val="tx1"/>
            </a:solidFill>
          </a:ln>
        </p:spPr>
      </p:pic>
      <p:sp>
        <p:nvSpPr>
          <p:cNvPr id="5" name="TextBox 4"/>
          <p:cNvSpPr txBox="1"/>
          <p:nvPr/>
        </p:nvSpPr>
        <p:spPr>
          <a:xfrm flipH="1">
            <a:off x="4935607" y="1844824"/>
            <a:ext cx="3677538" cy="2308324"/>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 центре возвышается непокоренная  скульптура Непокоренного</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Человека –  человека, вынесшего на плечах все тяготы войны, вставшего живым из огня.</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66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13314" name="Picture 2" descr="C:\Documents and Settings\All Users\Документы\Мои рисунки\Хатынь\х 2.jpg"/>
          <p:cNvPicPr>
            <a:picLocks noChangeAspect="1" noChangeArrowheads="1"/>
          </p:cNvPicPr>
          <p:nvPr/>
        </p:nvPicPr>
        <p:blipFill>
          <a:blip r:embed="rId3" cstate="email"/>
          <a:srcRect/>
          <a:stretch>
            <a:fillRect/>
          </a:stretch>
        </p:blipFill>
        <p:spPr bwMode="auto">
          <a:xfrm>
            <a:off x="611560" y="502892"/>
            <a:ext cx="7962395" cy="5302372"/>
          </a:xfrm>
          <a:prstGeom prst="rect">
            <a:avLst/>
          </a:prstGeom>
          <a:noFill/>
          <a:ln w="12700">
            <a:solidFill>
              <a:schemeClr val="tx1"/>
            </a:solidFill>
          </a:ln>
        </p:spPr>
      </p:pic>
      <p:sp>
        <p:nvSpPr>
          <p:cNvPr id="3" name="TextBox 2"/>
          <p:cNvSpPr txBox="1"/>
          <p:nvPr/>
        </p:nvSpPr>
        <p:spPr>
          <a:xfrm>
            <a:off x="467543" y="5878981"/>
            <a:ext cx="8400202"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ru-RU"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 руки горестно и бережно держат тело замученного ребенка.</a:t>
            </a:r>
            <a:endParaRPr lang="ru-RU"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41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18434" name="Picture 2" descr="C:\Documents and Settings\All Users\Документы\Мои рисунки\Хатынь\х5.jpg"/>
          <p:cNvPicPr>
            <a:picLocks noChangeAspect="1" noChangeArrowheads="1"/>
          </p:cNvPicPr>
          <p:nvPr/>
        </p:nvPicPr>
        <p:blipFill>
          <a:blip r:embed="rId3" cstate="print"/>
          <a:srcRect/>
          <a:stretch>
            <a:fillRect/>
          </a:stretch>
        </p:blipFill>
        <p:spPr bwMode="auto">
          <a:xfrm>
            <a:off x="971599" y="548679"/>
            <a:ext cx="7218605" cy="4042419"/>
          </a:xfrm>
          <a:prstGeom prst="rect">
            <a:avLst/>
          </a:prstGeom>
          <a:noFill/>
        </p:spPr>
      </p:pic>
      <p:sp>
        <p:nvSpPr>
          <p:cNvPr id="3" name="TextBox 2"/>
          <p:cNvSpPr txBox="1"/>
          <p:nvPr/>
        </p:nvSpPr>
        <p:spPr>
          <a:xfrm>
            <a:off x="539282" y="4893551"/>
            <a:ext cx="8136905" cy="830997"/>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 кажется, что бронзовые уста Непокоренного</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человека говорят: «БУДЬ ПРОКЛЯТ, ФАШИЗМ!»</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371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9218" name="Picture 2" descr="C:\Documents and Settings\All Users\Документы\Мои рисунки\Хатынь\сож вместе с жит деревня.jpg"/>
          <p:cNvPicPr>
            <a:picLocks noChangeAspect="1" noChangeArrowheads="1"/>
          </p:cNvPicPr>
          <p:nvPr/>
        </p:nvPicPr>
        <p:blipFill>
          <a:blip r:embed="rId3" cstate="print"/>
          <a:srcRect/>
          <a:stretch>
            <a:fillRect/>
          </a:stretch>
        </p:blipFill>
        <p:spPr bwMode="auto">
          <a:xfrm>
            <a:off x="1763688" y="476718"/>
            <a:ext cx="5472608" cy="4110536"/>
          </a:xfrm>
          <a:prstGeom prst="rect">
            <a:avLst/>
          </a:prstGeom>
          <a:solidFill>
            <a:schemeClr val="accent1">
              <a:lumMod val="60000"/>
              <a:lumOff val="40000"/>
            </a:schemeClr>
          </a:solidFill>
          <a:ln w="12700">
            <a:solidFill>
              <a:schemeClr val="tx1"/>
            </a:solidFill>
          </a:ln>
        </p:spPr>
      </p:pic>
      <p:sp>
        <p:nvSpPr>
          <p:cNvPr id="4" name="TextBox 3"/>
          <p:cNvSpPr txBox="1"/>
          <p:nvPr/>
        </p:nvSpPr>
        <p:spPr>
          <a:xfrm>
            <a:off x="590962" y="4595081"/>
            <a:ext cx="8033546" cy="1569660"/>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Справа от скульптуры увековечено место сожжения </a:t>
            </a:r>
            <a:r>
              <a:rPr lang="ru-RU" sz="2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хатынцев</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Черные гранитные</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плиты символизируют обрушившуюся</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крышу сарая, образно, языком пластики,</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рассказывая о разыгравшейся здесь</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трагедии.</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238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sp>
        <p:nvSpPr>
          <p:cNvPr id="4" name="Прямоугольник 3"/>
          <p:cNvSpPr/>
          <p:nvPr/>
        </p:nvSpPr>
        <p:spPr>
          <a:xfrm>
            <a:off x="1500166" y="214290"/>
            <a:ext cx="6857984" cy="523220"/>
          </a:xfrm>
          <a:prstGeom prst="rect">
            <a:avLst/>
          </a:prstGeom>
        </p:spPr>
        <p:txBody>
          <a:bodyPr wrap="square">
            <a:spAutoFit/>
          </a:bodyPr>
          <a:lstStyle/>
          <a:p>
            <a:endParaRPr lang="ru-RU" sz="2800" b="1" dirty="0">
              <a:latin typeface="Arial Black" pitchFamily="34" charset="0"/>
            </a:endParaRPr>
          </a:p>
        </p:txBody>
      </p:sp>
      <p:sp>
        <p:nvSpPr>
          <p:cNvPr id="7" name="Заголовок 6"/>
          <p:cNvSpPr>
            <a:spLocks noGrp="1"/>
          </p:cNvSpPr>
          <p:nvPr>
            <p:ph type="title"/>
          </p:nvPr>
        </p:nvSpPr>
        <p:spPr/>
        <p:txBody>
          <a:bodyPr/>
          <a:lstStyle/>
          <a:p>
            <a:endParaRPr lang="ru-RU"/>
          </a:p>
        </p:txBody>
      </p:sp>
      <p:pic>
        <p:nvPicPr>
          <p:cNvPr id="8" name="Picture 6" descr="2"/>
          <p:cNvPicPr>
            <a:picLocks noGrp="1" noChangeAspect="1" noChangeArrowheads="1"/>
          </p:cNvPicPr>
          <p:nvPr>
            <p:ph idx="1"/>
          </p:nvPr>
        </p:nvPicPr>
        <p:blipFill>
          <a:blip r:embed="rId3" cstate="print"/>
          <a:srcRect/>
          <a:stretch>
            <a:fillRect/>
          </a:stretch>
        </p:blipFill>
        <p:spPr>
          <a:xfrm>
            <a:off x="142844" y="142852"/>
            <a:ext cx="8739249" cy="6554437"/>
          </a:xfrm>
          <a:noFill/>
          <a:ln/>
        </p:spPr>
      </p:pic>
      <p:sp>
        <p:nvSpPr>
          <p:cNvPr id="9" name="Прямоугольник 8"/>
          <p:cNvSpPr/>
          <p:nvPr/>
        </p:nvSpPr>
        <p:spPr>
          <a:xfrm>
            <a:off x="357158" y="285728"/>
            <a:ext cx="8215370" cy="954107"/>
          </a:xfrm>
          <a:prstGeom prst="rect">
            <a:avLst/>
          </a:prstGeom>
        </p:spPr>
        <p:txBody>
          <a:bodyPr wrap="square">
            <a:spAutoFit/>
          </a:bodyPr>
          <a:lstStyle/>
          <a:p>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Клинообразная дорога из белого мрамора символизирует последний путь жителей Хатыни</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54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10242" name="Picture 2" descr="C:\Documents and Settings\All Users\Документы\Мои рисунки\Хатынь\х8.jpg"/>
          <p:cNvPicPr>
            <a:picLocks noChangeAspect="1" noChangeArrowheads="1"/>
          </p:cNvPicPr>
          <p:nvPr/>
        </p:nvPicPr>
        <p:blipFill>
          <a:blip r:embed="rId3" cstate="print"/>
          <a:srcRect/>
          <a:stretch>
            <a:fillRect/>
          </a:stretch>
        </p:blipFill>
        <p:spPr bwMode="auto">
          <a:xfrm>
            <a:off x="1763688" y="581083"/>
            <a:ext cx="5832648" cy="4374487"/>
          </a:xfrm>
          <a:prstGeom prst="rect">
            <a:avLst/>
          </a:prstGeom>
          <a:noFill/>
          <a:ln w="12700">
            <a:solidFill>
              <a:schemeClr val="tx1"/>
            </a:solidFill>
          </a:ln>
        </p:spPr>
      </p:pic>
      <p:sp>
        <p:nvSpPr>
          <p:cNvPr id="4" name="TextBox 3"/>
          <p:cNvSpPr txBox="1"/>
          <p:nvPr/>
        </p:nvSpPr>
        <p:spPr>
          <a:xfrm>
            <a:off x="2839751" y="4987578"/>
            <a:ext cx="3535968" cy="830997"/>
          </a:xfrm>
          <a:prstGeom prst="rect">
            <a:avLst/>
          </a:prstGeom>
          <a:noFill/>
        </p:spPr>
        <p:txBody>
          <a:bodyPr wrap="none" rtlCol="0">
            <a:spAutoFit/>
          </a:bodyPr>
          <a:lstStyle/>
          <a:p>
            <a:pPr algn="ct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Прислушайтесь, люди,</a:t>
            </a:r>
          </a:p>
          <a:p>
            <a:pPr algn="ct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Сердцем прислушайтесь!</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04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4">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30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4" name="Picture 2" descr="C:\Documents and Settings\All Users\Документы\Мои рисунки\Хатынь\1х.jpg"/>
          <p:cNvPicPr>
            <a:picLocks noChangeAspect="1" noChangeArrowheads="1"/>
          </p:cNvPicPr>
          <p:nvPr/>
        </p:nvPicPr>
        <p:blipFill>
          <a:blip r:embed="rId3" cstate="print"/>
          <a:srcRect/>
          <a:stretch>
            <a:fillRect/>
          </a:stretch>
        </p:blipFill>
        <p:spPr bwMode="auto">
          <a:xfrm>
            <a:off x="2339752" y="521897"/>
            <a:ext cx="4297693" cy="2952328"/>
          </a:xfrm>
          <a:prstGeom prst="rect">
            <a:avLst/>
          </a:prstGeom>
          <a:noFill/>
        </p:spPr>
      </p:pic>
      <p:sp>
        <p:nvSpPr>
          <p:cNvPr id="3" name="Прямоугольник 2"/>
          <p:cNvSpPr/>
          <p:nvPr/>
        </p:nvSpPr>
        <p:spPr>
          <a:xfrm>
            <a:off x="483821" y="3501009"/>
            <a:ext cx="8247828" cy="2569934"/>
          </a:xfrm>
          <a:prstGeom prst="rect">
            <a:avLst/>
          </a:prstGeom>
        </p:spPr>
        <p:txBody>
          <a:bodyPr wrap="square">
            <a:spAutoFit/>
          </a:bodyPr>
          <a:lstStyle/>
          <a:p>
            <a:pPr algn="just">
              <a:spcBef>
                <a:spcPct val="50000"/>
              </a:spcBef>
            </a:pPr>
            <a:r>
              <a:rPr lang="ru-RU" sz="23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 Беларуси есть место светлой скорби по погибшим в Великой Отечественной войне. Это – Хатынь. Беларусь в ту войну потеряла каждого четвертого своего гражданина. Фашисты чудовищным образом истребляли мирных жителей республики. В селе Хатынь фашисты заживо сожгли 156 человек в возрасте от семи месяцев до 84 лет. И Хатынь стала символом скорби по безвинно погибшим гражданам своей Республики. </a:t>
            </a:r>
            <a:endParaRPr lang="ru-RU" sz="23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352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sp>
        <p:nvSpPr>
          <p:cNvPr id="4" name="TextBox 3"/>
          <p:cNvSpPr txBox="1"/>
          <p:nvPr/>
        </p:nvSpPr>
        <p:spPr>
          <a:xfrm>
            <a:off x="539552" y="476672"/>
            <a:ext cx="7992888" cy="1569660"/>
          </a:xfrm>
          <a:prstGeom prst="rect">
            <a:avLst/>
          </a:prstGeom>
          <a:noFill/>
        </p:spPr>
        <p:txBody>
          <a:bodyPr wrap="square" rtlCol="0">
            <a:spAutoFit/>
          </a:bodyPr>
          <a:lstStyle/>
          <a:p>
            <a:pPr algn="ct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 вы услышите тяжелый топот кованых сапог и глухие стоны.</a:t>
            </a:r>
          </a:p>
          <a:p>
            <a:pPr algn="ct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Это стонет сама земля, принявшая муки , кровь и смерть жителей Хатыни.</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Picture 2" descr="C:\Documents and Settings\All Users\Документы\Мои рисунки\Хатынь\6х.jpg"/>
          <p:cNvPicPr>
            <a:picLocks noChangeAspect="1" noChangeArrowheads="1"/>
          </p:cNvPicPr>
          <p:nvPr/>
        </p:nvPicPr>
        <p:blipFill>
          <a:blip r:embed="rId3" cstate="email"/>
          <a:srcRect/>
          <a:stretch>
            <a:fillRect/>
          </a:stretch>
        </p:blipFill>
        <p:spPr bwMode="auto">
          <a:xfrm>
            <a:off x="2226485" y="2132856"/>
            <a:ext cx="4762500" cy="3638550"/>
          </a:xfrm>
          <a:prstGeom prst="rect">
            <a:avLst/>
          </a:prstGeom>
          <a:noFill/>
          <a:ln w="12700">
            <a:solidFill>
              <a:schemeClr val="tx1"/>
            </a:solidFill>
          </a:ln>
        </p:spPr>
      </p:pic>
    </p:spTree>
  </p:cSld>
  <p:clrMapOvr>
    <a:masterClrMapping/>
  </p:clrMapOvr>
  <p:transition advTm="175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4">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30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3" name="Picture 2" descr="C:\Documents and Settings\All Users\Документы\Мои рисунки\Хатынь\3х.jpg"/>
          <p:cNvPicPr>
            <a:picLocks noChangeAspect="1" noChangeArrowheads="1"/>
          </p:cNvPicPr>
          <p:nvPr/>
        </p:nvPicPr>
        <p:blipFill>
          <a:blip r:embed="rId3" cstate="print"/>
          <a:srcRect/>
          <a:stretch>
            <a:fillRect/>
          </a:stretch>
        </p:blipFill>
        <p:spPr bwMode="auto">
          <a:xfrm>
            <a:off x="1137371" y="645167"/>
            <a:ext cx="6940727" cy="4511472"/>
          </a:xfrm>
          <a:prstGeom prst="rect">
            <a:avLst/>
          </a:prstGeom>
          <a:noFill/>
        </p:spPr>
      </p:pic>
      <p:sp>
        <p:nvSpPr>
          <p:cNvPr id="4" name="TextBox 3"/>
          <p:cNvSpPr txBox="1"/>
          <p:nvPr/>
        </p:nvSpPr>
        <p:spPr>
          <a:xfrm>
            <a:off x="1425403" y="5287585"/>
            <a:ext cx="6465168" cy="461665"/>
          </a:xfrm>
          <a:prstGeom prst="rect">
            <a:avLst/>
          </a:prstGeom>
          <a:noFill/>
        </p:spPr>
        <p:txBody>
          <a:bodyPr wrap="none" rtlCol="0">
            <a:spAutoFit/>
          </a:bodyPr>
          <a:lstStyle/>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Останки погибших покоятся в</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братской могиле</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52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3" cstate="email"/>
          <a:srcRect/>
          <a:stretch>
            <a:fillRect/>
          </a:stretch>
        </p:blipFill>
        <p:spPr bwMode="auto">
          <a:xfrm>
            <a:off x="0" y="-53602"/>
            <a:ext cx="9215470" cy="6911602"/>
          </a:xfrm>
          <a:prstGeom prst="rect">
            <a:avLst/>
          </a:prstGeom>
          <a:noFill/>
        </p:spPr>
      </p:pic>
      <p:pic>
        <p:nvPicPr>
          <p:cNvPr id="4098" name="Picture 2" descr="C:\Documents and Settings\All Users\Документы\Мои рисунки\Хатынь\file1.jpg"/>
          <p:cNvPicPr>
            <a:picLocks noChangeAspect="1" noChangeArrowheads="1"/>
          </p:cNvPicPr>
          <p:nvPr/>
        </p:nvPicPr>
        <p:blipFill>
          <a:blip r:embed="rId4" cstate="print"/>
          <a:srcRect/>
          <a:stretch>
            <a:fillRect/>
          </a:stretch>
        </p:blipFill>
        <p:spPr bwMode="auto">
          <a:xfrm>
            <a:off x="683568" y="606486"/>
            <a:ext cx="4539836" cy="3382025"/>
          </a:xfrm>
          <a:prstGeom prst="rect">
            <a:avLst/>
          </a:prstGeom>
          <a:noFill/>
        </p:spPr>
      </p:pic>
      <p:pic>
        <p:nvPicPr>
          <p:cNvPr id="5" name="Picture 2" descr="C:\Documents and Settings\All Users\Документы\Мои рисунки\Хатынь\х4.jpg"/>
          <p:cNvPicPr>
            <a:picLocks noChangeAspect="1" noChangeArrowheads="1"/>
          </p:cNvPicPr>
          <p:nvPr/>
        </p:nvPicPr>
        <p:blipFill rotWithShape="1">
          <a:blip r:embed="rId5" cstate="print"/>
          <a:srcRect l="10229" r="3374"/>
          <a:stretch/>
        </p:blipFill>
        <p:spPr bwMode="auto">
          <a:xfrm>
            <a:off x="4601410" y="606486"/>
            <a:ext cx="3888432" cy="3382025"/>
          </a:xfrm>
          <a:prstGeom prst="rect">
            <a:avLst/>
          </a:prstGeom>
          <a:noFill/>
          <a:ln>
            <a:solidFill>
              <a:schemeClr val="bg1"/>
            </a:solidFill>
          </a:ln>
        </p:spPr>
      </p:pic>
      <p:pic>
        <p:nvPicPr>
          <p:cNvPr id="4" name="Picture 2" descr="C:\Documents and Settings\All Users\Документы\Мои рисунки\Хатынь\26598pic.jpg"/>
          <p:cNvPicPr>
            <a:picLocks noChangeAspect="1" noChangeArrowheads="1"/>
          </p:cNvPicPr>
          <p:nvPr/>
        </p:nvPicPr>
        <p:blipFill>
          <a:blip r:embed="rId6" cstate="print"/>
          <a:srcRect/>
          <a:stretch>
            <a:fillRect/>
          </a:stretch>
        </p:blipFill>
        <p:spPr bwMode="auto">
          <a:xfrm>
            <a:off x="2401838" y="3175758"/>
            <a:ext cx="4399144" cy="2945682"/>
          </a:xfrm>
          <a:prstGeom prst="rect">
            <a:avLst/>
          </a:prstGeom>
          <a:noFill/>
          <a:ln w="9525">
            <a:solidFill>
              <a:schemeClr val="tx1"/>
            </a:solidFill>
          </a:ln>
        </p:spPr>
      </p:pic>
    </p:spTree>
    <p:custDataLst>
      <p:tags r:id="rId1"/>
    </p:custDataLst>
  </p:cSld>
  <p:clrMapOvr>
    <a:masterClrMapping/>
  </p:clrMapOvr>
  <p:transition advTm="125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3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3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3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3" cstate="email"/>
          <a:srcRect/>
          <a:stretch>
            <a:fillRect/>
          </a:stretch>
        </p:blipFill>
        <p:spPr bwMode="auto">
          <a:xfrm>
            <a:off x="0" y="-53602"/>
            <a:ext cx="9215470" cy="6911602"/>
          </a:xfrm>
          <a:prstGeom prst="rect">
            <a:avLst/>
          </a:prstGeom>
          <a:noFill/>
        </p:spPr>
      </p:pic>
      <p:pic>
        <p:nvPicPr>
          <p:cNvPr id="56327" name="Picture 7" descr="7"/>
          <p:cNvPicPr>
            <a:picLocks noGrp="1" noChangeAspect="1" noChangeArrowheads="1"/>
          </p:cNvPicPr>
          <p:nvPr>
            <p:ph sz="half" idx="2"/>
          </p:nvPr>
        </p:nvPicPr>
        <p:blipFill>
          <a:blip r:embed="rId4" cstate="print"/>
          <a:srcRect/>
          <a:stretch>
            <a:fillRect/>
          </a:stretch>
        </p:blipFill>
        <p:spPr>
          <a:xfrm>
            <a:off x="1475656" y="1616958"/>
            <a:ext cx="6111025" cy="4590696"/>
          </a:xfrm>
          <a:noFill/>
          <a:ln/>
        </p:spPr>
      </p:pic>
      <p:sp>
        <p:nvSpPr>
          <p:cNvPr id="5" name="Прямоугольник 4"/>
          <p:cNvSpPr/>
          <p:nvPr/>
        </p:nvSpPr>
        <p:spPr>
          <a:xfrm>
            <a:off x="790632" y="416629"/>
            <a:ext cx="7902925" cy="1200329"/>
          </a:xfrm>
          <a:prstGeom prst="rect">
            <a:avLst/>
          </a:prstGeom>
        </p:spPr>
        <p:txBody>
          <a:bodyPr wrap="square">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Перед каждым сожженным</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домом – открытая калитка – символ гостеприимства жителей деревни. Калитка приглашает войти в дом…, которого нет…</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advTm="202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2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58375" name="Picture 7" descr="8"/>
          <p:cNvPicPr>
            <a:picLocks noGrp="1" noChangeAspect="1" noChangeArrowheads="1"/>
          </p:cNvPicPr>
          <p:nvPr>
            <p:ph sz="half" idx="2"/>
          </p:nvPr>
        </p:nvPicPr>
        <p:blipFill>
          <a:blip r:embed="rId3" cstate="print"/>
          <a:srcRect/>
          <a:stretch>
            <a:fillRect/>
          </a:stretch>
        </p:blipFill>
        <p:spPr>
          <a:xfrm>
            <a:off x="214282" y="142852"/>
            <a:ext cx="8659760" cy="6500834"/>
          </a:xfrm>
          <a:noFill/>
          <a:ln/>
        </p:spPr>
      </p:pic>
      <p:sp>
        <p:nvSpPr>
          <p:cNvPr id="5" name="Прямоугольник 4"/>
          <p:cNvSpPr/>
          <p:nvPr/>
        </p:nvSpPr>
        <p:spPr>
          <a:xfrm>
            <a:off x="381093" y="305405"/>
            <a:ext cx="8326138" cy="461665"/>
          </a:xfrm>
          <a:prstGeom prst="rect">
            <a:avLst/>
          </a:prstGeom>
        </p:spPr>
        <p:txBody>
          <a:bodyPr wrap="square">
            <a:spAutoFit/>
          </a:bodyPr>
          <a:lstStyle/>
          <a:p>
            <a:pPr algn="ct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 месте 4 бывших колодцев - символические колодцы.</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advTm="163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455074" y="173487"/>
            <a:ext cx="9174499" cy="6911602"/>
          </a:xfrm>
          <a:prstGeom prst="rect">
            <a:avLst/>
          </a:prstGeom>
          <a:noFill/>
        </p:spPr>
      </p:pic>
      <p:pic>
        <p:nvPicPr>
          <p:cNvPr id="74757" name="Picture 5" descr="15"/>
          <p:cNvPicPr>
            <a:picLocks noGrp="1" noChangeAspect="1" noChangeArrowheads="1"/>
          </p:cNvPicPr>
          <p:nvPr>
            <p:ph/>
          </p:nvPr>
        </p:nvPicPr>
        <p:blipFill>
          <a:blip r:embed="rId3" cstate="print"/>
          <a:srcRect/>
          <a:stretch>
            <a:fillRect/>
          </a:stretch>
        </p:blipFill>
        <p:spPr>
          <a:xfrm>
            <a:off x="2987824" y="674254"/>
            <a:ext cx="3960442" cy="2974714"/>
          </a:xfrm>
          <a:noFill/>
          <a:ln>
            <a:solidFill>
              <a:schemeClr val="tx2">
                <a:lumMod val="75000"/>
              </a:schemeClr>
            </a:solidFill>
          </a:ln>
        </p:spPr>
      </p:pic>
      <p:sp>
        <p:nvSpPr>
          <p:cNvPr id="3" name="Прямоугольник 2"/>
          <p:cNvSpPr/>
          <p:nvPr/>
        </p:nvSpPr>
        <p:spPr>
          <a:xfrm>
            <a:off x="2205480" y="3662928"/>
            <a:ext cx="6912768" cy="2954655"/>
          </a:xfrm>
          <a:prstGeom prst="rect">
            <a:avLst/>
          </a:prstGeom>
        </p:spPr>
        <p:txBody>
          <a:bodyPr wrap="square">
            <a:spAutoFit/>
          </a:bodyPr>
          <a:lstStyle/>
          <a:p>
            <a:pPr>
              <a:buFont typeface="Wingdings" pitchFamily="2" charset="2"/>
              <a:buNone/>
            </a:pP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Людей безвинных жгли с домами вместе.</a:t>
            </a:r>
          </a:p>
          <a:p>
            <a:pPr>
              <a:buFont typeface="Wingdings" pitchFamily="2" charset="2"/>
              <a:buNone/>
            </a:pP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 объяснить всё это лишь войной</a:t>
            </a:r>
            <a:b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Я не могу, когда стою на месте,</a:t>
            </a:r>
            <a:b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Где каждый сантиметр земли вопит</a:t>
            </a:r>
            <a:b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От горя и от боли нестерпимой, -</a:t>
            </a:r>
            <a:b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Он кровью человеческой полит...</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endPar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advTm="267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3" cstate="email"/>
          <a:srcRect/>
          <a:stretch>
            <a:fillRect/>
          </a:stretch>
        </p:blipFill>
        <p:spPr bwMode="auto">
          <a:xfrm>
            <a:off x="0" y="-53602"/>
            <a:ext cx="9215470" cy="6911602"/>
          </a:xfrm>
          <a:prstGeom prst="rect">
            <a:avLst/>
          </a:prstGeom>
          <a:noFill/>
        </p:spPr>
      </p:pic>
      <p:pic>
        <p:nvPicPr>
          <p:cNvPr id="3" name="Picture 2" descr="C:\Documents and Settings\All Users\Документы\Мои рисунки\Хатынь\2х.jpg"/>
          <p:cNvPicPr>
            <a:picLocks noChangeAspect="1" noChangeArrowheads="1"/>
          </p:cNvPicPr>
          <p:nvPr/>
        </p:nvPicPr>
        <p:blipFill>
          <a:blip r:embed="rId4" cstate="email"/>
          <a:srcRect/>
          <a:stretch>
            <a:fillRect/>
          </a:stretch>
        </p:blipFill>
        <p:spPr bwMode="auto">
          <a:xfrm>
            <a:off x="357158" y="285728"/>
            <a:ext cx="4381500" cy="3286125"/>
          </a:xfrm>
          <a:prstGeom prst="rect">
            <a:avLst/>
          </a:prstGeom>
          <a:noFill/>
        </p:spPr>
      </p:pic>
      <p:pic>
        <p:nvPicPr>
          <p:cNvPr id="5" name="Picture 9" descr="memorial7_e35"/>
          <p:cNvPicPr>
            <a:picLocks noChangeAspect="1" noChangeArrowheads="1"/>
          </p:cNvPicPr>
          <p:nvPr/>
        </p:nvPicPr>
        <p:blipFill rotWithShape="1">
          <a:blip r:embed="rId5" cstate="print"/>
          <a:srcRect l="9600"/>
          <a:stretch/>
        </p:blipFill>
        <p:spPr>
          <a:xfrm>
            <a:off x="4644008" y="285728"/>
            <a:ext cx="4068515" cy="3486150"/>
          </a:xfrm>
          <a:prstGeom prst="rect">
            <a:avLst/>
          </a:prstGeom>
          <a:noFill/>
          <a:ln/>
        </p:spPr>
      </p:pic>
      <p:pic>
        <p:nvPicPr>
          <p:cNvPr id="11266" name="Picture 2" descr="C:\Documents and Settings\All Users\Документы\Мои рисунки\Хатынь\5х.jpg"/>
          <p:cNvPicPr>
            <a:picLocks noChangeAspect="1" noChangeArrowheads="1"/>
          </p:cNvPicPr>
          <p:nvPr/>
        </p:nvPicPr>
        <p:blipFill>
          <a:blip r:embed="rId6" cstate="email"/>
          <a:srcRect/>
          <a:stretch>
            <a:fillRect/>
          </a:stretch>
        </p:blipFill>
        <p:spPr bwMode="auto">
          <a:xfrm>
            <a:off x="2344091" y="3212976"/>
            <a:ext cx="4381500" cy="3181350"/>
          </a:xfrm>
          <a:prstGeom prst="rect">
            <a:avLst/>
          </a:prstGeom>
          <a:noFill/>
        </p:spPr>
      </p:pic>
    </p:spTree>
    <p:custDataLst>
      <p:tags r:id="rId1"/>
    </p:custDataLst>
  </p:cSld>
  <p:clrMapOvr>
    <a:masterClrMapping/>
  </p:clrMapOvr>
  <p:transition advTm="161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5"/>
                                        </p:tgtEl>
                                        <p:attrNameLst>
                                          <p:attrName>ppt_y</p:attrName>
                                        </p:attrNameLst>
                                      </p:cBhvr>
                                      <p:tavLst>
                                        <p:tav tm="0">
                                          <p:val>
                                            <p:strVal val="#ppt_y"/>
                                          </p:val>
                                        </p:tav>
                                        <p:tav tm="100000">
                                          <p:val>
                                            <p:strVal val="#ppt_y"/>
                                          </p:val>
                                        </p:tav>
                                      </p:tavLst>
                                    </p:anim>
                                  </p:childTnLst>
                                </p:cTn>
                              </p:par>
                            </p:childTnLst>
                          </p:cTn>
                        </p:par>
                        <p:par>
                          <p:cTn id="11" fill="hold">
                            <p:stCondLst>
                              <p:cond delay="3000"/>
                            </p:stCondLst>
                            <p:childTnLst>
                              <p:par>
                                <p:cTn id="12" presetID="39" presetClass="entr" presetSubtype="0" accel="100000" fill="hold" nodeType="afterEffect">
                                  <p:stCondLst>
                                    <p:cond delay="0"/>
                                  </p:stCondLst>
                                  <p:childTnLst>
                                    <p:set>
                                      <p:cBhvr>
                                        <p:cTn id="13" dur="1" fill="hold">
                                          <p:stCondLst>
                                            <p:cond delay="0"/>
                                          </p:stCondLst>
                                        </p:cTn>
                                        <p:tgtEl>
                                          <p:spTgt spid="11266"/>
                                        </p:tgtEl>
                                        <p:attrNameLst>
                                          <p:attrName>style.visibility</p:attrName>
                                        </p:attrNameLst>
                                      </p:cBhvr>
                                      <p:to>
                                        <p:strVal val="visible"/>
                                      </p:to>
                                    </p:set>
                                    <p:anim calcmode="lin" valueType="num">
                                      <p:cBhvr>
                                        <p:cTn id="14" dur="3000" fill="hold"/>
                                        <p:tgtEl>
                                          <p:spTgt spid="11266"/>
                                        </p:tgtEl>
                                        <p:attrNameLst>
                                          <p:attrName>ppt_h</p:attrName>
                                        </p:attrNameLst>
                                      </p:cBhvr>
                                      <p:tavLst>
                                        <p:tav tm="0">
                                          <p:val>
                                            <p:strVal val="#ppt_h/20"/>
                                          </p:val>
                                        </p:tav>
                                        <p:tav tm="50000">
                                          <p:val>
                                            <p:strVal val="#ppt_h/20"/>
                                          </p:val>
                                        </p:tav>
                                        <p:tav tm="100000">
                                          <p:val>
                                            <p:strVal val="#ppt_h"/>
                                          </p:val>
                                        </p:tav>
                                      </p:tavLst>
                                    </p:anim>
                                    <p:anim calcmode="lin" valueType="num">
                                      <p:cBhvr>
                                        <p:cTn id="15" dur="3000" fill="hold"/>
                                        <p:tgtEl>
                                          <p:spTgt spid="11266"/>
                                        </p:tgtEl>
                                        <p:attrNameLst>
                                          <p:attrName>ppt_w</p:attrName>
                                        </p:attrNameLst>
                                      </p:cBhvr>
                                      <p:tavLst>
                                        <p:tav tm="0">
                                          <p:val>
                                            <p:strVal val="#ppt_w+.3"/>
                                          </p:val>
                                        </p:tav>
                                        <p:tav tm="50000">
                                          <p:val>
                                            <p:strVal val="#ppt_w+.3"/>
                                          </p:val>
                                        </p:tav>
                                        <p:tav tm="100000">
                                          <p:val>
                                            <p:strVal val="#ppt_w"/>
                                          </p:val>
                                        </p:tav>
                                      </p:tavLst>
                                    </p:anim>
                                    <p:anim calcmode="lin" valueType="num">
                                      <p:cBhvr>
                                        <p:cTn id="16" dur="3000" fill="hold"/>
                                        <p:tgtEl>
                                          <p:spTgt spid="11266"/>
                                        </p:tgtEl>
                                        <p:attrNameLst>
                                          <p:attrName>ppt_x</p:attrName>
                                        </p:attrNameLst>
                                      </p:cBhvr>
                                      <p:tavLst>
                                        <p:tav tm="0">
                                          <p:val>
                                            <p:strVal val="#ppt_x-.3"/>
                                          </p:val>
                                        </p:tav>
                                        <p:tav tm="50000">
                                          <p:val>
                                            <p:strVal val="#ppt_x"/>
                                          </p:val>
                                        </p:tav>
                                        <p:tav tm="100000">
                                          <p:val>
                                            <p:strVal val="#ppt_x"/>
                                          </p:val>
                                        </p:tav>
                                      </p:tavLst>
                                    </p:anim>
                                    <p:anim calcmode="lin" valueType="num">
                                      <p:cBhvr>
                                        <p:cTn id="17" dur="30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70661" name="Picture 5" descr="13"/>
          <p:cNvPicPr>
            <a:picLocks noGrp="1" noChangeAspect="1" noChangeArrowheads="1"/>
          </p:cNvPicPr>
          <p:nvPr>
            <p:ph/>
          </p:nvPr>
        </p:nvPicPr>
        <p:blipFill>
          <a:blip r:embed="rId3" cstate="print"/>
          <a:srcRect/>
          <a:stretch>
            <a:fillRect/>
          </a:stretch>
        </p:blipFill>
        <p:spPr>
          <a:xfrm>
            <a:off x="285720" y="214290"/>
            <a:ext cx="8560636" cy="6429395"/>
          </a:xfrm>
          <a:noFill/>
          <a:ln/>
        </p:spPr>
      </p:pic>
    </p:spTree>
  </p:cSld>
  <p:clrMapOvr>
    <a:masterClrMapping/>
  </p:clrMapOvr>
  <p:transition spd="slow" advTm="8516"/>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Maple\Рабочий стол\картинки\Узоры 1\21.jpg"/>
          <p:cNvPicPr>
            <a:picLocks noChangeAspect="1" noChangeArrowheads="1"/>
          </p:cNvPicPr>
          <p:nvPr/>
        </p:nvPicPr>
        <p:blipFill>
          <a:blip r:embed="rId4" cstate="email"/>
          <a:srcRect/>
          <a:stretch>
            <a:fillRect/>
          </a:stretch>
        </p:blipFill>
        <p:spPr bwMode="auto">
          <a:xfrm>
            <a:off x="0" y="-53602"/>
            <a:ext cx="9215470" cy="6911602"/>
          </a:xfrm>
          <a:prstGeom prst="rect">
            <a:avLst/>
          </a:prstGeom>
          <a:noFill/>
        </p:spPr>
      </p:pic>
      <p:sp>
        <p:nvSpPr>
          <p:cNvPr id="54276" name="Rectangle 4"/>
          <p:cNvSpPr>
            <a:spLocks noGrp="1" noRot="1" noChangeArrowheads="1"/>
          </p:cNvSpPr>
          <p:nvPr>
            <p:ph type="title"/>
          </p:nvPr>
        </p:nvSpPr>
        <p:spPr>
          <a:xfrm>
            <a:off x="371475" y="188913"/>
            <a:ext cx="85725" cy="85725"/>
          </a:xfrm>
        </p:spPr>
        <p:txBody>
          <a:bodyPr>
            <a:normAutofit fontScale="90000"/>
          </a:bodyPr>
          <a:lstStyle/>
          <a:p>
            <a:endParaRPr lang="ru-RU" sz="4000"/>
          </a:p>
        </p:txBody>
      </p:sp>
      <p:sp>
        <p:nvSpPr>
          <p:cNvPr id="54277" name="Rectangle 5"/>
          <p:cNvSpPr>
            <a:spLocks noGrp="1" noChangeArrowheads="1"/>
          </p:cNvSpPr>
          <p:nvPr>
            <p:ph type="body" sz="half" idx="1"/>
          </p:nvPr>
        </p:nvSpPr>
        <p:spPr>
          <a:xfrm>
            <a:off x="0" y="0"/>
            <a:ext cx="9144000" cy="6858000"/>
          </a:xfrm>
        </p:spPr>
        <p:txBody>
          <a:bodyPr/>
          <a:lstStyle/>
          <a:p>
            <a:endParaRPr lang="ru-RU" sz="4400" b="1" dirty="0">
              <a:solidFill>
                <a:srgbClr val="FF0000"/>
              </a:solidFill>
            </a:endParaRPr>
          </a:p>
          <a:p>
            <a:pPr>
              <a:buFont typeface="Wingdings" pitchFamily="2" charset="2"/>
              <a:buNone/>
            </a:pPr>
            <a:r>
              <a:rPr lang="ru-RU" sz="4400" b="1" dirty="0">
                <a:solidFill>
                  <a:srgbClr val="FF0000"/>
                </a:solidFill>
              </a:rPr>
              <a:t>     </a:t>
            </a:r>
          </a:p>
        </p:txBody>
      </p:sp>
      <p:pic>
        <p:nvPicPr>
          <p:cNvPr id="54279" name="Picture 7" descr="6"/>
          <p:cNvPicPr>
            <a:picLocks noGrp="1" noChangeAspect="1" noChangeArrowheads="1"/>
          </p:cNvPicPr>
          <p:nvPr>
            <p:ph sz="half" idx="2"/>
          </p:nvPr>
        </p:nvPicPr>
        <p:blipFill>
          <a:blip r:embed="rId5" cstate="print"/>
          <a:srcRect/>
          <a:stretch>
            <a:fillRect/>
          </a:stretch>
        </p:blipFill>
        <p:spPr>
          <a:xfrm>
            <a:off x="251520" y="188640"/>
            <a:ext cx="8707327" cy="6501800"/>
          </a:xfrm>
          <a:noFill/>
          <a:ln/>
          <a:scene3d>
            <a:camera prst="orthographicFront"/>
            <a:lightRig rig="threePt" dir="t"/>
          </a:scene3d>
          <a:sp3d>
            <a:bevelT prst="angle"/>
          </a:sp3d>
        </p:spPr>
      </p:pic>
      <p:sp>
        <p:nvSpPr>
          <p:cNvPr id="6" name="Прямоугольник 5"/>
          <p:cNvSpPr/>
          <p:nvPr/>
        </p:nvSpPr>
        <p:spPr>
          <a:xfrm>
            <a:off x="378296" y="2132856"/>
            <a:ext cx="8673127" cy="3970318"/>
          </a:xfrm>
          <a:prstGeom prst="rect">
            <a:avLst/>
          </a:prstGeom>
        </p:spPr>
        <p:txBody>
          <a:bodyPr wrap="square">
            <a:spAutoFit/>
          </a:bodyPr>
          <a:lstStyle/>
          <a:p>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Хатынь!</a:t>
            </a:r>
            <a:b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br>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Я слышу,</a:t>
            </a:r>
            <a:b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br>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как набатом боль стучится.</a:t>
            </a:r>
            <a:b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br>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Мороз по коже.</a:t>
            </a:r>
            <a:b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br>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Стой!</a:t>
            </a:r>
            <a:b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br>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Замри!</a:t>
            </a:r>
            <a:b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br>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Застынь!</a:t>
            </a:r>
            <a:b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br>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И как же это всё могло случиться?!</a:t>
            </a:r>
            <a:b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br>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Живыми уходили в мир иной...</a:t>
            </a:r>
            <a:endParaRPr lang="ru-RU" sz="28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9" name="2.Колокола России (-)_.mp3">
            <a:hlinkClick r:id="" action="ppaction://media"/>
          </p:cNvPr>
          <p:cNvPicPr>
            <a:picLocks noRot="1" noChangeAspect="1"/>
          </p:cNvPicPr>
          <p:nvPr>
            <a:audioFile r:link="rId2"/>
          </p:nvPr>
        </p:nvPicPr>
        <p:blipFill>
          <a:blip r:embed="rId6" cstate="email"/>
          <a:stretch>
            <a:fillRect/>
          </a:stretch>
        </p:blipFill>
        <p:spPr>
          <a:xfrm>
            <a:off x="0" y="6553200"/>
            <a:ext cx="304800" cy="304800"/>
          </a:xfrm>
          <a:prstGeom prst="rect">
            <a:avLst/>
          </a:prstGeom>
        </p:spPr>
      </p:pic>
    </p:spTree>
    <p:custDataLst>
      <p:tags r:id="rId1"/>
    </p:custDataLst>
  </p:cSld>
  <p:clrMapOvr>
    <a:masterClrMapping/>
  </p:clrMapOvr>
  <p:transition spd="slow" advTm="386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3000"/>
                            </p:stCondLst>
                            <p:childTnLst>
                              <p:par>
                                <p:cTn id="12" presetID="1" presetClass="mediacall" presetSubtype="0" fill="hold" nodeType="afterEffect">
                                  <p:stCondLst>
                                    <p:cond delay="0"/>
                                  </p:stCondLst>
                                  <p:childTnLst>
                                    <p:cmd type="call" cmd="playFrom(0.0)">
                                      <p:cBhvr>
                                        <p:cTn id="13"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0">
                <p:cTn id="14"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41988" name="Picture 4" descr="memorial2_e35"/>
          <p:cNvPicPr>
            <a:picLocks noChangeAspect="1" noChangeArrowheads="1"/>
          </p:cNvPicPr>
          <p:nvPr/>
        </p:nvPicPr>
        <p:blipFill>
          <a:blip r:embed="rId3" cstate="print"/>
          <a:srcRect/>
          <a:stretch>
            <a:fillRect/>
          </a:stretch>
        </p:blipFill>
        <p:spPr bwMode="auto">
          <a:xfrm>
            <a:off x="1871700" y="476672"/>
            <a:ext cx="5400600" cy="3999470"/>
          </a:xfrm>
          <a:prstGeom prst="rect">
            <a:avLst/>
          </a:prstGeom>
          <a:noFill/>
          <a:ln w="38100">
            <a:solidFill>
              <a:srgbClr val="808080"/>
            </a:solidFill>
            <a:miter lim="800000"/>
            <a:headEnd/>
            <a:tailEnd/>
          </a:ln>
        </p:spPr>
      </p:pic>
      <p:sp>
        <p:nvSpPr>
          <p:cNvPr id="41989" name="Text Box 5"/>
          <p:cNvSpPr txBox="1">
            <a:spLocks noChangeArrowheads="1"/>
          </p:cNvSpPr>
          <p:nvPr/>
        </p:nvSpPr>
        <p:spPr bwMode="auto">
          <a:xfrm>
            <a:off x="539552" y="4565446"/>
            <a:ext cx="8064896" cy="1815882"/>
          </a:xfrm>
          <a:prstGeom prst="rect">
            <a:avLst/>
          </a:prstGeom>
          <a:solidFill>
            <a:schemeClr val="bg2">
              <a:alpha val="22000"/>
            </a:schemeClr>
          </a:solidFill>
          <a:ln w="57150">
            <a:noFill/>
            <a:miter lim="800000"/>
            <a:headEnd/>
            <a:tailEnd/>
          </a:ln>
          <a:effectLst/>
        </p:spPr>
        <p:txBody>
          <a:bodyPr wrap="square">
            <a:spAutoFit/>
          </a:bodyPr>
          <a:lstStyle/>
          <a:p>
            <a:pPr algn="just">
              <a:spcBef>
                <a:spcPct val="50000"/>
              </a:spcBef>
            </a:pPr>
            <a:r>
              <a:rPr lang="ru-RU"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 этой тихой и величественной лесной </a:t>
            </a: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поляне</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каждую </a:t>
            </a:r>
            <a:r>
              <a:rPr lang="ru-RU"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минуту звонит колокол. Здесь </a:t>
            </a: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вечером</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загораются </a:t>
            </a:r>
            <a:r>
              <a:rPr lang="ru-RU"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светильники в память о </a:t>
            </a: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каждой</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сожженной </a:t>
            </a:r>
            <a:r>
              <a:rPr lang="ru-RU"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фашистами белорусской деревне. </a:t>
            </a:r>
          </a:p>
        </p:txBody>
      </p:sp>
    </p:spTree>
  </p:cSld>
  <p:clrMapOvr>
    <a:masterClrMapping/>
  </p:clrMapOvr>
  <p:transition advTm="252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anim calcmode="lin" valueType="num">
                                      <p:cBhvr>
                                        <p:cTn id="7" dur="3000" fill="hold"/>
                                        <p:tgtEl>
                                          <p:spTgt spid="4198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4198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4198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4198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3" name="Picture 2" descr="C:\Documents and Settings\All Users\Документы\Мои рисунки\Хатынь\х3.jpg"/>
          <p:cNvPicPr>
            <a:picLocks noChangeAspect="1" noChangeArrowheads="1"/>
          </p:cNvPicPr>
          <p:nvPr/>
        </p:nvPicPr>
        <p:blipFill>
          <a:blip r:embed="rId3" cstate="print"/>
          <a:srcRect/>
          <a:stretch>
            <a:fillRect/>
          </a:stretch>
        </p:blipFill>
        <p:spPr bwMode="auto">
          <a:xfrm>
            <a:off x="1833073" y="548680"/>
            <a:ext cx="5514126" cy="3672408"/>
          </a:xfrm>
          <a:prstGeom prst="rect">
            <a:avLst/>
          </a:prstGeom>
          <a:noFill/>
          <a:ln>
            <a:solidFill>
              <a:schemeClr val="accent1">
                <a:lumMod val="75000"/>
              </a:schemeClr>
            </a:solidFill>
          </a:ln>
        </p:spPr>
      </p:pic>
      <p:sp>
        <p:nvSpPr>
          <p:cNvPr id="4" name="Прямоугольник 3"/>
          <p:cNvSpPr/>
          <p:nvPr/>
        </p:nvSpPr>
        <p:spPr>
          <a:xfrm>
            <a:off x="539552" y="4365104"/>
            <a:ext cx="8101169" cy="1569660"/>
          </a:xfrm>
          <a:prstGeom prst="rect">
            <a:avLst/>
          </a:prstGeom>
        </p:spPr>
        <p:txBody>
          <a:bodyPr wrap="square">
            <a:spAutoFit/>
          </a:bodyPr>
          <a:lstStyle/>
          <a:p>
            <a:pPr algn="just">
              <a:lnSpc>
                <a:spcPct val="80000"/>
              </a:lnSpc>
              <a:buFont typeface="Wingdings" pitchFamily="2" charset="2"/>
              <a:buNone/>
            </a:pP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Ни на одной самой подробной географической карте вы не найдете сегодня этой белорусской деревни. Она была уничтожена фашистами.</a:t>
            </a:r>
          </a:p>
          <a:p>
            <a:pPr algn="just">
              <a:lnSpc>
                <a:spcPct val="80000"/>
              </a:lnSpc>
              <a:buFont typeface="Wingdings" pitchFamily="2" charset="2"/>
              <a:buNone/>
            </a:pP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Хатынь – бывшая деревня Минской области Беларуси – стала символом трагедии белорусского народа</a:t>
            </a:r>
            <a:r>
              <a:rPr lang="ru-RU"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sz="2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253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4">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20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20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20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34820" name="Picture 4" descr="khatyn3[1]"/>
          <p:cNvPicPr>
            <a:picLocks noChangeAspect="1" noChangeArrowheads="1"/>
          </p:cNvPicPr>
          <p:nvPr/>
        </p:nvPicPr>
        <p:blipFill>
          <a:blip r:embed="rId3" cstate="print"/>
          <a:srcRect/>
          <a:stretch>
            <a:fillRect/>
          </a:stretch>
        </p:blipFill>
        <p:spPr bwMode="auto">
          <a:xfrm>
            <a:off x="285458" y="928110"/>
            <a:ext cx="8607022" cy="5715600"/>
          </a:xfrm>
          <a:prstGeom prst="rect">
            <a:avLst/>
          </a:prstGeom>
          <a:noFill/>
        </p:spPr>
      </p:pic>
      <p:sp>
        <p:nvSpPr>
          <p:cNvPr id="34822" name="Text Box 6"/>
          <p:cNvSpPr txBox="1">
            <a:spLocks noChangeArrowheads="1"/>
          </p:cNvSpPr>
          <p:nvPr/>
        </p:nvSpPr>
        <p:spPr bwMode="auto">
          <a:xfrm>
            <a:off x="214282" y="142852"/>
            <a:ext cx="8715404" cy="1815882"/>
          </a:xfrm>
          <a:prstGeom prst="rect">
            <a:avLst/>
          </a:prstGeom>
          <a:solidFill>
            <a:schemeClr val="bg2">
              <a:alpha val="40000"/>
            </a:schemeClr>
          </a:solidFill>
          <a:ln w="57150">
            <a:noFill/>
            <a:miter lim="800000"/>
            <a:headEnd/>
            <a:tailEnd/>
          </a:ln>
          <a:effectLst/>
        </p:spPr>
        <p:txBody>
          <a:bodyPr wrap="square">
            <a:spAutoFit/>
          </a:bodyPr>
          <a:lstStyle/>
          <a:p>
            <a:pPr algn="just">
              <a:spcBef>
                <a:spcPct val="50000"/>
              </a:spcBef>
            </a:pPr>
            <a:r>
              <a:rPr lang="ru-RU" sz="2800" b="1" dirty="0">
                <a:solidFill>
                  <a:srgbClr val="FF0000"/>
                </a:solidFill>
                <a:latin typeface="Times New Roman" panose="02020603050405020304" pitchFamily="18" charset="0"/>
                <a:cs typeface="Times New Roman" panose="02020603050405020304" pitchFamily="18" charset="0"/>
              </a:rPr>
              <a:t>"Кладбище деревень" 30 июня 1969 года захоронены урны с землей 185 сел и деревень Белоруссии, уничтоженных захватчиками вместе с жителями и не возродившихся после войны.</a:t>
            </a:r>
            <a:r>
              <a:rPr lang="ru-RU"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advTm="246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 calcmode="lin" valueType="num">
                                      <p:cBhvr>
                                        <p:cTn id="7" dur="3000" fill="hold"/>
                                        <p:tgtEl>
                                          <p:spTgt spid="3482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482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482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48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sp>
        <p:nvSpPr>
          <p:cNvPr id="62468" name="Rectangle 4"/>
          <p:cNvSpPr>
            <a:spLocks noGrp="1" noRot="1" noChangeArrowheads="1"/>
          </p:cNvSpPr>
          <p:nvPr>
            <p:ph type="title"/>
          </p:nvPr>
        </p:nvSpPr>
        <p:spPr>
          <a:xfrm>
            <a:off x="381000" y="188913"/>
            <a:ext cx="76200" cy="85725"/>
          </a:xfrm>
        </p:spPr>
        <p:txBody>
          <a:bodyPr>
            <a:normAutofit fontScale="90000"/>
          </a:bodyPr>
          <a:lstStyle/>
          <a:p>
            <a:endParaRPr lang="ru-RU" sz="4000"/>
          </a:p>
        </p:txBody>
      </p:sp>
      <p:sp>
        <p:nvSpPr>
          <p:cNvPr id="62469" name="Rectangle 5"/>
          <p:cNvSpPr>
            <a:spLocks noGrp="1" noChangeArrowheads="1"/>
          </p:cNvSpPr>
          <p:nvPr>
            <p:ph type="body" sz="half" idx="1"/>
          </p:nvPr>
        </p:nvSpPr>
        <p:spPr>
          <a:xfrm>
            <a:off x="0" y="0"/>
            <a:ext cx="9144000" cy="6858000"/>
          </a:xfrm>
        </p:spPr>
        <p:txBody>
          <a:bodyPr/>
          <a:lstStyle/>
          <a:p>
            <a:pPr>
              <a:lnSpc>
                <a:spcPct val="90000"/>
              </a:lnSpc>
            </a:pPr>
            <a:endParaRPr lang="ru-RU" sz="4000" b="1">
              <a:solidFill>
                <a:srgbClr val="FF0000"/>
              </a:solidFill>
            </a:endParaRPr>
          </a:p>
          <a:p>
            <a:pPr>
              <a:lnSpc>
                <a:spcPct val="90000"/>
              </a:lnSpc>
              <a:buFont typeface="Wingdings" pitchFamily="2" charset="2"/>
              <a:buNone/>
            </a:pPr>
            <a:r>
              <a:rPr lang="ru-RU" sz="4000" b="1">
                <a:solidFill>
                  <a:srgbClr val="FF0000"/>
                </a:solidFill>
              </a:rPr>
              <a:t>            433 белорусские деревни, пережившие трагедию Хатыни, были возрождены после войны. Они увековечены на элементе мемориала «символические деревья жизни». На символических ветвях деревьев перечислены названия 433 белорусских деревень, которые были уничтожены фашистами вместе с жителями, но восстановлены после войны.</a:t>
            </a:r>
          </a:p>
        </p:txBody>
      </p:sp>
      <p:pic>
        <p:nvPicPr>
          <p:cNvPr id="62473" name="Picture 9" descr="17"/>
          <p:cNvPicPr>
            <a:picLocks noGrp="1" noChangeAspect="1" noChangeArrowheads="1"/>
          </p:cNvPicPr>
          <p:nvPr>
            <p:ph sz="half" idx="2"/>
          </p:nvPr>
        </p:nvPicPr>
        <p:blipFill>
          <a:blip r:embed="rId3" cstate="print"/>
          <a:srcRect/>
          <a:stretch>
            <a:fillRect/>
          </a:stretch>
        </p:blipFill>
        <p:spPr>
          <a:xfrm>
            <a:off x="214282" y="214290"/>
            <a:ext cx="8643998" cy="6482999"/>
          </a:xfrm>
          <a:noFill/>
          <a:ln/>
        </p:spPr>
      </p:pic>
    </p:spTree>
  </p:cSld>
  <p:clrMapOvr>
    <a:masterClrMapping/>
  </p:clrMapOvr>
  <p:transition spd="slow" advTm="9328"/>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94215" name="Picture 7" descr="9"/>
          <p:cNvPicPr>
            <a:picLocks noGrp="1" noChangeAspect="1" noChangeArrowheads="1"/>
          </p:cNvPicPr>
          <p:nvPr>
            <p:ph sz="half" idx="2"/>
          </p:nvPr>
        </p:nvPicPr>
        <p:blipFill>
          <a:blip r:embed="rId3" cstate="print"/>
          <a:srcRect/>
          <a:stretch>
            <a:fillRect/>
          </a:stretch>
        </p:blipFill>
        <p:spPr>
          <a:xfrm>
            <a:off x="285720" y="214290"/>
            <a:ext cx="8651736" cy="6286544"/>
          </a:xfrm>
          <a:noFill/>
          <a:ln/>
        </p:spPr>
      </p:pic>
    </p:spTree>
  </p:cSld>
  <p:clrMapOvr>
    <a:masterClrMapping/>
  </p:clrMapOvr>
  <p:transition spd="slow" advTm="11172"/>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Maple\Рабочий стол\картинки\Узоры 1\21.jpg"/>
          <p:cNvPicPr>
            <a:picLocks noChangeAspect="1" noChangeArrowheads="1"/>
          </p:cNvPicPr>
          <p:nvPr/>
        </p:nvPicPr>
        <p:blipFill>
          <a:blip r:embed="rId3" cstate="email"/>
          <a:srcRect/>
          <a:stretch>
            <a:fillRect/>
          </a:stretch>
        </p:blipFill>
        <p:spPr bwMode="auto">
          <a:xfrm>
            <a:off x="0" y="-53602"/>
            <a:ext cx="9215470" cy="6911602"/>
          </a:xfrm>
          <a:prstGeom prst="rect">
            <a:avLst/>
          </a:prstGeom>
          <a:noFill/>
        </p:spPr>
      </p:pic>
      <p:sp>
        <p:nvSpPr>
          <p:cNvPr id="81924" name="Text Box 4"/>
          <p:cNvSpPr txBox="1">
            <a:spLocks noChangeArrowheads="1"/>
          </p:cNvSpPr>
          <p:nvPr/>
        </p:nvSpPr>
        <p:spPr bwMode="auto">
          <a:xfrm>
            <a:off x="467544" y="2870200"/>
            <a:ext cx="3455988" cy="3600986"/>
          </a:xfrm>
          <a:prstGeom prst="rect">
            <a:avLst/>
          </a:prstGeom>
          <a:noFill/>
          <a:ln w="9525">
            <a:noFill/>
            <a:miter lim="800000"/>
            <a:headEnd/>
            <a:tailEnd/>
          </a:ln>
          <a:effectLst/>
        </p:spPr>
        <p:txBody>
          <a:bodyPr>
            <a:spAutoFit/>
          </a:bodyPr>
          <a:lstStyle/>
          <a:p>
            <a:pPr algn="l">
              <a:spcBef>
                <a:spcPct val="50000"/>
              </a:spcBef>
            </a:pPr>
            <a:r>
              <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Слышали вы в Хатыни Траурный перезвон? Кровь от ужаса стынет, Только раздастся он. Кажется, ты в пустыне: Выжжено все дотла.       В этой военной Хатыни , Плачут колокола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l">
              <a:spcBef>
                <a:spcPct val="50000"/>
              </a:spcBef>
            </a:pP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Всего их 26…</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81925" name="Picture 5" descr="Рисунок10"/>
          <p:cNvPicPr>
            <a:picLocks noChangeAspect="1" noChangeArrowheads="1"/>
          </p:cNvPicPr>
          <p:nvPr/>
        </p:nvPicPr>
        <p:blipFill>
          <a:blip r:embed="rId4" cstate="email"/>
          <a:srcRect/>
          <a:stretch>
            <a:fillRect/>
          </a:stretch>
        </p:blipFill>
        <p:spPr bwMode="auto">
          <a:xfrm>
            <a:off x="1151631" y="548680"/>
            <a:ext cx="2087815" cy="2223036"/>
          </a:xfrm>
          <a:prstGeom prst="rect">
            <a:avLst/>
          </a:prstGeom>
          <a:solidFill>
            <a:schemeClr val="bg2">
              <a:lumMod val="75000"/>
            </a:schemeClr>
          </a:solidFill>
          <a:ln w="9525">
            <a:solidFill>
              <a:schemeClr val="tx1"/>
            </a:solidFill>
          </a:ln>
        </p:spPr>
      </p:pic>
      <p:pic>
        <p:nvPicPr>
          <p:cNvPr id="81926" name="Picture 6" descr="Рисунок11"/>
          <p:cNvPicPr>
            <a:picLocks noChangeAspect="1" noChangeArrowheads="1"/>
          </p:cNvPicPr>
          <p:nvPr/>
        </p:nvPicPr>
        <p:blipFill>
          <a:blip r:embed="rId5" cstate="email"/>
          <a:srcRect/>
          <a:stretch>
            <a:fillRect/>
          </a:stretch>
        </p:blipFill>
        <p:spPr bwMode="auto">
          <a:xfrm>
            <a:off x="3923532" y="1412776"/>
            <a:ext cx="4526487" cy="4608512"/>
          </a:xfrm>
          <a:prstGeom prst="rect">
            <a:avLst/>
          </a:prstGeom>
          <a:noFill/>
          <a:ln w="12700">
            <a:solidFill>
              <a:schemeClr val="tx1"/>
            </a:solidFill>
          </a:ln>
        </p:spPr>
      </p:pic>
      <p:pic>
        <p:nvPicPr>
          <p:cNvPr id="6" name="2.Колокола России (-)_.mp3">
            <a:hlinkClick r:id="" action="ppaction://media"/>
          </p:cNvPr>
          <p:cNvPicPr>
            <a:picLocks noRot="1" noChangeAspect="1"/>
          </p:cNvPicPr>
          <p:nvPr>
            <a:audioFile r:link="rId1"/>
          </p:nvPr>
        </p:nvPicPr>
        <p:blipFill>
          <a:blip r:embed="rId6" cstate="email"/>
          <a:stretch>
            <a:fillRect/>
          </a:stretch>
        </p:blipFill>
        <p:spPr>
          <a:xfrm>
            <a:off x="8991600" y="6553200"/>
            <a:ext cx="304800" cy="304800"/>
          </a:xfrm>
          <a:prstGeom prst="rect">
            <a:avLst/>
          </a:prstGeom>
        </p:spPr>
      </p:pic>
    </p:spTree>
  </p:cSld>
  <p:clrMapOvr>
    <a:masterClrMapping/>
  </p:clrMapOvr>
  <p:transition advTm="270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81924">
                                            <p:txEl>
                                              <p:pRg st="0" end="0"/>
                                            </p:txEl>
                                          </p:spTgt>
                                        </p:tgtEl>
                                        <p:attrNameLst>
                                          <p:attrName>style.visibility</p:attrName>
                                        </p:attrNameLst>
                                      </p:cBhvr>
                                      <p:to>
                                        <p:strVal val="visible"/>
                                      </p:to>
                                    </p:set>
                                    <p:anim calcmode="lin" valueType="num">
                                      <p:cBhvr>
                                        <p:cTn id="7" dur="3000" fill="hold"/>
                                        <p:tgtEl>
                                          <p:spTgt spid="8192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8192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8192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81924">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81924">
                                            <p:txEl>
                                              <p:pRg st="1" end="1"/>
                                            </p:txEl>
                                          </p:spTgt>
                                        </p:tgtEl>
                                        <p:attrNameLst>
                                          <p:attrName>style.visibility</p:attrName>
                                        </p:attrNameLst>
                                      </p:cBhvr>
                                      <p:to>
                                        <p:strVal val="visible"/>
                                      </p:to>
                                    </p:set>
                                    <p:anim calcmode="lin" valueType="num">
                                      <p:cBhvr>
                                        <p:cTn id="13" dur="3000" fill="hold"/>
                                        <p:tgtEl>
                                          <p:spTgt spid="8192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8192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8192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81924">
                                            <p:txEl>
                                              <p:pRg st="1" end="1"/>
                                            </p:txEl>
                                          </p:spTgt>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5">
                <p:cTn id="19"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5122" name="Picture 2" descr="C:\Documents and Settings\All Users\Документы\Мои рисунки\Хатынь\х6.jpg"/>
          <p:cNvPicPr>
            <a:picLocks noChangeAspect="1" noChangeArrowheads="1"/>
          </p:cNvPicPr>
          <p:nvPr/>
        </p:nvPicPr>
        <p:blipFill rotWithShape="1">
          <a:blip r:embed="rId3" cstate="print"/>
          <a:srcRect l="31244" t="583" r="25495" b="-583"/>
          <a:stretch/>
        </p:blipFill>
        <p:spPr bwMode="auto">
          <a:xfrm>
            <a:off x="611560" y="476671"/>
            <a:ext cx="3239220" cy="5623763"/>
          </a:xfrm>
          <a:prstGeom prst="rect">
            <a:avLst/>
          </a:prstGeom>
          <a:noFill/>
          <a:ln w="12700">
            <a:solidFill>
              <a:schemeClr val="tx2">
                <a:lumMod val="75000"/>
              </a:schemeClr>
            </a:solidFill>
          </a:ln>
        </p:spPr>
      </p:pic>
      <p:sp>
        <p:nvSpPr>
          <p:cNvPr id="3" name="Прямоугольник 2"/>
          <p:cNvSpPr/>
          <p:nvPr/>
        </p:nvSpPr>
        <p:spPr>
          <a:xfrm>
            <a:off x="3923928" y="1026394"/>
            <a:ext cx="4786346" cy="4524315"/>
          </a:xfrm>
          <a:prstGeom prst="rect">
            <a:avLst/>
          </a:prstGeom>
        </p:spPr>
        <p:txBody>
          <a:bodyPr wrap="square">
            <a:spAutoFit/>
          </a:bodyPr>
          <a:lstStyle/>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Примолкнет звон у бывшей хаты крайней,</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Но над другой плитой откликнется печально.</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 вдруг призывом этот звук</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Проймет до дрожи в теле:</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 забывайте наших мук,</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Мы жить, мы жить хотели!»</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Так день и ночь печаль и гнев</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Блуждают по долине,</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Над скорбным звоном в вышине</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Лишь отзвук журавлиный.</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335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3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3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3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3000" fill="hold"/>
                                        <p:tgtEl>
                                          <p:spTgt spid="3">
                                            <p:txEl>
                                              <p:pRg st="2" end="2"/>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30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30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30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3000" fill="hold"/>
                                        <p:tgtEl>
                                          <p:spTgt spid="3">
                                            <p:txEl>
                                              <p:pRg st="3" end="3"/>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30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30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30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3000" fill="hold"/>
                                        <p:tgtEl>
                                          <p:spTgt spid="3">
                                            <p:txEl>
                                              <p:pRg st="4" end="4"/>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30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30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30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3000" fill="hold"/>
                                        <p:tgtEl>
                                          <p:spTgt spid="3">
                                            <p:txEl>
                                              <p:pRg st="5" end="5"/>
                                            </p:txEl>
                                          </p:spTgt>
                                        </p:tgtEl>
                                        <p:attrNameLst>
                                          <p:attrName>ppt_y</p:attrName>
                                        </p:attrNameLst>
                                      </p:cBhvr>
                                      <p:tavLst>
                                        <p:tav tm="0">
                                          <p:val>
                                            <p:strVal val="#ppt_y"/>
                                          </p:val>
                                        </p:tav>
                                        <p:tav tm="100000">
                                          <p:val>
                                            <p:strVal val="#ppt_y"/>
                                          </p:val>
                                        </p:tav>
                                      </p:tavLst>
                                    </p:anim>
                                  </p:childTnLst>
                                </p:cTn>
                              </p:par>
                              <p:par>
                                <p:cTn id="41" presetID="39" presetClass="entr" presetSubtype="0" accel="10000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30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30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30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3000" fill="hold"/>
                                        <p:tgtEl>
                                          <p:spTgt spid="3">
                                            <p:txEl>
                                              <p:pRg st="6" end="6"/>
                                            </p:txEl>
                                          </p:spTgt>
                                        </p:tgtEl>
                                        <p:attrNameLst>
                                          <p:attrName>ppt_y</p:attrName>
                                        </p:attrNameLst>
                                      </p:cBhvr>
                                      <p:tavLst>
                                        <p:tav tm="0">
                                          <p:val>
                                            <p:strVal val="#ppt_y"/>
                                          </p:val>
                                        </p:tav>
                                        <p:tav tm="100000">
                                          <p:val>
                                            <p:strVal val="#ppt_y"/>
                                          </p:val>
                                        </p:tav>
                                      </p:tavLst>
                                    </p:anim>
                                  </p:childTnLst>
                                </p:cTn>
                              </p:par>
                              <p:par>
                                <p:cTn id="47" presetID="39" presetClass="entr" presetSubtype="0" accel="10000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30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30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30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3000" fill="hold"/>
                                        <p:tgtEl>
                                          <p:spTgt spid="3">
                                            <p:txEl>
                                              <p:pRg st="7" end="7"/>
                                            </p:txEl>
                                          </p:spTgt>
                                        </p:tgtEl>
                                        <p:attrNameLst>
                                          <p:attrName>ppt_y</p:attrName>
                                        </p:attrNameLst>
                                      </p:cBhvr>
                                      <p:tavLst>
                                        <p:tav tm="0">
                                          <p:val>
                                            <p:strVal val="#ppt_y"/>
                                          </p:val>
                                        </p:tav>
                                        <p:tav tm="100000">
                                          <p:val>
                                            <p:strVal val="#ppt_y"/>
                                          </p:val>
                                        </p:tav>
                                      </p:tavLst>
                                    </p:anim>
                                  </p:childTnLst>
                                </p:cTn>
                              </p:par>
                              <p:par>
                                <p:cTn id="53" presetID="39" presetClass="entr" presetSubtype="0" accel="10000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30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30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30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3000" fill="hold"/>
                                        <p:tgtEl>
                                          <p:spTgt spid="3">
                                            <p:txEl>
                                              <p:pRg st="8" end="8"/>
                                            </p:txEl>
                                          </p:spTgt>
                                        </p:tgtEl>
                                        <p:attrNameLst>
                                          <p:attrName>ppt_y</p:attrName>
                                        </p:attrNameLst>
                                      </p:cBhvr>
                                      <p:tavLst>
                                        <p:tav tm="0">
                                          <p:val>
                                            <p:strVal val="#ppt_y"/>
                                          </p:val>
                                        </p:tav>
                                        <p:tav tm="100000">
                                          <p:val>
                                            <p:strVal val="#ppt_y"/>
                                          </p:val>
                                        </p:tav>
                                      </p:tavLst>
                                    </p:anim>
                                  </p:childTnLst>
                                </p:cTn>
                              </p:par>
                              <p:par>
                                <p:cTn id="59" presetID="39" presetClass="entr" presetSubtype="0" accel="10000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3000" fill="hold"/>
                                        <p:tgtEl>
                                          <p:spTgt spid="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3000" fill="hold"/>
                                        <p:tgtEl>
                                          <p:spTgt spid="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3000" fill="hold"/>
                                        <p:tgtEl>
                                          <p:spTgt spid="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3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0"/>
            <a:ext cx="9215470" cy="6911602"/>
          </a:xfrm>
          <a:prstGeom prst="rect">
            <a:avLst/>
          </a:prstGeom>
          <a:noFill/>
        </p:spPr>
      </p:pic>
      <p:sp>
        <p:nvSpPr>
          <p:cNvPr id="89093" name="Rectangle 5"/>
          <p:cNvSpPr>
            <a:spLocks noGrp="1" noRot="1" noChangeArrowheads="1"/>
          </p:cNvSpPr>
          <p:nvPr>
            <p:ph type="title"/>
          </p:nvPr>
        </p:nvSpPr>
        <p:spPr>
          <a:xfrm>
            <a:off x="387350" y="188913"/>
            <a:ext cx="69850" cy="85725"/>
          </a:xfrm>
        </p:spPr>
        <p:txBody>
          <a:bodyPr>
            <a:normAutofit fontScale="90000"/>
          </a:bodyPr>
          <a:lstStyle/>
          <a:p>
            <a:endParaRPr lang="ru-RU" sz="4000"/>
          </a:p>
        </p:txBody>
      </p:sp>
      <p:pic>
        <p:nvPicPr>
          <p:cNvPr id="89095" name="Picture 7" descr="33"/>
          <p:cNvPicPr>
            <a:picLocks noGrp="1" noChangeAspect="1" noChangeArrowheads="1"/>
          </p:cNvPicPr>
          <p:nvPr>
            <p:ph sz="half" idx="2"/>
          </p:nvPr>
        </p:nvPicPr>
        <p:blipFill>
          <a:blip r:embed="rId3" cstate="email"/>
          <a:srcRect/>
          <a:stretch>
            <a:fillRect/>
          </a:stretch>
        </p:blipFill>
        <p:spPr>
          <a:xfrm>
            <a:off x="321455" y="241091"/>
            <a:ext cx="8572560" cy="6429420"/>
          </a:xfrm>
          <a:noFill/>
          <a:ln/>
        </p:spPr>
      </p:pic>
      <p:pic>
        <p:nvPicPr>
          <p:cNvPr id="8" name="Picture 2" descr="C:\Documents and Settings\Maple\Мои документы\картинки\свечи и огонь\ol.gif"/>
          <p:cNvPicPr>
            <a:picLocks noChangeAspect="1" noChangeArrowheads="1" noCrop="1"/>
          </p:cNvPicPr>
          <p:nvPr/>
        </p:nvPicPr>
        <p:blipFill>
          <a:blip r:embed="rId4" cstate="print"/>
          <a:srcRect/>
          <a:stretch>
            <a:fillRect/>
          </a:stretch>
        </p:blipFill>
        <p:spPr bwMode="auto">
          <a:xfrm>
            <a:off x="4283968" y="1171046"/>
            <a:ext cx="1008112" cy="3208544"/>
          </a:xfrm>
          <a:prstGeom prst="rect">
            <a:avLst/>
          </a:prstGeom>
          <a:noFill/>
        </p:spPr>
      </p:pic>
      <p:pic>
        <p:nvPicPr>
          <p:cNvPr id="11" name="Picture 3" descr="C:\Documents and Settings\Maple\Мои документы\картинки\природа\tullips10.gif"/>
          <p:cNvPicPr>
            <a:picLocks noChangeAspect="1" noChangeArrowheads="1" noCrop="1"/>
          </p:cNvPicPr>
          <p:nvPr/>
        </p:nvPicPr>
        <p:blipFill>
          <a:blip r:embed="rId5" cstate="print"/>
          <a:srcRect/>
          <a:stretch>
            <a:fillRect/>
          </a:stretch>
        </p:blipFill>
        <p:spPr bwMode="auto">
          <a:xfrm rot="4120272">
            <a:off x="4045520" y="4634827"/>
            <a:ext cx="868791" cy="1782135"/>
          </a:xfrm>
          <a:prstGeom prst="rect">
            <a:avLst/>
          </a:prstGeom>
          <a:noFill/>
        </p:spPr>
      </p:pic>
      <p:pic>
        <p:nvPicPr>
          <p:cNvPr id="12" name="Picture 3" descr="C:\Documents and Settings\Maple\Мои документы\картинки\природа\tullips10.gif"/>
          <p:cNvPicPr>
            <a:picLocks noChangeAspect="1" noChangeArrowheads="1" noCrop="1"/>
          </p:cNvPicPr>
          <p:nvPr/>
        </p:nvPicPr>
        <p:blipFill>
          <a:blip r:embed="rId6" cstate="email"/>
          <a:srcRect/>
          <a:stretch>
            <a:fillRect/>
          </a:stretch>
        </p:blipFill>
        <p:spPr bwMode="auto">
          <a:xfrm rot="3541030">
            <a:off x="3748888" y="5033920"/>
            <a:ext cx="742950" cy="1524000"/>
          </a:xfrm>
          <a:prstGeom prst="rect">
            <a:avLst/>
          </a:prstGeom>
          <a:noFill/>
        </p:spPr>
      </p:pic>
    </p:spTree>
  </p:cSld>
  <p:clrMapOvr>
    <a:masterClrMapping/>
  </p:clrMapOvr>
  <p:transition spd="slow" advTm="35359"/>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98" y="188640"/>
            <a:ext cx="9024912" cy="6016608"/>
          </a:xfrm>
          <a:prstGeom prst="rect">
            <a:avLst/>
          </a:prstGeom>
        </p:spPr>
      </p:pic>
      <p:sp>
        <p:nvSpPr>
          <p:cNvPr id="3" name="TextBox 2"/>
          <p:cNvSpPr txBox="1"/>
          <p:nvPr/>
        </p:nvSpPr>
        <p:spPr>
          <a:xfrm>
            <a:off x="4769049" y="6205248"/>
            <a:ext cx="4368055" cy="646331"/>
          </a:xfrm>
          <a:prstGeom prst="rect">
            <a:avLst/>
          </a:prstGeom>
          <a:noFill/>
        </p:spPr>
        <p:txBody>
          <a:bodyPr wrap="none" rtlCol="0">
            <a:spAutoFit/>
          </a:bodyPr>
          <a:lstStyle/>
          <a:p>
            <a:pPr algn="r"/>
            <a:r>
              <a:rPr lang="ru-RU" dirty="0" smtClean="0">
                <a:latin typeface="Times New Roman" panose="02020603050405020304" pitchFamily="18" charset="0"/>
                <a:cs typeface="Times New Roman" panose="02020603050405020304" pitchFamily="18" charset="0"/>
              </a:rPr>
              <a:t>Презентацию подготовила Прокопович М.</a:t>
            </a:r>
          </a:p>
          <a:p>
            <a:pPr algn="r"/>
            <a:r>
              <a:rPr lang="ru-RU" dirty="0" smtClean="0">
                <a:latin typeface="Times New Roman" panose="02020603050405020304" pitchFamily="18" charset="0"/>
                <a:cs typeface="Times New Roman" panose="02020603050405020304" pitchFamily="18" charset="0"/>
              </a:rPr>
              <a:t>Библиотека БГУИР</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48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3" cstate="email"/>
          <a:srcRect/>
          <a:stretch>
            <a:fillRect/>
          </a:stretch>
        </p:blipFill>
        <p:spPr bwMode="auto">
          <a:xfrm>
            <a:off x="0" y="-53602"/>
            <a:ext cx="9215470" cy="6911602"/>
          </a:xfrm>
          <a:prstGeom prst="rect">
            <a:avLst/>
          </a:prstGeom>
          <a:noFill/>
        </p:spPr>
      </p:pic>
      <p:pic>
        <p:nvPicPr>
          <p:cNvPr id="24578" name="Picture 2" descr="C:\Documents and Settings\All Users\Документы\Мои рисунки\Хатынь\img194.jpg"/>
          <p:cNvPicPr>
            <a:picLocks noChangeAspect="1" noChangeArrowheads="1"/>
          </p:cNvPicPr>
          <p:nvPr/>
        </p:nvPicPr>
        <p:blipFill>
          <a:blip r:embed="rId4" cstate="email"/>
          <a:srcRect/>
          <a:stretch>
            <a:fillRect/>
          </a:stretch>
        </p:blipFill>
        <p:spPr bwMode="auto">
          <a:xfrm>
            <a:off x="575462" y="553351"/>
            <a:ext cx="4375988" cy="5539945"/>
          </a:xfrm>
          <a:prstGeom prst="rect">
            <a:avLst/>
          </a:prstGeom>
          <a:noFill/>
          <a:ln>
            <a:solidFill>
              <a:schemeClr val="tx2">
                <a:lumMod val="75000"/>
              </a:schemeClr>
            </a:solidFill>
          </a:ln>
        </p:spPr>
      </p:pic>
      <p:sp>
        <p:nvSpPr>
          <p:cNvPr id="3" name="TextBox 2"/>
          <p:cNvSpPr txBox="1"/>
          <p:nvPr/>
        </p:nvSpPr>
        <p:spPr>
          <a:xfrm>
            <a:off x="5076056" y="1832539"/>
            <a:ext cx="3603820" cy="1569660"/>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Хатынь была</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уничтожена</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фашистскими </a:t>
            </a:r>
          </a:p>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карателями</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весной 1943 года.</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advTm="165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sp>
        <p:nvSpPr>
          <p:cNvPr id="21508" name="Rectangle 4"/>
          <p:cNvSpPr>
            <a:spLocks noGrp="1" noRot="1" noChangeArrowheads="1"/>
          </p:cNvSpPr>
          <p:nvPr>
            <p:ph type="title"/>
          </p:nvPr>
        </p:nvSpPr>
        <p:spPr/>
        <p:txBody>
          <a:bodyPr/>
          <a:lstStyle/>
          <a:p>
            <a:r>
              <a:rPr lang="ru-RU" sz="5400" dirty="0">
                <a:solidFill>
                  <a:srgbClr val="FF0000"/>
                </a:solidFill>
              </a:rPr>
              <a:t>22 марта 1943 года</a:t>
            </a:r>
          </a:p>
        </p:txBody>
      </p:sp>
      <p:pic>
        <p:nvPicPr>
          <p:cNvPr id="21510" name="Picture 6" descr="29"/>
          <p:cNvPicPr>
            <a:picLocks noGrp="1" noChangeAspect="1" noChangeArrowheads="1"/>
          </p:cNvPicPr>
          <p:nvPr>
            <p:ph idx="1"/>
          </p:nvPr>
        </p:nvPicPr>
        <p:blipFill>
          <a:blip r:embed="rId3" cstate="print"/>
          <a:srcRect/>
          <a:stretch>
            <a:fillRect/>
          </a:stretch>
        </p:blipFill>
        <p:spPr>
          <a:xfrm>
            <a:off x="549911" y="1417638"/>
            <a:ext cx="8044177" cy="4867005"/>
          </a:xfrm>
          <a:noFill/>
          <a:ln w="12700">
            <a:solidFill>
              <a:srgbClr val="C00000"/>
            </a:solidFill>
          </a:ln>
        </p:spPr>
      </p:pic>
    </p:spTree>
  </p:cSld>
  <p:clrMapOvr>
    <a:masterClrMapping/>
  </p:clrMapOvr>
  <p:transition spd="slow" advTm="14859">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3000" fill="hold"/>
                                        <p:tgtEl>
                                          <p:spTgt spid="21508"/>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21508"/>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21508"/>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21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23554" name="Picture 2" descr="C:\Documents and Settings\All Users\Документы\Мои рисунки\Хатынь\img193.jpg"/>
          <p:cNvPicPr>
            <a:picLocks noChangeAspect="1" noChangeArrowheads="1"/>
          </p:cNvPicPr>
          <p:nvPr/>
        </p:nvPicPr>
        <p:blipFill>
          <a:blip r:embed="rId3" cstate="email"/>
          <a:srcRect/>
          <a:stretch>
            <a:fillRect/>
          </a:stretch>
        </p:blipFill>
        <p:spPr bwMode="auto">
          <a:xfrm>
            <a:off x="2304522" y="647832"/>
            <a:ext cx="4606425" cy="4170963"/>
          </a:xfrm>
          <a:prstGeom prst="rect">
            <a:avLst/>
          </a:prstGeom>
          <a:noFill/>
          <a:ln>
            <a:solidFill>
              <a:schemeClr val="tx1">
                <a:lumMod val="75000"/>
                <a:lumOff val="25000"/>
              </a:schemeClr>
            </a:solidFill>
          </a:ln>
        </p:spPr>
      </p:pic>
      <p:sp>
        <p:nvSpPr>
          <p:cNvPr id="3" name="TextBox 2"/>
          <p:cNvSpPr txBox="1"/>
          <p:nvPr/>
        </p:nvSpPr>
        <p:spPr>
          <a:xfrm>
            <a:off x="503279" y="4818795"/>
            <a:ext cx="8208912" cy="1846659"/>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 апреля 1943 года</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газета Плещеницкого подпольного РК</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КП(б)«Ленинец» поместила на своих страницах статью «Запомни! Отомсти!».</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 статье</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рассказывалось о трагедии Хатыни.</a:t>
            </a:r>
          </a:p>
          <a:p>
            <a:pPr algn="just"/>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250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28674" name="Picture 2" descr="C:\Documents and Settings\All Users\Документы\Мои рисунки\Хатынь\img190.jpg"/>
          <p:cNvPicPr>
            <a:picLocks noChangeAspect="1" noChangeArrowheads="1"/>
          </p:cNvPicPr>
          <p:nvPr/>
        </p:nvPicPr>
        <p:blipFill>
          <a:blip r:embed="rId3" cstate="email"/>
          <a:srcRect/>
          <a:stretch>
            <a:fillRect/>
          </a:stretch>
        </p:blipFill>
        <p:spPr bwMode="auto">
          <a:xfrm>
            <a:off x="488246" y="473004"/>
            <a:ext cx="3641803" cy="2639216"/>
          </a:xfrm>
          <a:prstGeom prst="rect">
            <a:avLst/>
          </a:prstGeom>
          <a:noFill/>
          <a:ln w="19050">
            <a:solidFill>
              <a:schemeClr val="bg2">
                <a:lumMod val="25000"/>
              </a:schemeClr>
            </a:solidFill>
          </a:ln>
        </p:spPr>
      </p:pic>
      <p:pic>
        <p:nvPicPr>
          <p:cNvPr id="3" name="Picture 2" descr="C:\Documents and Settings\All Users\Документы\Мои рисунки\Хатынь\img189.jpg"/>
          <p:cNvPicPr>
            <a:picLocks noChangeAspect="1" noChangeArrowheads="1"/>
          </p:cNvPicPr>
          <p:nvPr/>
        </p:nvPicPr>
        <p:blipFill>
          <a:blip r:embed="rId4" cstate="email"/>
          <a:srcRect/>
          <a:stretch>
            <a:fillRect/>
          </a:stretch>
        </p:blipFill>
        <p:spPr bwMode="auto">
          <a:xfrm>
            <a:off x="4348472" y="3276023"/>
            <a:ext cx="4261408" cy="2961289"/>
          </a:xfrm>
          <a:prstGeom prst="rect">
            <a:avLst/>
          </a:prstGeom>
          <a:noFill/>
          <a:ln w="12700">
            <a:solidFill>
              <a:schemeClr val="tx1"/>
            </a:solidFill>
          </a:ln>
        </p:spPr>
      </p:pic>
      <p:sp>
        <p:nvSpPr>
          <p:cNvPr id="4" name="TextBox 3"/>
          <p:cNvSpPr txBox="1"/>
          <p:nvPr/>
        </p:nvSpPr>
        <p:spPr>
          <a:xfrm>
            <a:off x="4139299" y="473004"/>
            <a:ext cx="4515382" cy="2308324"/>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Это произошло 22 марта 1943 года. Специальный карательный отряд фашистов окружил деревню. Ни один из</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взрослых жителей</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Хатыни не смог уцелеть.</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488246" y="3787171"/>
            <a:ext cx="3855372" cy="1938992"/>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Когда все население</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деревни было</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согнано в сарай, гитлеровцы заперли двери, обложили сарай соломой и подожгли.</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251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2000"/>
                            </p:stCondLst>
                            <p:childTnLst>
                              <p:par>
                                <p:cTn id="12" presetID="39" presetClass="entr" presetSubtype="0" accel="10000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20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20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20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26626" name="Picture 2" descr="C:\Documents and Settings\All Users\Документы\Мои рисунки\Хатынь\img191.jpg"/>
          <p:cNvPicPr>
            <a:picLocks noChangeAspect="1" noChangeArrowheads="1"/>
          </p:cNvPicPr>
          <p:nvPr/>
        </p:nvPicPr>
        <p:blipFill>
          <a:blip r:embed="rId3" cstate="email"/>
          <a:srcRect/>
          <a:stretch>
            <a:fillRect/>
          </a:stretch>
        </p:blipFill>
        <p:spPr bwMode="auto">
          <a:xfrm>
            <a:off x="3347864" y="404664"/>
            <a:ext cx="2424820" cy="3113130"/>
          </a:xfrm>
          <a:prstGeom prst="rect">
            <a:avLst/>
          </a:prstGeom>
          <a:noFill/>
        </p:spPr>
      </p:pic>
      <p:pic>
        <p:nvPicPr>
          <p:cNvPr id="3" name="Picture 2" descr="C:\Documents and Settings\All Users\Документы\Мои рисунки\Хатынь\img191.jpg"/>
          <p:cNvPicPr>
            <a:picLocks noChangeAspect="1" noChangeArrowheads="1"/>
          </p:cNvPicPr>
          <p:nvPr/>
        </p:nvPicPr>
        <p:blipFill>
          <a:blip r:embed="rId4" cstate="email"/>
          <a:srcRect/>
          <a:stretch>
            <a:fillRect/>
          </a:stretch>
        </p:blipFill>
        <p:spPr bwMode="auto">
          <a:xfrm>
            <a:off x="5774966" y="440506"/>
            <a:ext cx="2685466" cy="3113130"/>
          </a:xfrm>
          <a:prstGeom prst="rect">
            <a:avLst/>
          </a:prstGeom>
          <a:noFill/>
        </p:spPr>
      </p:pic>
      <p:pic>
        <p:nvPicPr>
          <p:cNvPr id="4" name="Picture 2" descr="C:\Documents and Settings\All Users\Документы\Мои рисунки\Хатынь\img191.jpg"/>
          <p:cNvPicPr>
            <a:picLocks noChangeAspect="1" noChangeArrowheads="1"/>
          </p:cNvPicPr>
          <p:nvPr/>
        </p:nvPicPr>
        <p:blipFill>
          <a:blip r:embed="rId5" cstate="email"/>
          <a:srcRect/>
          <a:stretch>
            <a:fillRect/>
          </a:stretch>
        </p:blipFill>
        <p:spPr bwMode="auto">
          <a:xfrm>
            <a:off x="611560" y="422666"/>
            <a:ext cx="2864497" cy="3113130"/>
          </a:xfrm>
          <a:prstGeom prst="rect">
            <a:avLst/>
          </a:prstGeom>
          <a:noFill/>
        </p:spPr>
      </p:pic>
      <p:sp>
        <p:nvSpPr>
          <p:cNvPr id="5" name="TextBox 4"/>
          <p:cNvSpPr txBox="1"/>
          <p:nvPr/>
        </p:nvSpPr>
        <p:spPr>
          <a:xfrm>
            <a:off x="486879" y="3861048"/>
            <a:ext cx="8189577" cy="2585323"/>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Три человека –</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Виктор Желобкович, Антон Барановский, Иосиф Каминский –</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вышли живыми из огня.</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Когда под напором десятков людей рухнули двери сарая и люди, полные ужаса, в  охваченной пламенем одежде, бросились</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врассыпную, фашисты открыли по убегавшим огонь.</a:t>
            </a:r>
          </a:p>
          <a:p>
            <a:endPar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254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3000"/>
                            </p:stCondLst>
                            <p:childTnLst>
                              <p:par>
                                <p:cTn id="12" presetID="39" presetClass="entr" presetSubtype="0" accel="10000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2000" fill="hold"/>
                                        <p:tgtEl>
                                          <p:spTgt spid="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2000" fill="hold"/>
                                        <p:tgtEl>
                                          <p:spTgt spid="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2000" fill="hold"/>
                                        <p:tgtEl>
                                          <p:spTgt spid="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2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25602" name="Picture 2" descr="C:\Documents and Settings\All Users\Документы\Мои рисунки\Хатынь\img192.jpg"/>
          <p:cNvPicPr>
            <a:picLocks noChangeAspect="1" noChangeArrowheads="1"/>
          </p:cNvPicPr>
          <p:nvPr/>
        </p:nvPicPr>
        <p:blipFill>
          <a:blip r:embed="rId3" cstate="email"/>
          <a:srcRect/>
          <a:stretch>
            <a:fillRect/>
          </a:stretch>
        </p:blipFill>
        <p:spPr bwMode="auto">
          <a:xfrm>
            <a:off x="683568" y="476672"/>
            <a:ext cx="7871947" cy="3479015"/>
          </a:xfrm>
          <a:prstGeom prst="rect">
            <a:avLst/>
          </a:prstGeom>
          <a:noFill/>
          <a:ln>
            <a:solidFill>
              <a:schemeClr val="tx1">
                <a:lumMod val="65000"/>
                <a:lumOff val="35000"/>
              </a:schemeClr>
            </a:solidFill>
          </a:ln>
        </p:spPr>
      </p:pic>
      <p:sp>
        <p:nvSpPr>
          <p:cNvPr id="3" name="TextBox 2"/>
          <p:cNvSpPr txBox="1"/>
          <p:nvPr/>
        </p:nvSpPr>
        <p:spPr>
          <a:xfrm>
            <a:off x="423888" y="4221088"/>
            <a:ext cx="8391306" cy="1938992"/>
          </a:xfrm>
          <a:prstGeom prst="rect">
            <a:avLst/>
          </a:prstGeom>
          <a:noFill/>
        </p:spPr>
        <p:txBody>
          <a:bodyPr wrap="square" rtlCol="0">
            <a:spAutoFit/>
          </a:bodyPr>
          <a:lstStyle/>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 горящей одежде, крепко держа за руку семилетнего Витю, бежала Анна Желобкович. Она старалась прикрыть сына от пуль своим телом. И вдруг упала, скошенная свинцовой </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пулей. Так и пролежал сын до ухода карателей у трупа самого дорогого человека – матери, дважды подарившей ему жизнь.</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236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5"/>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2.4|4.5"/>
</p:tagLst>
</file>

<file path=ppt/tags/tag4.xml><?xml version="1.0" encoding="utf-8"?>
<p:tagLst xmlns:a="http://schemas.openxmlformats.org/drawingml/2006/main" xmlns:r="http://schemas.openxmlformats.org/officeDocument/2006/relationships" xmlns:p="http://schemas.openxmlformats.org/presentationml/2006/main">
  <p:tag name="TIMING" val="|1.3"/>
</p:tagLst>
</file>

<file path=ppt/tags/tag5.xml><?xml version="1.0" encoding="utf-8"?>
<p:tagLst xmlns:a="http://schemas.openxmlformats.org/drawingml/2006/main" xmlns:r="http://schemas.openxmlformats.org/officeDocument/2006/relationships" xmlns:p="http://schemas.openxmlformats.org/presentationml/2006/main">
  <p:tag name="TIMING" val="|1.7"/>
</p:tagLst>
</file>

<file path=ppt/tags/tag6.xml><?xml version="1.0" encoding="utf-8"?>
<p:tagLst xmlns:a="http://schemas.openxmlformats.org/drawingml/2006/main" xmlns:r="http://schemas.openxmlformats.org/officeDocument/2006/relationships" xmlns:p="http://schemas.openxmlformats.org/presentationml/2006/main">
  <p:tag name="TIMING" val="|36.5"/>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TotalTime>
  <Words>781</Words>
  <Application>Microsoft Office PowerPoint</Application>
  <PresentationFormat>Экран (4:3)</PresentationFormat>
  <Paragraphs>57</Paragraphs>
  <Slides>36</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Презентация PowerPoint</vt:lpstr>
      <vt:lpstr>Презентация PowerPoint</vt:lpstr>
      <vt:lpstr>Презентация PowerPoint</vt:lpstr>
      <vt:lpstr>Презентация PowerPoint</vt:lpstr>
      <vt:lpstr>22 марта 1943 года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ольга</dc:creator>
  <cp:lastModifiedBy>hp</cp:lastModifiedBy>
  <cp:revision>52</cp:revision>
  <dcterms:created xsi:type="dcterms:W3CDTF">2010-04-13T11:50:40Z</dcterms:created>
  <dcterms:modified xsi:type="dcterms:W3CDTF">2023-03-17T13:54:02Z</dcterms:modified>
</cp:coreProperties>
</file>